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83" r:id="rId3"/>
    <p:sldId id="284" r:id="rId4"/>
    <p:sldId id="259" r:id="rId5"/>
    <p:sldId id="261" r:id="rId6"/>
    <p:sldId id="285" r:id="rId7"/>
    <p:sldId id="302" r:id="rId8"/>
    <p:sldId id="262" r:id="rId9"/>
    <p:sldId id="303" r:id="rId10"/>
    <p:sldId id="295" r:id="rId11"/>
    <p:sldId id="330" r:id="rId12"/>
    <p:sldId id="331" r:id="rId13"/>
    <p:sldId id="337" r:id="rId14"/>
    <p:sldId id="336" r:id="rId15"/>
    <p:sldId id="335" r:id="rId16"/>
    <p:sldId id="334" r:id="rId17"/>
    <p:sldId id="304" r:id="rId18"/>
    <p:sldId id="352" r:id="rId19"/>
    <p:sldId id="338" r:id="rId20"/>
    <p:sldId id="340" r:id="rId21"/>
    <p:sldId id="305" r:id="rId22"/>
    <p:sldId id="339" r:id="rId23"/>
    <p:sldId id="341" r:id="rId24"/>
    <p:sldId id="316" r:id="rId25"/>
    <p:sldId id="342" r:id="rId26"/>
    <p:sldId id="326" r:id="rId27"/>
    <p:sldId id="343" r:id="rId28"/>
    <p:sldId id="329" r:id="rId29"/>
    <p:sldId id="328" r:id="rId30"/>
    <p:sldId id="349" r:id="rId31"/>
    <p:sldId id="350" r:id="rId32"/>
    <p:sldId id="351" r:id="rId33"/>
    <p:sldId id="353" r:id="rId34"/>
    <p:sldId id="294" r:id="rId35"/>
    <p:sldId id="287" r:id="rId36"/>
    <p:sldId id="354" r:id="rId37"/>
    <p:sldId id="370" r:id="rId38"/>
    <p:sldId id="357" r:id="rId39"/>
    <p:sldId id="371" r:id="rId40"/>
    <p:sldId id="323" r:id="rId41"/>
    <p:sldId id="324" r:id="rId42"/>
    <p:sldId id="369" r:id="rId43"/>
    <p:sldId id="372" r:id="rId44"/>
    <p:sldId id="359" r:id="rId45"/>
    <p:sldId id="376" r:id="rId46"/>
    <p:sldId id="332" r:id="rId47"/>
    <p:sldId id="333" r:id="rId48"/>
    <p:sldId id="374" r:id="rId49"/>
    <p:sldId id="375" r:id="rId50"/>
    <p:sldId id="377" r:id="rId51"/>
    <p:sldId id="344" r:id="rId52"/>
    <p:sldId id="368" r:id="rId53"/>
    <p:sldId id="279" r:id="rId54"/>
  </p:sldIdLst>
  <p:sldSz cx="9144000" cy="5143500" type="screen16x9"/>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3429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685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0287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1714500" algn="l" defTabSz="685800" rtl="0" eaLnBrk="1" latinLnBrk="0" hangingPunct="1">
      <a:defRPr kern="1200">
        <a:solidFill>
          <a:schemeClr val="tx1"/>
        </a:solidFill>
        <a:latin typeface="Calibri" pitchFamily="34" charset="0"/>
        <a:ea typeface="宋体" pitchFamily="2" charset="-122"/>
        <a:cs typeface="+mn-cs"/>
      </a:defRPr>
    </a:lvl6pPr>
    <a:lvl7pPr marL="2057400" algn="l" defTabSz="685800" rtl="0" eaLnBrk="1" latinLnBrk="0" hangingPunct="1">
      <a:defRPr kern="1200">
        <a:solidFill>
          <a:schemeClr val="tx1"/>
        </a:solidFill>
        <a:latin typeface="Calibri" pitchFamily="34" charset="0"/>
        <a:ea typeface="宋体" pitchFamily="2" charset="-122"/>
        <a:cs typeface="+mn-cs"/>
      </a:defRPr>
    </a:lvl7pPr>
    <a:lvl8pPr marL="2400300" algn="l" defTabSz="685800" rtl="0" eaLnBrk="1" latinLnBrk="0" hangingPunct="1">
      <a:defRPr kern="1200">
        <a:solidFill>
          <a:schemeClr val="tx1"/>
        </a:solidFill>
        <a:latin typeface="Calibri" pitchFamily="34" charset="0"/>
        <a:ea typeface="宋体" pitchFamily="2" charset="-122"/>
        <a:cs typeface="+mn-cs"/>
      </a:defRPr>
    </a:lvl8pPr>
    <a:lvl9pPr marL="2743200" algn="l" defTabSz="6858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7D94"/>
    <a:srgbClr val="4A95B0"/>
    <a:srgbClr val="366E82"/>
    <a:srgbClr val="285260"/>
    <a:srgbClr val="013D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09" autoAdjust="0"/>
    <p:restoredTop sz="94660"/>
  </p:normalViewPr>
  <p:slideViewPr>
    <p:cSldViewPr snapToGrid="0">
      <p:cViewPr varScale="1">
        <p:scale>
          <a:sx n="113" d="100"/>
          <a:sy n="113" d="100"/>
        </p:scale>
        <p:origin x="278" y="91"/>
      </p:cViewPr>
      <p:guideLst>
        <p:guide orient="horz" pos="1620"/>
        <p:guide pos="2880"/>
      </p:guideLst>
    </p:cSldViewPr>
  </p:slideViewPr>
  <p:notesTextViewPr>
    <p:cViewPr>
      <p:scale>
        <a:sx n="1" d="1"/>
        <a:sy n="1" d="1"/>
      </p:scale>
      <p:origin x="0" y="0"/>
    </p:cViewPr>
  </p:notesTextViewPr>
  <p:sorterViewPr>
    <p:cViewPr>
      <p:scale>
        <a:sx n="125" d="100"/>
        <a:sy n="125" d="100"/>
      </p:scale>
      <p:origin x="0" y="10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B9FFF7-D8E4-48F2-B5B4-C87A6ACA282B}" type="datetimeFigureOut">
              <a:rPr lang="zh-CN" altLang="en-US" smtClean="0"/>
              <a:t>2019/10/24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7D46BB-EE57-4893-9252-38B30488EC0B}" type="slidenum">
              <a:rPr lang="zh-CN" altLang="en-US" smtClean="0"/>
              <a:t>‹#›</a:t>
            </a:fld>
            <a:endParaRPr lang="zh-CN" altLang="en-US"/>
          </a:p>
        </p:txBody>
      </p:sp>
    </p:spTree>
    <p:extLst>
      <p:ext uri="{BB962C8B-B14F-4D97-AF65-F5344CB8AC3E}">
        <p14:creationId xmlns:p14="http://schemas.microsoft.com/office/powerpoint/2010/main" val="68278063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7D46BB-EE57-4893-9252-38B30488EC0B}" type="slidenum">
              <a:rPr lang="zh-CN" altLang="en-US" smtClean="0"/>
              <a:t>1</a:t>
            </a:fld>
            <a:endParaRPr lang="zh-CN" altLang="en-US"/>
          </a:p>
        </p:txBody>
      </p:sp>
    </p:spTree>
    <p:extLst>
      <p:ext uri="{BB962C8B-B14F-4D97-AF65-F5344CB8AC3E}">
        <p14:creationId xmlns:p14="http://schemas.microsoft.com/office/powerpoint/2010/main" val="3599544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10</a:t>
            </a:fld>
            <a:endParaRPr lang="zh-CN" altLang="en-US"/>
          </a:p>
        </p:txBody>
      </p:sp>
    </p:spTree>
    <p:extLst>
      <p:ext uri="{BB962C8B-B14F-4D97-AF65-F5344CB8AC3E}">
        <p14:creationId xmlns:p14="http://schemas.microsoft.com/office/powerpoint/2010/main" val="4111420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11</a:t>
            </a:fld>
            <a:endParaRPr lang="zh-CN" altLang="en-US"/>
          </a:p>
        </p:txBody>
      </p:sp>
    </p:spTree>
    <p:extLst>
      <p:ext uri="{BB962C8B-B14F-4D97-AF65-F5344CB8AC3E}">
        <p14:creationId xmlns:p14="http://schemas.microsoft.com/office/powerpoint/2010/main" val="928718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12</a:t>
            </a:fld>
            <a:endParaRPr lang="zh-CN" altLang="en-US"/>
          </a:p>
        </p:txBody>
      </p:sp>
    </p:spTree>
    <p:extLst>
      <p:ext uri="{BB962C8B-B14F-4D97-AF65-F5344CB8AC3E}">
        <p14:creationId xmlns:p14="http://schemas.microsoft.com/office/powerpoint/2010/main" val="471771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13</a:t>
            </a:fld>
            <a:endParaRPr lang="zh-CN" altLang="en-US"/>
          </a:p>
        </p:txBody>
      </p:sp>
    </p:spTree>
    <p:extLst>
      <p:ext uri="{BB962C8B-B14F-4D97-AF65-F5344CB8AC3E}">
        <p14:creationId xmlns:p14="http://schemas.microsoft.com/office/powerpoint/2010/main" val="31867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14</a:t>
            </a:fld>
            <a:endParaRPr lang="zh-CN" altLang="en-US"/>
          </a:p>
        </p:txBody>
      </p:sp>
    </p:spTree>
    <p:extLst>
      <p:ext uri="{BB962C8B-B14F-4D97-AF65-F5344CB8AC3E}">
        <p14:creationId xmlns:p14="http://schemas.microsoft.com/office/powerpoint/2010/main" val="3201443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16</a:t>
            </a:fld>
            <a:endParaRPr lang="zh-CN" altLang="en-US"/>
          </a:p>
        </p:txBody>
      </p:sp>
    </p:spTree>
    <p:extLst>
      <p:ext uri="{BB962C8B-B14F-4D97-AF65-F5344CB8AC3E}">
        <p14:creationId xmlns:p14="http://schemas.microsoft.com/office/powerpoint/2010/main" val="2406577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18</a:t>
            </a:fld>
            <a:endParaRPr lang="zh-CN" altLang="en-US"/>
          </a:p>
        </p:txBody>
      </p:sp>
    </p:spTree>
    <p:extLst>
      <p:ext uri="{BB962C8B-B14F-4D97-AF65-F5344CB8AC3E}">
        <p14:creationId xmlns:p14="http://schemas.microsoft.com/office/powerpoint/2010/main" val="506175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19</a:t>
            </a:fld>
            <a:endParaRPr lang="zh-CN" altLang="en-US"/>
          </a:p>
        </p:txBody>
      </p:sp>
    </p:spTree>
    <p:extLst>
      <p:ext uri="{BB962C8B-B14F-4D97-AF65-F5344CB8AC3E}">
        <p14:creationId xmlns:p14="http://schemas.microsoft.com/office/powerpoint/2010/main" val="4178684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7D46BB-EE57-4893-9252-38B30488EC0B}" type="slidenum">
              <a:rPr lang="zh-CN" altLang="en-US" smtClean="0"/>
              <a:t>20</a:t>
            </a:fld>
            <a:endParaRPr lang="zh-CN" altLang="en-US"/>
          </a:p>
        </p:txBody>
      </p:sp>
    </p:spTree>
    <p:extLst>
      <p:ext uri="{BB962C8B-B14F-4D97-AF65-F5344CB8AC3E}">
        <p14:creationId xmlns:p14="http://schemas.microsoft.com/office/powerpoint/2010/main" val="2188391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21</a:t>
            </a:fld>
            <a:endParaRPr lang="zh-CN" altLang="en-US"/>
          </a:p>
        </p:txBody>
      </p:sp>
    </p:spTree>
    <p:extLst>
      <p:ext uri="{BB962C8B-B14F-4D97-AF65-F5344CB8AC3E}">
        <p14:creationId xmlns:p14="http://schemas.microsoft.com/office/powerpoint/2010/main" val="2443301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a:t>
            </a:fld>
            <a:endParaRPr lang="zh-CN" altLang="en-US"/>
          </a:p>
        </p:txBody>
      </p:sp>
    </p:spTree>
    <p:extLst>
      <p:ext uri="{BB962C8B-B14F-4D97-AF65-F5344CB8AC3E}">
        <p14:creationId xmlns:p14="http://schemas.microsoft.com/office/powerpoint/2010/main" val="298536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22</a:t>
            </a:fld>
            <a:endParaRPr lang="zh-CN" altLang="en-US"/>
          </a:p>
        </p:txBody>
      </p:sp>
    </p:spTree>
    <p:extLst>
      <p:ext uri="{BB962C8B-B14F-4D97-AF65-F5344CB8AC3E}">
        <p14:creationId xmlns:p14="http://schemas.microsoft.com/office/powerpoint/2010/main" val="2297488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23</a:t>
            </a:fld>
            <a:endParaRPr lang="zh-CN" altLang="en-US"/>
          </a:p>
        </p:txBody>
      </p:sp>
    </p:spTree>
    <p:extLst>
      <p:ext uri="{BB962C8B-B14F-4D97-AF65-F5344CB8AC3E}">
        <p14:creationId xmlns:p14="http://schemas.microsoft.com/office/powerpoint/2010/main" val="1016399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24</a:t>
            </a:fld>
            <a:endParaRPr lang="zh-CN" altLang="en-US"/>
          </a:p>
        </p:txBody>
      </p:sp>
    </p:spTree>
    <p:extLst>
      <p:ext uri="{BB962C8B-B14F-4D97-AF65-F5344CB8AC3E}">
        <p14:creationId xmlns:p14="http://schemas.microsoft.com/office/powerpoint/2010/main" val="2104216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25</a:t>
            </a:fld>
            <a:endParaRPr lang="zh-CN" altLang="en-US"/>
          </a:p>
        </p:txBody>
      </p:sp>
    </p:spTree>
    <p:extLst>
      <p:ext uri="{BB962C8B-B14F-4D97-AF65-F5344CB8AC3E}">
        <p14:creationId xmlns:p14="http://schemas.microsoft.com/office/powerpoint/2010/main" val="4111420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33</a:t>
            </a:fld>
            <a:endParaRPr lang="zh-CN" altLang="en-US"/>
          </a:p>
        </p:txBody>
      </p:sp>
    </p:spTree>
    <p:extLst>
      <p:ext uri="{BB962C8B-B14F-4D97-AF65-F5344CB8AC3E}">
        <p14:creationId xmlns:p14="http://schemas.microsoft.com/office/powerpoint/2010/main" val="2311467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34</a:t>
            </a:fld>
            <a:endParaRPr lang="zh-CN" altLang="en-US"/>
          </a:p>
        </p:txBody>
      </p:sp>
    </p:spTree>
    <p:extLst>
      <p:ext uri="{BB962C8B-B14F-4D97-AF65-F5344CB8AC3E}">
        <p14:creationId xmlns:p14="http://schemas.microsoft.com/office/powerpoint/2010/main" val="4156094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35</a:t>
            </a:fld>
            <a:endParaRPr lang="zh-CN" altLang="en-US"/>
          </a:p>
        </p:txBody>
      </p:sp>
    </p:spTree>
    <p:extLst>
      <p:ext uri="{BB962C8B-B14F-4D97-AF65-F5344CB8AC3E}">
        <p14:creationId xmlns:p14="http://schemas.microsoft.com/office/powerpoint/2010/main" val="842270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7D46BB-EE57-4893-9252-38B30488EC0B}" type="slidenum">
              <a:rPr lang="zh-CN" altLang="en-US" smtClean="0"/>
              <a:t>36</a:t>
            </a:fld>
            <a:endParaRPr lang="zh-CN" altLang="en-US"/>
          </a:p>
        </p:txBody>
      </p:sp>
    </p:spTree>
    <p:extLst>
      <p:ext uri="{BB962C8B-B14F-4D97-AF65-F5344CB8AC3E}">
        <p14:creationId xmlns:p14="http://schemas.microsoft.com/office/powerpoint/2010/main" val="3008508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37</a:t>
            </a:fld>
            <a:endParaRPr lang="zh-CN" altLang="en-US"/>
          </a:p>
        </p:txBody>
      </p:sp>
    </p:spTree>
    <p:extLst>
      <p:ext uri="{BB962C8B-B14F-4D97-AF65-F5344CB8AC3E}">
        <p14:creationId xmlns:p14="http://schemas.microsoft.com/office/powerpoint/2010/main" val="37408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38</a:t>
            </a:fld>
            <a:endParaRPr lang="zh-CN" altLang="en-US"/>
          </a:p>
        </p:txBody>
      </p:sp>
    </p:spTree>
    <p:extLst>
      <p:ext uri="{BB962C8B-B14F-4D97-AF65-F5344CB8AC3E}">
        <p14:creationId xmlns:p14="http://schemas.microsoft.com/office/powerpoint/2010/main" val="609347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a:t>
            </a:fld>
            <a:endParaRPr lang="zh-CN" altLang="en-US"/>
          </a:p>
        </p:txBody>
      </p:sp>
    </p:spTree>
    <p:extLst>
      <p:ext uri="{BB962C8B-B14F-4D97-AF65-F5344CB8AC3E}">
        <p14:creationId xmlns:p14="http://schemas.microsoft.com/office/powerpoint/2010/main" val="2275068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39</a:t>
            </a:fld>
            <a:endParaRPr lang="zh-CN" altLang="en-US"/>
          </a:p>
        </p:txBody>
      </p:sp>
    </p:spTree>
    <p:extLst>
      <p:ext uri="{BB962C8B-B14F-4D97-AF65-F5344CB8AC3E}">
        <p14:creationId xmlns:p14="http://schemas.microsoft.com/office/powerpoint/2010/main" val="2104216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42</a:t>
            </a:fld>
            <a:endParaRPr lang="zh-CN" altLang="en-US"/>
          </a:p>
        </p:txBody>
      </p:sp>
    </p:spTree>
    <p:extLst>
      <p:ext uri="{BB962C8B-B14F-4D97-AF65-F5344CB8AC3E}">
        <p14:creationId xmlns:p14="http://schemas.microsoft.com/office/powerpoint/2010/main" val="2443301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43</a:t>
            </a:fld>
            <a:endParaRPr lang="zh-CN" altLang="en-US"/>
          </a:p>
        </p:txBody>
      </p:sp>
    </p:spTree>
    <p:extLst>
      <p:ext uri="{BB962C8B-B14F-4D97-AF65-F5344CB8AC3E}">
        <p14:creationId xmlns:p14="http://schemas.microsoft.com/office/powerpoint/2010/main" val="288282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44</a:t>
            </a:fld>
            <a:endParaRPr lang="zh-CN" altLang="en-US"/>
          </a:p>
        </p:txBody>
      </p:sp>
    </p:spTree>
    <p:extLst>
      <p:ext uri="{BB962C8B-B14F-4D97-AF65-F5344CB8AC3E}">
        <p14:creationId xmlns:p14="http://schemas.microsoft.com/office/powerpoint/2010/main" val="1216965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45</a:t>
            </a:fld>
            <a:endParaRPr lang="zh-CN" altLang="en-US"/>
          </a:p>
        </p:txBody>
      </p:sp>
    </p:spTree>
    <p:extLst>
      <p:ext uri="{BB962C8B-B14F-4D97-AF65-F5344CB8AC3E}">
        <p14:creationId xmlns:p14="http://schemas.microsoft.com/office/powerpoint/2010/main" val="347102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46</a:t>
            </a:fld>
            <a:endParaRPr lang="zh-CN" altLang="en-US"/>
          </a:p>
        </p:txBody>
      </p:sp>
    </p:spTree>
    <p:extLst>
      <p:ext uri="{BB962C8B-B14F-4D97-AF65-F5344CB8AC3E}">
        <p14:creationId xmlns:p14="http://schemas.microsoft.com/office/powerpoint/2010/main" val="180571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47</a:t>
            </a:fld>
            <a:endParaRPr lang="zh-CN" altLang="en-US"/>
          </a:p>
        </p:txBody>
      </p:sp>
    </p:spTree>
    <p:extLst>
      <p:ext uri="{BB962C8B-B14F-4D97-AF65-F5344CB8AC3E}">
        <p14:creationId xmlns:p14="http://schemas.microsoft.com/office/powerpoint/2010/main" val="2685748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48</a:t>
            </a:fld>
            <a:endParaRPr lang="zh-CN" altLang="en-US"/>
          </a:p>
        </p:txBody>
      </p:sp>
    </p:spTree>
    <p:extLst>
      <p:ext uri="{BB962C8B-B14F-4D97-AF65-F5344CB8AC3E}">
        <p14:creationId xmlns:p14="http://schemas.microsoft.com/office/powerpoint/2010/main" val="1126606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49</a:t>
            </a:fld>
            <a:endParaRPr lang="zh-CN" altLang="en-US"/>
          </a:p>
        </p:txBody>
      </p:sp>
    </p:spTree>
    <p:extLst>
      <p:ext uri="{BB962C8B-B14F-4D97-AF65-F5344CB8AC3E}">
        <p14:creationId xmlns:p14="http://schemas.microsoft.com/office/powerpoint/2010/main" val="1166729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52</a:t>
            </a:fld>
            <a:endParaRPr lang="zh-CN" altLang="en-US"/>
          </a:p>
        </p:txBody>
      </p:sp>
    </p:spTree>
    <p:extLst>
      <p:ext uri="{BB962C8B-B14F-4D97-AF65-F5344CB8AC3E}">
        <p14:creationId xmlns:p14="http://schemas.microsoft.com/office/powerpoint/2010/main" val="1369164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4</a:t>
            </a:fld>
            <a:endParaRPr lang="zh-CN" altLang="en-US"/>
          </a:p>
        </p:txBody>
      </p:sp>
    </p:spTree>
    <p:extLst>
      <p:ext uri="{BB962C8B-B14F-4D97-AF65-F5344CB8AC3E}">
        <p14:creationId xmlns:p14="http://schemas.microsoft.com/office/powerpoint/2010/main" val="2422862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53</a:t>
            </a:fld>
            <a:endParaRPr lang="zh-CN" altLang="en-US"/>
          </a:p>
        </p:txBody>
      </p:sp>
    </p:spTree>
    <p:extLst>
      <p:ext uri="{BB962C8B-B14F-4D97-AF65-F5344CB8AC3E}">
        <p14:creationId xmlns:p14="http://schemas.microsoft.com/office/powerpoint/2010/main" val="248748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5</a:t>
            </a:fld>
            <a:endParaRPr lang="zh-CN" altLang="en-US"/>
          </a:p>
        </p:txBody>
      </p:sp>
    </p:spTree>
    <p:extLst>
      <p:ext uri="{BB962C8B-B14F-4D97-AF65-F5344CB8AC3E}">
        <p14:creationId xmlns:p14="http://schemas.microsoft.com/office/powerpoint/2010/main" val="352300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6</a:t>
            </a:fld>
            <a:endParaRPr lang="zh-CN" altLang="en-US"/>
          </a:p>
        </p:txBody>
      </p:sp>
    </p:spTree>
    <p:extLst>
      <p:ext uri="{BB962C8B-B14F-4D97-AF65-F5344CB8AC3E}">
        <p14:creationId xmlns:p14="http://schemas.microsoft.com/office/powerpoint/2010/main" val="258893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7</a:t>
            </a:fld>
            <a:endParaRPr lang="zh-CN" altLang="en-US"/>
          </a:p>
        </p:txBody>
      </p:sp>
    </p:spTree>
    <p:extLst>
      <p:ext uri="{BB962C8B-B14F-4D97-AF65-F5344CB8AC3E}">
        <p14:creationId xmlns:p14="http://schemas.microsoft.com/office/powerpoint/2010/main" val="3740815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8</a:t>
            </a:fld>
            <a:endParaRPr lang="zh-CN" altLang="en-US"/>
          </a:p>
        </p:txBody>
      </p:sp>
    </p:spTree>
    <p:extLst>
      <p:ext uri="{BB962C8B-B14F-4D97-AF65-F5344CB8AC3E}">
        <p14:creationId xmlns:p14="http://schemas.microsoft.com/office/powerpoint/2010/main" val="4293515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D46BB-EE57-4893-9252-38B30488EC0B}" type="slidenum">
              <a:rPr lang="zh-CN" altLang="en-US" smtClean="0"/>
              <a:t>9</a:t>
            </a:fld>
            <a:endParaRPr lang="zh-CN" altLang="en-US"/>
          </a:p>
        </p:txBody>
      </p:sp>
    </p:spTree>
    <p:extLst>
      <p:ext uri="{BB962C8B-B14F-4D97-AF65-F5344CB8AC3E}">
        <p14:creationId xmlns:p14="http://schemas.microsoft.com/office/powerpoint/2010/main" val="101639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23AFC15E-6F54-4D85-95F8-D385D77CE584}"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324441D7-65D7-4345-AC02-AE96D6F5396D}" type="slidenum">
              <a:rPr lang="zh-CN" altLang="en-US"/>
              <a:pPr/>
              <a:t>‹#›</a:t>
            </a:fld>
            <a:endParaRPr lang="zh-CN" altLang="en-US"/>
          </a:p>
        </p:txBody>
      </p:sp>
    </p:spTree>
    <p:extLst>
      <p:ext uri="{BB962C8B-B14F-4D97-AF65-F5344CB8AC3E}">
        <p14:creationId xmlns:p14="http://schemas.microsoft.com/office/powerpoint/2010/main" val="1275189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BEFCCB92-E40C-4871-AA1A-AF54C6356BA8}"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A3D3834A-1826-4C54-A3A4-9868D7A22C74}" type="slidenum">
              <a:rPr lang="zh-CN" altLang="en-US"/>
              <a:pPr/>
              <a:t>‹#›</a:t>
            </a:fld>
            <a:endParaRPr lang="zh-CN" altLang="en-US"/>
          </a:p>
        </p:txBody>
      </p:sp>
    </p:spTree>
    <p:extLst>
      <p:ext uri="{BB962C8B-B14F-4D97-AF65-F5344CB8AC3E}">
        <p14:creationId xmlns:p14="http://schemas.microsoft.com/office/powerpoint/2010/main" val="184029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DC3CA408-A0E1-4692-BCC3-FF0B1D5A2834}"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0A707756-41E1-460E-B55A-59764C852122}" type="slidenum">
              <a:rPr lang="zh-CN" altLang="en-US"/>
              <a:pPr/>
              <a:t>‹#›</a:t>
            </a:fld>
            <a:endParaRPr lang="zh-CN" altLang="en-US"/>
          </a:p>
        </p:txBody>
      </p:sp>
    </p:spTree>
    <p:extLst>
      <p:ext uri="{BB962C8B-B14F-4D97-AF65-F5344CB8AC3E}">
        <p14:creationId xmlns:p14="http://schemas.microsoft.com/office/powerpoint/2010/main" val="1392624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3E9316AA-A33F-423D-8AEF-EF9FED005712}"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F5EC0D7E-AE41-4D46-BAE2-182700919682}" type="slidenum">
              <a:rPr lang="zh-CN" altLang="en-US"/>
              <a:pPr/>
              <a:t>‹#›</a:t>
            </a:fld>
            <a:endParaRPr lang="zh-CN" altLang="en-US"/>
          </a:p>
        </p:txBody>
      </p:sp>
    </p:spTree>
    <p:extLst>
      <p:ext uri="{BB962C8B-B14F-4D97-AF65-F5344CB8AC3E}">
        <p14:creationId xmlns:p14="http://schemas.microsoft.com/office/powerpoint/2010/main" val="397978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3305176"/>
            <a:ext cx="7772400" cy="1021556"/>
          </a:xfrm>
          <a:prstGeom prst="rect">
            <a:avLst/>
          </a:prstGeo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710" y="2180035"/>
            <a:ext cx="7772400" cy="1125140"/>
          </a:xfrm>
          <a:prstGeom prst="rect">
            <a:avLst/>
          </a:prstGeom>
        </p:spPr>
        <p:txBody>
          <a:bodyPr anchor="b"/>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vl1pPr>
          </a:lstStyle>
          <a:p>
            <a:fld id="{A9A5E272-63C9-4273-8642-CDC3A5D7C481}" type="datetimeFigureOut">
              <a:rPr lang="zh-CN" altLang="en-US"/>
              <a:pPr/>
              <a:t>2019/10/24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vl1pPr>
          </a:lstStyle>
          <a:p>
            <a:fld id="{7F2F7668-B7B5-4303-AB1A-6FFAAA0F3EDE}" type="slidenum">
              <a:rPr lang="zh-CN" altLang="en-US"/>
              <a:pPr/>
              <a:t>‹#›</a:t>
            </a:fld>
            <a:endParaRPr lang="zh-CN" altLang="en-US"/>
          </a:p>
        </p:txBody>
      </p:sp>
    </p:spTree>
    <p:extLst>
      <p:ext uri="{BB962C8B-B14F-4D97-AF65-F5344CB8AC3E}">
        <p14:creationId xmlns:p14="http://schemas.microsoft.com/office/powerpoint/2010/main" val="183781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28650" y="4767263"/>
            <a:ext cx="2057400" cy="273844"/>
          </a:xfrm>
          <a:prstGeom prst="rect">
            <a:avLst/>
          </a:prstGeom>
        </p:spPr>
        <p:txBody>
          <a:bodyPr/>
          <a:lstStyle>
            <a:lvl1pPr>
              <a:defRPr/>
            </a:lvl1pPr>
          </a:lstStyle>
          <a:p>
            <a:fld id="{4B09866B-4464-4D19-92A6-04DDC19346E9}" type="datetimeFigureOut">
              <a:rPr lang="zh-CN" altLang="en-US"/>
              <a:pPr/>
              <a:t>2019/10/24</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lvl1pPr>
              <a:defRPr/>
            </a:lvl1pPr>
          </a:lstStyle>
          <a:p>
            <a:fld id="{273F1CD8-3122-42C8-AFF8-8925BA6FC39F}" type="slidenum">
              <a:rPr lang="zh-CN" altLang="en-US"/>
              <a:pPr/>
              <a:t>‹#›</a:t>
            </a:fld>
            <a:endParaRPr lang="zh-CN" altLang="en-US"/>
          </a:p>
        </p:txBody>
      </p:sp>
    </p:spTree>
    <p:extLst>
      <p:ext uri="{BB962C8B-B14F-4D97-AF65-F5344CB8AC3E}">
        <p14:creationId xmlns:p14="http://schemas.microsoft.com/office/powerpoint/2010/main" val="229455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39791"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39791"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628" y="1151335"/>
            <a:ext cx="4042172"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4628" y="1631156"/>
            <a:ext cx="4042172"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28650" y="4767263"/>
            <a:ext cx="2057400" cy="273844"/>
          </a:xfrm>
          <a:prstGeom prst="rect">
            <a:avLst/>
          </a:prstGeom>
        </p:spPr>
        <p:txBody>
          <a:bodyPr/>
          <a:lstStyle>
            <a:lvl1pPr>
              <a:defRPr/>
            </a:lvl1pPr>
          </a:lstStyle>
          <a:p>
            <a:fld id="{AB9BD612-3D84-4921-87E6-56652A7DA788}" type="datetimeFigureOut">
              <a:rPr lang="zh-CN" altLang="en-US"/>
              <a:pPr/>
              <a:t>2019/10/24</a:t>
            </a:fld>
            <a:endParaRPr lang="zh-CN" altLang="en-US"/>
          </a:p>
        </p:txBody>
      </p:sp>
      <p:sp>
        <p:nvSpPr>
          <p:cNvPr id="8" name="页脚占位符 7"/>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9" name="灯片编号占位符 8"/>
          <p:cNvSpPr>
            <a:spLocks noGrp="1"/>
          </p:cNvSpPr>
          <p:nvPr>
            <p:ph type="sldNum" sz="quarter" idx="12"/>
          </p:nvPr>
        </p:nvSpPr>
        <p:spPr>
          <a:xfrm>
            <a:off x="6457950" y="4767263"/>
            <a:ext cx="2057400" cy="273844"/>
          </a:xfrm>
          <a:prstGeom prst="rect">
            <a:avLst/>
          </a:prstGeom>
        </p:spPr>
        <p:txBody>
          <a:bodyPr/>
          <a:lstStyle>
            <a:lvl1pPr>
              <a:defRPr/>
            </a:lvl1pPr>
          </a:lstStyle>
          <a:p>
            <a:fld id="{14F743CB-BE52-49D1-B677-6AE5DD27F94E}" type="slidenum">
              <a:rPr lang="zh-CN" altLang="en-US"/>
              <a:pPr/>
              <a:t>‹#›</a:t>
            </a:fld>
            <a:endParaRPr lang="zh-CN" altLang="en-US"/>
          </a:p>
        </p:txBody>
      </p:sp>
    </p:spTree>
    <p:extLst>
      <p:ext uri="{BB962C8B-B14F-4D97-AF65-F5344CB8AC3E}">
        <p14:creationId xmlns:p14="http://schemas.microsoft.com/office/powerpoint/2010/main" val="4147699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28650" y="4767263"/>
            <a:ext cx="2057400" cy="273844"/>
          </a:xfrm>
          <a:prstGeom prst="rect">
            <a:avLst/>
          </a:prstGeom>
        </p:spPr>
        <p:txBody>
          <a:bodyPr/>
          <a:lstStyle>
            <a:lvl1pPr>
              <a:defRPr/>
            </a:lvl1pPr>
          </a:lstStyle>
          <a:p>
            <a:fld id="{A7F41305-6FA1-4EAB-A0E5-315979BE182A}" type="datetimeFigureOut">
              <a:rPr lang="zh-CN" altLang="en-US"/>
              <a:pPr/>
              <a:t>2019/10/24</a:t>
            </a:fld>
            <a:endParaRPr lang="zh-CN" altLang="en-US"/>
          </a:p>
        </p:txBody>
      </p:sp>
      <p:sp>
        <p:nvSpPr>
          <p:cNvPr id="4" name="页脚占位符 3"/>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5" name="灯片编号占位符 4"/>
          <p:cNvSpPr>
            <a:spLocks noGrp="1"/>
          </p:cNvSpPr>
          <p:nvPr>
            <p:ph type="sldNum" sz="quarter" idx="12"/>
          </p:nvPr>
        </p:nvSpPr>
        <p:spPr>
          <a:xfrm>
            <a:off x="6457950" y="4767263"/>
            <a:ext cx="2057400" cy="273844"/>
          </a:xfrm>
          <a:prstGeom prst="rect">
            <a:avLst/>
          </a:prstGeom>
        </p:spPr>
        <p:txBody>
          <a:bodyPr/>
          <a:lstStyle>
            <a:lvl1pPr>
              <a:defRPr/>
            </a:lvl1pPr>
          </a:lstStyle>
          <a:p>
            <a:fld id="{93B041A4-03C8-454A-B82F-6C0A2E5EFB46}" type="slidenum">
              <a:rPr lang="zh-CN" altLang="en-US"/>
              <a:pPr/>
              <a:t>‹#›</a:t>
            </a:fld>
            <a:endParaRPr lang="zh-CN" altLang="en-US"/>
          </a:p>
        </p:txBody>
      </p:sp>
    </p:spTree>
    <p:extLst>
      <p:ext uri="{BB962C8B-B14F-4D97-AF65-F5344CB8AC3E}">
        <p14:creationId xmlns:p14="http://schemas.microsoft.com/office/powerpoint/2010/main" val="2988342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a:prstGeom prst="rect">
            <a:avLst/>
          </a:prstGeom>
        </p:spPr>
        <p:txBody>
          <a:bodyPr/>
          <a:lstStyle>
            <a:lvl1pPr>
              <a:defRPr/>
            </a:lvl1pPr>
          </a:lstStyle>
          <a:p>
            <a:fld id="{C580BFFF-EF4D-4972-942A-37D5C980D5D9}" type="datetimeFigureOut">
              <a:rPr lang="zh-CN" altLang="en-US"/>
              <a:pPr/>
              <a:t>2019/10/24</a:t>
            </a:fld>
            <a:endParaRPr lang="zh-CN" altLang="en-US"/>
          </a:p>
        </p:txBody>
      </p:sp>
      <p:sp>
        <p:nvSpPr>
          <p:cNvPr id="3" name="页脚占位符 2"/>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4" name="灯片编号占位符 3"/>
          <p:cNvSpPr>
            <a:spLocks noGrp="1"/>
          </p:cNvSpPr>
          <p:nvPr>
            <p:ph type="sldNum" sz="quarter" idx="12"/>
          </p:nvPr>
        </p:nvSpPr>
        <p:spPr>
          <a:xfrm>
            <a:off x="6457950" y="4767263"/>
            <a:ext cx="2057400" cy="273844"/>
          </a:xfrm>
          <a:prstGeom prst="rect">
            <a:avLst/>
          </a:prstGeom>
        </p:spPr>
        <p:txBody>
          <a:bodyPr/>
          <a:lstStyle>
            <a:lvl1pPr>
              <a:defRPr/>
            </a:lvl1pPr>
          </a:lstStyle>
          <a:p>
            <a:fld id="{E3E1EFF5-B15E-4C96-86B2-96EEF5BD9AF0}" type="slidenum">
              <a:rPr lang="zh-CN" altLang="en-US"/>
              <a:pPr/>
              <a:t>‹#›</a:t>
            </a:fld>
            <a:endParaRPr lang="zh-CN" altLang="en-US"/>
          </a:p>
        </p:txBody>
      </p:sp>
    </p:spTree>
    <p:extLst>
      <p:ext uri="{BB962C8B-B14F-4D97-AF65-F5344CB8AC3E}">
        <p14:creationId xmlns:p14="http://schemas.microsoft.com/office/powerpoint/2010/main" val="2064886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7"/>
            <a:ext cx="3008710" cy="871538"/>
          </a:xfrm>
          <a:prstGeom prst="rect">
            <a:avLst/>
          </a:prstGeo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448" y="204788"/>
            <a:ext cx="5111353"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6"/>
            <a:ext cx="3008710" cy="351829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a:lstStyle>
            <a:lvl1pPr>
              <a:defRPr/>
            </a:lvl1pPr>
          </a:lstStyle>
          <a:p>
            <a:fld id="{5D681CBC-098B-4A9C-952E-ECD91680418C}" type="datetimeFigureOut">
              <a:rPr lang="zh-CN" altLang="en-US"/>
              <a:pPr/>
              <a:t>2019/10/24</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lvl1pPr>
              <a:defRPr/>
            </a:lvl1pPr>
          </a:lstStyle>
          <a:p>
            <a:fld id="{D67AE50E-3CCC-4FC4-A4F0-7D085F1195B6}" type="slidenum">
              <a:rPr lang="zh-CN" altLang="en-US"/>
              <a:pPr/>
              <a:t>‹#›</a:t>
            </a:fld>
            <a:endParaRPr lang="zh-CN" altLang="en-US"/>
          </a:p>
        </p:txBody>
      </p:sp>
    </p:spTree>
    <p:extLst>
      <p:ext uri="{BB962C8B-B14F-4D97-AF65-F5344CB8AC3E}">
        <p14:creationId xmlns:p14="http://schemas.microsoft.com/office/powerpoint/2010/main" val="1866791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3600450"/>
            <a:ext cx="5486400" cy="425054"/>
          </a:xfrm>
          <a:prstGeom prst="rect">
            <a:avLst/>
          </a:prstGeo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1891"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1891" y="4025503"/>
            <a:ext cx="5486400" cy="60364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a:lstStyle>
            <a:lvl1pPr>
              <a:defRPr/>
            </a:lvl1pPr>
          </a:lstStyle>
          <a:p>
            <a:fld id="{268FBE9F-540E-4DE8-8383-54811C382291}" type="datetimeFigureOut">
              <a:rPr lang="zh-CN" altLang="en-US"/>
              <a:pPr/>
              <a:t>2019/10/24</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lvl1pPr>
              <a:defRPr/>
            </a:lvl1p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lvl1pPr>
              <a:defRPr/>
            </a:lvl1pPr>
          </a:lstStyle>
          <a:p>
            <a:fld id="{6247394E-07D9-470D-9A16-2742AFF97C44}" type="slidenum">
              <a:rPr lang="zh-CN" altLang="en-US"/>
              <a:pPr/>
              <a:t>‹#›</a:t>
            </a:fld>
            <a:endParaRPr lang="zh-CN" altLang="en-US"/>
          </a:p>
        </p:txBody>
      </p:sp>
    </p:spTree>
    <p:extLst>
      <p:ext uri="{BB962C8B-B14F-4D97-AF65-F5344CB8AC3E}">
        <p14:creationId xmlns:p14="http://schemas.microsoft.com/office/powerpoint/2010/main" val="2508241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lnSpc>
          <a:spcPct val="90000"/>
        </a:lnSpc>
        <a:spcBef>
          <a:spcPct val="0"/>
        </a:spcBef>
        <a:spcAft>
          <a:spcPct val="0"/>
        </a:spcAft>
        <a:defRPr sz="3300">
          <a:solidFill>
            <a:schemeClr val="tx1"/>
          </a:solidFill>
          <a:latin typeface="+mj-lt"/>
          <a:ea typeface="+mj-ea"/>
          <a:cs typeface="+mj-cs"/>
        </a:defRPr>
      </a:lvl1pPr>
      <a:lvl2pPr algn="l" rtl="0" fontAlgn="base">
        <a:lnSpc>
          <a:spcPct val="90000"/>
        </a:lnSpc>
        <a:spcBef>
          <a:spcPct val="0"/>
        </a:spcBef>
        <a:spcAft>
          <a:spcPct val="0"/>
        </a:spcAft>
        <a:defRPr sz="3300">
          <a:solidFill>
            <a:schemeClr val="tx1"/>
          </a:solidFill>
          <a:latin typeface="Calibri Light" pitchFamily="34" charset="0"/>
          <a:ea typeface="宋体" pitchFamily="2" charset="-122"/>
        </a:defRPr>
      </a:lvl2pPr>
      <a:lvl3pPr algn="l" rtl="0" fontAlgn="base">
        <a:lnSpc>
          <a:spcPct val="90000"/>
        </a:lnSpc>
        <a:spcBef>
          <a:spcPct val="0"/>
        </a:spcBef>
        <a:spcAft>
          <a:spcPct val="0"/>
        </a:spcAft>
        <a:defRPr sz="3300">
          <a:solidFill>
            <a:schemeClr val="tx1"/>
          </a:solidFill>
          <a:latin typeface="Calibri Light" pitchFamily="34" charset="0"/>
          <a:ea typeface="宋体" pitchFamily="2" charset="-122"/>
        </a:defRPr>
      </a:lvl3pPr>
      <a:lvl4pPr algn="l" rtl="0" fontAlgn="base">
        <a:lnSpc>
          <a:spcPct val="90000"/>
        </a:lnSpc>
        <a:spcBef>
          <a:spcPct val="0"/>
        </a:spcBef>
        <a:spcAft>
          <a:spcPct val="0"/>
        </a:spcAft>
        <a:defRPr sz="3300">
          <a:solidFill>
            <a:schemeClr val="tx1"/>
          </a:solidFill>
          <a:latin typeface="Calibri Light" pitchFamily="34" charset="0"/>
          <a:ea typeface="宋体" pitchFamily="2" charset="-122"/>
        </a:defRPr>
      </a:lvl4pPr>
      <a:lvl5pPr algn="l" rtl="0" fontAlgn="base">
        <a:lnSpc>
          <a:spcPct val="90000"/>
        </a:lnSpc>
        <a:spcBef>
          <a:spcPct val="0"/>
        </a:spcBef>
        <a:spcAft>
          <a:spcPct val="0"/>
        </a:spcAft>
        <a:defRPr sz="3300">
          <a:solidFill>
            <a:schemeClr val="tx1"/>
          </a:solidFill>
          <a:latin typeface="Calibri Light" pitchFamily="34" charset="0"/>
          <a:ea typeface="宋体" pitchFamily="2" charset="-122"/>
        </a:defRPr>
      </a:lvl5pPr>
      <a:lvl6pPr marL="342900" algn="l" rtl="0" fontAlgn="base">
        <a:lnSpc>
          <a:spcPct val="90000"/>
        </a:lnSpc>
        <a:spcBef>
          <a:spcPct val="0"/>
        </a:spcBef>
        <a:spcAft>
          <a:spcPct val="0"/>
        </a:spcAft>
        <a:defRPr sz="3300">
          <a:solidFill>
            <a:schemeClr val="tx1"/>
          </a:solidFill>
          <a:latin typeface="Calibri Light" pitchFamily="34" charset="0"/>
          <a:ea typeface="宋体" pitchFamily="2" charset="-122"/>
        </a:defRPr>
      </a:lvl6pPr>
      <a:lvl7pPr marL="685800" algn="l" rtl="0" fontAlgn="base">
        <a:lnSpc>
          <a:spcPct val="90000"/>
        </a:lnSpc>
        <a:spcBef>
          <a:spcPct val="0"/>
        </a:spcBef>
        <a:spcAft>
          <a:spcPct val="0"/>
        </a:spcAft>
        <a:defRPr sz="3300">
          <a:solidFill>
            <a:schemeClr val="tx1"/>
          </a:solidFill>
          <a:latin typeface="Calibri Light" pitchFamily="34" charset="0"/>
          <a:ea typeface="宋体" pitchFamily="2" charset="-122"/>
        </a:defRPr>
      </a:lvl7pPr>
      <a:lvl8pPr marL="1028700" algn="l" rtl="0" fontAlgn="base">
        <a:lnSpc>
          <a:spcPct val="90000"/>
        </a:lnSpc>
        <a:spcBef>
          <a:spcPct val="0"/>
        </a:spcBef>
        <a:spcAft>
          <a:spcPct val="0"/>
        </a:spcAft>
        <a:defRPr sz="3300">
          <a:solidFill>
            <a:schemeClr val="tx1"/>
          </a:solidFill>
          <a:latin typeface="Calibri Light" pitchFamily="34" charset="0"/>
          <a:ea typeface="宋体" pitchFamily="2" charset="-122"/>
        </a:defRPr>
      </a:lvl8pPr>
      <a:lvl9pPr marL="1371600" algn="l" rtl="0" fontAlgn="base">
        <a:lnSpc>
          <a:spcPct val="90000"/>
        </a:lnSpc>
        <a:spcBef>
          <a:spcPct val="0"/>
        </a:spcBef>
        <a:spcAft>
          <a:spcPct val="0"/>
        </a:spcAft>
        <a:defRPr sz="3300">
          <a:solidFill>
            <a:schemeClr val="tx1"/>
          </a:solidFill>
          <a:latin typeface="Calibri Light" pitchFamily="34" charset="0"/>
          <a:ea typeface="宋体" pitchFamily="2" charset="-122"/>
        </a:defRPr>
      </a:lvl9pPr>
    </p:titleStyle>
    <p:bodyStyle>
      <a:lvl1pPr marL="171450" indent="-171450" algn="l" rtl="0" fontAlgn="base">
        <a:lnSpc>
          <a:spcPct val="90000"/>
        </a:lnSpc>
        <a:spcBef>
          <a:spcPts val="750"/>
        </a:spcBef>
        <a:spcAft>
          <a:spcPct val="0"/>
        </a:spcAft>
        <a:buFont typeface="Arial" pitchFamily="34" charset="0"/>
        <a:buChar char="•"/>
        <a:defRPr sz="2100">
          <a:solidFill>
            <a:schemeClr val="tx1"/>
          </a:solidFill>
          <a:latin typeface="+mn-lt"/>
          <a:ea typeface="+mn-ea"/>
          <a:cs typeface="+mn-cs"/>
        </a:defRPr>
      </a:lvl1pPr>
      <a:lvl2pPr marL="514350" indent="-171450" algn="l" rtl="0" fontAlgn="base">
        <a:lnSpc>
          <a:spcPct val="90000"/>
        </a:lnSpc>
        <a:spcBef>
          <a:spcPts val="375"/>
        </a:spcBef>
        <a:spcAft>
          <a:spcPct val="0"/>
        </a:spcAft>
        <a:buFont typeface="Arial" pitchFamily="34" charset="0"/>
        <a:buChar char="•"/>
        <a:defRPr sz="1800">
          <a:solidFill>
            <a:schemeClr val="tx1"/>
          </a:solidFill>
          <a:latin typeface="+mn-lt"/>
          <a:ea typeface="+mn-ea"/>
        </a:defRPr>
      </a:lvl2pPr>
      <a:lvl3pPr marL="857250" indent="-171450" algn="l" rtl="0" fontAlgn="base">
        <a:lnSpc>
          <a:spcPct val="90000"/>
        </a:lnSpc>
        <a:spcBef>
          <a:spcPts val="375"/>
        </a:spcBef>
        <a:spcAft>
          <a:spcPct val="0"/>
        </a:spcAft>
        <a:buFont typeface="Arial" pitchFamily="34" charset="0"/>
        <a:buChar char="•"/>
        <a:defRPr sz="1500">
          <a:solidFill>
            <a:schemeClr val="tx1"/>
          </a:solidFill>
          <a:latin typeface="+mn-lt"/>
          <a:ea typeface="+mn-ea"/>
        </a:defRPr>
      </a:lvl3pPr>
      <a:lvl4pPr marL="12001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4pPr>
      <a:lvl5pPr marL="15430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5pPr>
      <a:lvl6pPr marL="18859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6pPr>
      <a:lvl7pPr marL="22288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7pPr>
      <a:lvl8pPr marL="25717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8pPr>
      <a:lvl9pPr marL="2914650" indent="-171450" algn="l" rtl="0" fontAlgn="base">
        <a:lnSpc>
          <a:spcPct val="90000"/>
        </a:lnSpc>
        <a:spcBef>
          <a:spcPts val="375"/>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5.gif"/><Relationship Id="rId1" Type="http://schemas.openxmlformats.org/officeDocument/2006/relationships/slideLayout" Target="../slideLayouts/slideLayout7.xml"/><Relationship Id="rId6" Type="http://schemas.openxmlformats.org/officeDocument/2006/relationships/image" Target="../media/image17.gif"/><Relationship Id="rId5" Type="http://schemas.openxmlformats.org/officeDocument/2006/relationships/image" Target="../media/image14.gif"/><Relationship Id="rId4" Type="http://schemas.openxmlformats.org/officeDocument/2006/relationships/image" Target="../media/image16.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7" name="组合 18"/>
          <p:cNvGrpSpPr>
            <a:grpSpLocks/>
          </p:cNvGrpSpPr>
          <p:nvPr/>
        </p:nvGrpSpPr>
        <p:grpSpPr bwMode="auto">
          <a:xfrm>
            <a:off x="2256235" y="2924175"/>
            <a:ext cx="4485084" cy="232172"/>
            <a:chOff x="0" y="0"/>
            <a:chExt cx="5617820" cy="291392"/>
          </a:xfrm>
        </p:grpSpPr>
        <p:cxnSp>
          <p:nvCxnSpPr>
            <p:cNvPr id="4108" name="直接连接符 19"/>
            <p:cNvCxnSpPr>
              <a:cxnSpLocks noChangeShapeType="1"/>
            </p:cNvCxnSpPr>
            <p:nvPr/>
          </p:nvCxnSpPr>
          <p:spPr bwMode="auto">
            <a:xfrm>
              <a:off x="0" y="159614"/>
              <a:ext cx="264661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4109" name="菱形 20"/>
            <p:cNvSpPr>
              <a:spLocks noChangeArrowheads="1"/>
            </p:cNvSpPr>
            <p:nvPr/>
          </p:nvSpPr>
          <p:spPr bwMode="auto">
            <a:xfrm>
              <a:off x="2818096"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110" name="泪滴形 21"/>
            <p:cNvSpPr>
              <a:spLocks/>
            </p:cNvSpPr>
            <p:nvPr/>
          </p:nvSpPr>
          <p:spPr bwMode="auto">
            <a:xfrm rot="2700000">
              <a:off x="2664312"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1" name="泪滴形 22"/>
            <p:cNvSpPr>
              <a:spLocks/>
            </p:cNvSpPr>
            <p:nvPr/>
          </p:nvSpPr>
          <p:spPr bwMode="auto">
            <a:xfrm rot="13500000">
              <a:off x="2925705"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2" name="菱形 23"/>
            <p:cNvSpPr>
              <a:spLocks noChangeArrowheads="1"/>
            </p:cNvSpPr>
            <p:nvPr/>
          </p:nvSpPr>
          <p:spPr bwMode="auto">
            <a:xfrm>
              <a:off x="2818096"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4113" name="直接连接符 24"/>
            <p:cNvCxnSpPr>
              <a:cxnSpLocks noChangeShapeType="1"/>
            </p:cNvCxnSpPr>
            <p:nvPr/>
          </p:nvCxnSpPr>
          <p:spPr bwMode="auto">
            <a:xfrm>
              <a:off x="3059633" y="159614"/>
              <a:ext cx="2558187"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19" name="TextBox 18"/>
          <p:cNvSpPr txBox="1"/>
          <p:nvPr/>
        </p:nvSpPr>
        <p:spPr>
          <a:xfrm>
            <a:off x="1914172" y="2391440"/>
            <a:ext cx="5308037" cy="584775"/>
          </a:xfrm>
          <a:prstGeom prst="rect">
            <a:avLst/>
          </a:prstGeom>
          <a:noFill/>
        </p:spPr>
        <p:txBody>
          <a:bodyPr wrap="square" rtlCol="0">
            <a:spAutoFit/>
          </a:bodyPr>
          <a:lstStyle/>
          <a:p>
            <a:pPr algn="ctr"/>
            <a:r>
              <a:rPr lang="zh-CN" altLang="en-US" sz="3200" dirty="0">
                <a:solidFill>
                  <a:schemeClr val="bg1"/>
                </a:solidFill>
                <a:latin typeface="方正正粗黑简体" panose="02000000000000000000" pitchFamily="2" charset="-122"/>
                <a:ea typeface="方正正粗黑简体" panose="02000000000000000000" pitchFamily="2" charset="-122"/>
              </a:rPr>
              <a:t>职位与技能</a:t>
            </a:r>
          </a:p>
        </p:txBody>
      </p:sp>
      <p:sp>
        <p:nvSpPr>
          <p:cNvPr id="22" name="TextBox 21"/>
          <p:cNvSpPr txBox="1"/>
          <p:nvPr/>
        </p:nvSpPr>
        <p:spPr>
          <a:xfrm>
            <a:off x="3292524" y="1348825"/>
            <a:ext cx="2551331" cy="1015663"/>
          </a:xfrm>
          <a:prstGeom prst="rect">
            <a:avLst/>
          </a:prstGeom>
          <a:noFill/>
        </p:spPr>
        <p:txBody>
          <a:bodyPr wrap="square" rtlCol="0">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云计算</a:t>
            </a:r>
          </a:p>
        </p:txBody>
      </p:sp>
      <p:sp>
        <p:nvSpPr>
          <p:cNvPr id="30" name="TextBox 10"/>
          <p:cNvSpPr>
            <a:spLocks noChangeArrowheads="1"/>
          </p:cNvSpPr>
          <p:nvPr/>
        </p:nvSpPr>
        <p:spPr bwMode="auto">
          <a:xfrm>
            <a:off x="2277581" y="3225287"/>
            <a:ext cx="454297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1400" dirty="0">
                <a:solidFill>
                  <a:schemeClr val="bg1"/>
                </a:solidFill>
                <a:latin typeface="微软雅黑" pitchFamily="34" charset="-122"/>
                <a:ea typeface="微软雅黑" pitchFamily="34" charset="-122"/>
                <a:sym typeface="微软雅黑" pitchFamily="34" charset="-122"/>
              </a:rPr>
              <a:t>2019-10-23</a:t>
            </a:r>
          </a:p>
          <a:p>
            <a:pPr algn="ctr" eaLnBrk="1" hangingPunct="1"/>
            <a:endParaRPr lang="en-US" altLang="zh-CN" sz="1400" dirty="0">
              <a:solidFill>
                <a:schemeClr val="bg1"/>
              </a:solidFill>
              <a:latin typeface="微软雅黑" pitchFamily="34" charset="-122"/>
              <a:ea typeface="微软雅黑" pitchFamily="34" charset="-122"/>
              <a:sym typeface="微软雅黑" pitchFamily="34" charset="-122"/>
            </a:endParaRPr>
          </a:p>
          <a:p>
            <a:pPr algn="ctr" eaLnBrk="1" hangingPunct="1"/>
            <a:r>
              <a:rPr lang="zh-CN" altLang="en-US" sz="1400" dirty="0">
                <a:solidFill>
                  <a:schemeClr val="bg1"/>
                </a:solidFill>
                <a:latin typeface="微软雅黑" pitchFamily="34" charset="-122"/>
                <a:ea typeface="微软雅黑" pitchFamily="34" charset="-122"/>
                <a:sym typeface="微软雅黑" pitchFamily="34" charset="-122"/>
              </a:rPr>
              <a:t>组员：江辉、姜昱华、郝晓冬、薛景文</a:t>
            </a:r>
            <a:r>
              <a:rPr lang="en-US" altLang="zh-CN" sz="1400" dirty="0">
                <a:solidFill>
                  <a:schemeClr val="bg1"/>
                </a:solidFill>
                <a:latin typeface="微软雅黑" pitchFamily="34" charset="-122"/>
                <a:ea typeface="微软雅黑" pitchFamily="34" charset="-122"/>
                <a:sym typeface="微软雅黑" pitchFamily="34" charset="-122"/>
              </a:rPr>
              <a:t>     </a:t>
            </a:r>
            <a:endParaRPr lang="zh-CN" altLang="en-US" sz="1400" dirty="0">
              <a:solidFill>
                <a:schemeClr val="bg1"/>
              </a:solidFill>
              <a:latin typeface="微软雅黑" pitchFamily="34" charset="-122"/>
              <a:ea typeface="微软雅黑" pitchFamily="34" charset="-122"/>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4000" advTm="10000">
        <p14:vortex dir="r"/>
      </p:transition>
    </mc:Choice>
    <mc:Fallback xmlns="">
      <p:transition spd="slow"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60000">
                                          <p:cBhvr additive="base">
                                            <p:cTn id="7"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barn(inVertical)">
                                          <p:cBhvr>
                                            <p:cTn id="12" dur="500"/>
                                            <p:tgtEl>
                                              <p:spTgt spid="4107"/>
                                            </p:tgtEl>
                                          </p:cBhvr>
                                        </p:animEffect>
                                      </p:childTnLst>
                                    </p:cTn>
                                  </p:par>
                                </p:childTnLst>
                              </p:cTn>
                            </p:par>
                            <p:par>
                              <p:cTn id="13" fill="hold">
                                <p:stCondLst>
                                  <p:cond delay="1000"/>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ppt_y</p:attrName>
                                            </p:attrNameLst>
                                          </p:cBhvr>
                                          <p:tavLst>
                                            <p:tav tm="0">
                                              <p:val>
                                                <p:strVal val="#ppt_y+#ppt_h*1.125000"/>
                                              </p:val>
                                            </p:tav>
                                            <p:tav tm="100000">
                                              <p:val>
                                                <p:strVal val="#ppt_y"/>
                                              </p:val>
                                            </p:tav>
                                          </p:tavLst>
                                        </p:anim>
                                        <p:animEffect transition="in" filter="wipe(up)">
                                          <p:cBhvr>
                                            <p:cTn id="17" dur="500"/>
                                            <p:tgtEl>
                                              <p:spTgt spid="19"/>
                                            </p:tgtEl>
                                          </p:cBhvr>
                                        </p:animEffect>
                                      </p:childTnLst>
                                    </p:cTn>
                                  </p:par>
                                </p:childTnLst>
                              </p:cTn>
                            </p:par>
                            <p:par>
                              <p:cTn id="18" fill="hold">
                                <p:stCondLst>
                                  <p:cond delay="1700"/>
                                </p:stCondLst>
                                <p:childTnLst>
                                  <p:par>
                                    <p:cTn id="19" presetID="14" presetClass="entr" presetSubtype="1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barn(inVertical)">
                                          <p:cBhvr>
                                            <p:cTn id="12" dur="500"/>
                                            <p:tgtEl>
                                              <p:spTgt spid="4107"/>
                                            </p:tgtEl>
                                          </p:cBhvr>
                                        </p:animEffect>
                                      </p:childTnLst>
                                    </p:cTn>
                                  </p:par>
                                </p:childTnLst>
                              </p:cTn>
                            </p:par>
                            <p:par>
                              <p:cTn id="13" fill="hold">
                                <p:stCondLst>
                                  <p:cond delay="1000"/>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ppt_y</p:attrName>
                                            </p:attrNameLst>
                                          </p:cBhvr>
                                          <p:tavLst>
                                            <p:tav tm="0">
                                              <p:val>
                                                <p:strVal val="#ppt_y+#ppt_h*1.125000"/>
                                              </p:val>
                                            </p:tav>
                                            <p:tav tm="100000">
                                              <p:val>
                                                <p:strVal val="#ppt_y"/>
                                              </p:val>
                                            </p:tav>
                                          </p:tavLst>
                                        </p:anim>
                                        <p:animEffect transition="in" filter="wipe(up)">
                                          <p:cBhvr>
                                            <p:cTn id="17" dur="500"/>
                                            <p:tgtEl>
                                              <p:spTgt spid="19"/>
                                            </p:tgtEl>
                                          </p:cBhvr>
                                        </p:animEffect>
                                      </p:childTnLst>
                                    </p:cTn>
                                  </p:par>
                                </p:childTnLst>
                              </p:cTn>
                            </p:par>
                            <p:par>
                              <p:cTn id="18" fill="hold">
                                <p:stCondLst>
                                  <p:cond delay="1700"/>
                                </p:stCondLst>
                                <p:childTnLst>
                                  <p:par>
                                    <p:cTn id="19" presetID="14" presetClass="entr" presetSubtype="1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3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数据流模拟</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4" name="图片 3">
            <a:extLst>
              <a:ext uri="{FF2B5EF4-FFF2-40B4-BE49-F238E27FC236}">
                <a16:creationId xmlns:a16="http://schemas.microsoft.com/office/drawing/2014/main" id="{CD5E6AAD-9693-4587-A4C9-E27BABB04D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465" y="2671151"/>
            <a:ext cx="4231480" cy="1709654"/>
          </a:xfrm>
          <a:prstGeom prst="rect">
            <a:avLst/>
          </a:prstGeom>
        </p:spPr>
      </p:pic>
      <p:pic>
        <p:nvPicPr>
          <p:cNvPr id="6" name="图片 5">
            <a:extLst>
              <a:ext uri="{FF2B5EF4-FFF2-40B4-BE49-F238E27FC236}">
                <a16:creationId xmlns:a16="http://schemas.microsoft.com/office/drawing/2014/main" id="{F980BFF2-4002-4395-902B-0DDE7C41C2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4057" y="2271905"/>
            <a:ext cx="4099106" cy="2371786"/>
          </a:xfrm>
          <a:prstGeom prst="rect">
            <a:avLst/>
          </a:prstGeom>
        </p:spPr>
      </p:pic>
      <p:sp>
        <p:nvSpPr>
          <p:cNvPr id="12" name="矩形 11">
            <a:extLst>
              <a:ext uri="{FF2B5EF4-FFF2-40B4-BE49-F238E27FC236}">
                <a16:creationId xmlns:a16="http://schemas.microsoft.com/office/drawing/2014/main" id="{4E836C60-0927-42E3-BC64-9B2A6545E6EE}"/>
              </a:ext>
            </a:extLst>
          </p:cNvPr>
          <p:cNvSpPr/>
          <p:nvPr/>
        </p:nvSpPr>
        <p:spPr>
          <a:xfrm>
            <a:off x="2193262" y="1355836"/>
            <a:ext cx="4757475" cy="646331"/>
          </a:xfrm>
          <a:prstGeom prst="rect">
            <a:avLst/>
          </a:prstGeom>
        </p:spPr>
        <p:txBody>
          <a:bodyPr wrap="square">
            <a:spAutoFit/>
          </a:bodyPr>
          <a:lstStyle/>
          <a:p>
            <a:r>
              <a:rPr lang="zh-CN" altLang="en-US" dirty="0">
                <a:solidFill>
                  <a:schemeClr val="bg1"/>
                </a:solidFill>
                <a:latin typeface="微软雅黑" pitchFamily="34" charset="-122"/>
                <a:ea typeface="微软雅黑" pitchFamily="34" charset="-122"/>
              </a:rPr>
              <a:t>通过另外的程序将数据以小文件的形式不断写入</a:t>
            </a:r>
            <a:r>
              <a:rPr lang="en-US" altLang="zh-CN" dirty="0">
                <a:solidFill>
                  <a:schemeClr val="bg1"/>
                </a:solidFill>
                <a:latin typeface="微软雅黑" pitchFamily="34" charset="-122"/>
                <a:ea typeface="微软雅黑" pitchFamily="34" charset="-122"/>
              </a:rPr>
              <a:t>HDFS</a:t>
            </a:r>
            <a:r>
              <a:rPr lang="zh-CN" altLang="en-US" dirty="0">
                <a:solidFill>
                  <a:schemeClr val="bg1"/>
                </a:solidFill>
                <a:latin typeface="微软雅黑" pitchFamily="34" charset="-122"/>
                <a:ea typeface="微软雅黑" pitchFamily="34" charset="-122"/>
              </a:rPr>
              <a:t>监听的指定目录下，作为输入的流</a:t>
            </a:r>
            <a:endParaRPr lang="zh-CN" altLang="en-US" dirty="0"/>
          </a:p>
        </p:txBody>
      </p:sp>
    </p:spTree>
    <p:extLst>
      <p:ext uri="{BB962C8B-B14F-4D97-AF65-F5344CB8AC3E}">
        <p14:creationId xmlns:p14="http://schemas.microsoft.com/office/powerpoint/2010/main" val="2314450512"/>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a:grpSpLocks/>
          </p:cNvGrpSpPr>
          <p:nvPr/>
        </p:nvGrpSpPr>
        <p:grpSpPr bwMode="auto">
          <a:xfrm>
            <a:off x="671281" y="1894786"/>
            <a:ext cx="1830387" cy="550862"/>
            <a:chOff x="533400" y="1528997"/>
            <a:chExt cx="1829490" cy="550887"/>
          </a:xfrm>
        </p:grpSpPr>
        <p:sp>
          <p:nvSpPr>
            <p:cNvPr id="65" name="五边形 64"/>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66"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步骤一</a:t>
              </a:r>
            </a:p>
          </p:txBody>
        </p:sp>
      </p:grpSp>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计算流程概述</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34" name="矩形 13">
            <a:extLst>
              <a:ext uri="{FF2B5EF4-FFF2-40B4-BE49-F238E27FC236}">
                <a16:creationId xmlns:a16="http://schemas.microsoft.com/office/drawing/2014/main" id="{035B8F72-69A9-4E52-B5B2-148B93EBE1FE}"/>
              </a:ext>
            </a:extLst>
          </p:cNvPr>
          <p:cNvSpPr>
            <a:spLocks noChangeArrowheads="1"/>
          </p:cNvSpPr>
          <p:nvPr/>
        </p:nvSpPr>
        <p:spPr bwMode="auto">
          <a:xfrm>
            <a:off x="2830176" y="2002508"/>
            <a:ext cx="5892766" cy="16773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zh-CN" sz="1500" dirty="0">
                <a:solidFill>
                  <a:srgbClr val="CC7832"/>
                </a:solidFill>
                <a:latin typeface="Consolas" panose="020B0609020204030204" pitchFamily="49" charset="0"/>
              </a:rPr>
              <a:t>val </a:t>
            </a:r>
            <a:r>
              <a:rPr lang="zh-CN" altLang="zh-CN" sz="1500" b="1" dirty="0">
                <a:solidFill>
                  <a:srgbClr val="C1C706"/>
                </a:solidFill>
                <a:latin typeface="Consolas" panose="020B0609020204030204" pitchFamily="49" charset="0"/>
              </a:rPr>
              <a:t>path </a:t>
            </a:r>
            <a:r>
              <a:rPr lang="zh-CN" altLang="zh-CN" sz="1500" b="1" dirty="0">
                <a:solidFill>
                  <a:srgbClr val="3765A0"/>
                </a:solidFill>
                <a:latin typeface="Consolas" panose="020B0609020204030204" pitchFamily="49" charset="0"/>
              </a:rPr>
              <a:t>= </a:t>
            </a:r>
            <a:r>
              <a:rPr lang="zh-CN" altLang="zh-CN" sz="1500" b="1" dirty="0">
                <a:solidFill>
                  <a:srgbClr val="05B600"/>
                </a:solidFill>
                <a:latin typeface="Consolas" panose="020B0609020204030204" pitchFamily="49" charset="0"/>
              </a:rPr>
              <a:t>"hdfs://172.19.240.210:9000/streaming"</a:t>
            </a:r>
            <a:endParaRPr lang="en-US" altLang="zh-CN" sz="1500" dirty="0">
              <a:solidFill>
                <a:srgbClr val="CC7832"/>
              </a:solidFill>
              <a:latin typeface="Consolas" panose="020B0609020204030204" pitchFamily="49" charset="0"/>
            </a:endParaRPr>
          </a:p>
          <a:p>
            <a:pPr lvl="0"/>
            <a:r>
              <a:rPr lang="zh-CN" altLang="zh-CN" sz="1500" dirty="0">
                <a:solidFill>
                  <a:srgbClr val="CC7832"/>
                </a:solidFill>
                <a:latin typeface="Consolas" panose="020B0609020204030204" pitchFamily="49" charset="0"/>
              </a:rPr>
              <a:t>val </a:t>
            </a:r>
            <a:r>
              <a:rPr lang="zh-CN" altLang="zh-CN" sz="1500" b="1" dirty="0">
                <a:solidFill>
                  <a:srgbClr val="C1C706"/>
                </a:solidFill>
                <a:latin typeface="Consolas" panose="020B0609020204030204" pitchFamily="49" charset="0"/>
              </a:rPr>
              <a:t>sparkConf </a:t>
            </a:r>
            <a:r>
              <a:rPr lang="zh-CN" altLang="zh-CN" sz="1500" b="1" dirty="0">
                <a:solidFill>
                  <a:srgbClr val="3765A0"/>
                </a:solidFill>
                <a:latin typeface="Consolas" panose="020B0609020204030204" pitchFamily="49" charset="0"/>
              </a:rPr>
              <a:t>= </a:t>
            </a:r>
            <a:r>
              <a:rPr lang="zh-CN" altLang="zh-CN" sz="1500" dirty="0">
                <a:solidFill>
                  <a:srgbClr val="CC7832"/>
                </a:solidFill>
                <a:latin typeface="Consolas" panose="020B0609020204030204" pitchFamily="49" charset="0"/>
              </a:rPr>
              <a:t>new </a:t>
            </a:r>
            <a:r>
              <a:rPr lang="zh-CN" altLang="zh-CN" sz="1500" b="1" dirty="0">
                <a:solidFill>
                  <a:srgbClr val="396AA0"/>
                </a:solidFill>
                <a:latin typeface="Consolas" panose="020B0609020204030204" pitchFamily="49" charset="0"/>
              </a:rPr>
              <a:t>SparkConf</a:t>
            </a:r>
            <a:r>
              <a:rPr lang="zh-CN" altLang="zh-CN" sz="1500" b="1" dirty="0">
                <a:solidFill>
                  <a:srgbClr val="A9B7C6"/>
                </a:solidFill>
                <a:latin typeface="Consolas" panose="020B0609020204030204" pitchFamily="49" charset="0"/>
              </a:rPr>
              <a:t>()</a:t>
            </a:r>
            <a:r>
              <a:rPr lang="zh-CN" altLang="zh-CN" sz="1500" b="1" dirty="0">
                <a:solidFill>
                  <a:srgbClr val="01A09D"/>
                </a:solidFill>
                <a:latin typeface="Consolas" panose="020B0609020204030204" pitchFamily="49" charset="0"/>
              </a:rPr>
              <a:t>.</a:t>
            </a:r>
            <a:r>
              <a:rPr lang="zh-CN" altLang="zh-CN" sz="1500" b="1" dirty="0">
                <a:solidFill>
                  <a:srgbClr val="396AA0"/>
                </a:solidFill>
                <a:latin typeface="Consolas" panose="020B0609020204030204" pitchFamily="49" charset="0"/>
              </a:rPr>
              <a:t>setAppName</a:t>
            </a:r>
            <a:r>
              <a:rPr lang="zh-CN" altLang="zh-CN" sz="1500" b="1" dirty="0">
                <a:solidFill>
                  <a:srgbClr val="A9B7C6"/>
                </a:solidFill>
                <a:latin typeface="Consolas" panose="020B0609020204030204" pitchFamily="49" charset="0"/>
              </a:rPr>
              <a:t>(</a:t>
            </a:r>
            <a:r>
              <a:rPr lang="zh-CN" altLang="zh-CN" sz="1500" b="1" dirty="0">
                <a:solidFill>
                  <a:srgbClr val="05B600"/>
                </a:solidFill>
                <a:latin typeface="Consolas" panose="020B0609020204030204" pitchFamily="49" charset="0"/>
              </a:rPr>
              <a:t>"FileWordCount"</a:t>
            </a:r>
            <a:r>
              <a:rPr lang="zh-CN" altLang="zh-CN" sz="1500" b="1" dirty="0">
                <a:solidFill>
                  <a:srgbClr val="A9B7C6"/>
                </a:solidFill>
                <a:latin typeface="Consolas" panose="020B0609020204030204" pitchFamily="49" charset="0"/>
              </a:rPr>
              <a:t>)</a:t>
            </a:r>
            <a:endParaRPr lang="en-US" altLang="zh-CN" sz="1500" b="1" dirty="0">
              <a:solidFill>
                <a:srgbClr val="A9B7C6"/>
              </a:solidFill>
              <a:latin typeface="Consolas" panose="020B0609020204030204" pitchFamily="49" charset="0"/>
            </a:endParaRPr>
          </a:p>
          <a:p>
            <a:pPr lvl="0"/>
            <a:r>
              <a:rPr lang="zh-CN" altLang="zh-CN" sz="1500" b="1" dirty="0">
                <a:solidFill>
                  <a:srgbClr val="01A09D"/>
                </a:solidFill>
                <a:latin typeface="Consolas" panose="020B0609020204030204" pitchFamily="49" charset="0"/>
              </a:rPr>
              <a:t>.</a:t>
            </a:r>
            <a:r>
              <a:rPr lang="zh-CN" altLang="zh-CN" sz="1500" b="1" dirty="0">
                <a:solidFill>
                  <a:srgbClr val="396AA0"/>
                </a:solidFill>
                <a:latin typeface="Consolas" panose="020B0609020204030204" pitchFamily="49" charset="0"/>
              </a:rPr>
              <a:t>setMaster</a:t>
            </a:r>
            <a:r>
              <a:rPr lang="zh-CN" altLang="zh-CN" sz="1500" b="1" dirty="0">
                <a:solidFill>
                  <a:srgbClr val="A9B7C6"/>
                </a:solidFill>
                <a:latin typeface="Consolas" panose="020B0609020204030204" pitchFamily="49" charset="0"/>
              </a:rPr>
              <a:t>(</a:t>
            </a:r>
            <a:r>
              <a:rPr lang="zh-CN" altLang="zh-CN" sz="1500" b="1" dirty="0">
                <a:solidFill>
                  <a:srgbClr val="05B600"/>
                </a:solidFill>
                <a:latin typeface="Consolas" panose="020B0609020204030204" pitchFamily="49" charset="0"/>
              </a:rPr>
              <a:t>"spark://172.19.240.210:7077"</a:t>
            </a:r>
            <a:r>
              <a:rPr lang="zh-CN" altLang="zh-CN" sz="1500" b="1" dirty="0">
                <a:solidFill>
                  <a:srgbClr val="A9B7C6"/>
                </a:solidFill>
                <a:latin typeface="Consolas" panose="020B0609020204030204" pitchFamily="49" charset="0"/>
              </a:rPr>
              <a:t>)</a:t>
            </a:r>
            <a:br>
              <a:rPr lang="zh-CN" altLang="zh-CN" sz="1500" b="1" dirty="0">
                <a:solidFill>
                  <a:srgbClr val="A9B7C6"/>
                </a:solidFill>
                <a:latin typeface="Consolas" panose="020B0609020204030204" pitchFamily="49" charset="0"/>
              </a:rPr>
            </a:br>
            <a:r>
              <a:rPr lang="zh-CN" altLang="zh-CN" sz="1500" dirty="0">
                <a:solidFill>
                  <a:srgbClr val="CC7832"/>
                </a:solidFill>
                <a:latin typeface="Consolas" panose="020B0609020204030204" pitchFamily="49" charset="0"/>
              </a:rPr>
              <a:t>val </a:t>
            </a:r>
            <a:r>
              <a:rPr lang="zh-CN" altLang="zh-CN" sz="1500" b="1" dirty="0">
                <a:solidFill>
                  <a:srgbClr val="C1C706"/>
                </a:solidFill>
                <a:latin typeface="Consolas" panose="020B0609020204030204" pitchFamily="49" charset="0"/>
              </a:rPr>
              <a:t>ssc </a:t>
            </a:r>
            <a:r>
              <a:rPr lang="zh-CN" altLang="zh-CN" sz="1500" b="1" dirty="0">
                <a:solidFill>
                  <a:srgbClr val="3765A0"/>
                </a:solidFill>
                <a:latin typeface="Consolas" panose="020B0609020204030204" pitchFamily="49" charset="0"/>
              </a:rPr>
              <a:t>= </a:t>
            </a:r>
            <a:r>
              <a:rPr lang="zh-CN" altLang="zh-CN" sz="1500" dirty="0">
                <a:solidFill>
                  <a:srgbClr val="CC7832"/>
                </a:solidFill>
                <a:latin typeface="Consolas" panose="020B0609020204030204" pitchFamily="49" charset="0"/>
              </a:rPr>
              <a:t>new </a:t>
            </a:r>
            <a:r>
              <a:rPr lang="zh-CN" altLang="zh-CN" sz="1500" b="1" dirty="0">
                <a:solidFill>
                  <a:srgbClr val="396AA0"/>
                </a:solidFill>
                <a:latin typeface="Consolas" panose="020B0609020204030204" pitchFamily="49" charset="0"/>
              </a:rPr>
              <a:t>StreamingContext</a:t>
            </a:r>
            <a:r>
              <a:rPr lang="zh-CN" altLang="zh-CN" sz="1500" b="1" dirty="0">
                <a:solidFill>
                  <a:srgbClr val="A9B7C6"/>
                </a:solidFill>
                <a:latin typeface="Consolas" panose="020B0609020204030204" pitchFamily="49" charset="0"/>
              </a:rPr>
              <a:t>(</a:t>
            </a:r>
            <a:r>
              <a:rPr lang="zh-CN" altLang="zh-CN" sz="1500" b="1" dirty="0">
                <a:solidFill>
                  <a:srgbClr val="C1C706"/>
                </a:solidFill>
                <a:latin typeface="Consolas" panose="020B0609020204030204" pitchFamily="49" charset="0"/>
              </a:rPr>
              <a:t>sparkConf</a:t>
            </a:r>
            <a:r>
              <a:rPr lang="zh-CN" altLang="zh-CN" sz="1500" b="1" dirty="0">
                <a:solidFill>
                  <a:srgbClr val="CC7832"/>
                </a:solidFill>
                <a:latin typeface="Consolas" panose="020B0609020204030204" pitchFamily="49" charset="0"/>
              </a:rPr>
              <a:t>, </a:t>
            </a:r>
            <a:r>
              <a:rPr lang="zh-CN" altLang="zh-CN" sz="1500" i="1" dirty="0">
                <a:solidFill>
                  <a:srgbClr val="A9B7C6"/>
                </a:solidFill>
                <a:latin typeface="Consolas" panose="020B0609020204030204" pitchFamily="49" charset="0"/>
              </a:rPr>
              <a:t>Seconds</a:t>
            </a:r>
            <a:r>
              <a:rPr lang="zh-CN" altLang="zh-CN" sz="1500" b="1" dirty="0">
                <a:solidFill>
                  <a:srgbClr val="A9B7C6"/>
                </a:solidFill>
                <a:latin typeface="Consolas" panose="020B0609020204030204" pitchFamily="49" charset="0"/>
              </a:rPr>
              <a:t>(</a:t>
            </a:r>
            <a:r>
              <a:rPr lang="zh-CN" altLang="zh-CN" sz="1500" b="1" dirty="0">
                <a:solidFill>
                  <a:srgbClr val="6897BB"/>
                </a:solidFill>
                <a:latin typeface="Consolas" panose="020B0609020204030204" pitchFamily="49" charset="0"/>
              </a:rPr>
              <a:t>3</a:t>
            </a:r>
            <a:r>
              <a:rPr lang="zh-CN" altLang="zh-CN" sz="1500" b="1" dirty="0">
                <a:solidFill>
                  <a:srgbClr val="A9B7C6"/>
                </a:solidFill>
                <a:latin typeface="Consolas" panose="020B0609020204030204" pitchFamily="49" charset="0"/>
              </a:rPr>
              <a:t>))</a:t>
            </a:r>
            <a:endParaRPr lang="en-US" altLang="zh-CN" sz="1500" b="1" dirty="0">
              <a:solidFill>
                <a:srgbClr val="A9B7C6"/>
              </a:solidFill>
              <a:latin typeface="Consolas" panose="020B0609020204030204" pitchFamily="49" charset="0"/>
            </a:endParaRPr>
          </a:p>
          <a:p>
            <a:r>
              <a:rPr lang="zh-CN" altLang="zh-CN" sz="1400" dirty="0">
                <a:solidFill>
                  <a:srgbClr val="808080"/>
                </a:solidFill>
                <a:latin typeface="Consolas" panose="020B0609020204030204" pitchFamily="49" charset="0"/>
              </a:rPr>
              <a:t>//</a:t>
            </a:r>
            <a:r>
              <a:rPr lang="zh-CN" altLang="zh-CN" sz="1400" dirty="0">
                <a:solidFill>
                  <a:srgbClr val="808080"/>
                </a:solidFill>
                <a:latin typeface="Courier New" panose="02070309020205020404" pitchFamily="49" charset="0"/>
                <a:cs typeface="Courier New" panose="02070309020205020404" pitchFamily="49" charset="0"/>
              </a:rPr>
              <a:t>总输入流</a:t>
            </a:r>
            <a:r>
              <a:rPr lang="zh-CN" altLang="en-US" sz="1400" dirty="0">
                <a:solidFill>
                  <a:srgbClr val="808080"/>
                </a:solidFill>
                <a:latin typeface="Courier New" panose="02070309020205020404" pitchFamily="49" charset="0"/>
                <a:cs typeface="Courier New" panose="02070309020205020404" pitchFamily="49" charset="0"/>
              </a:rPr>
              <a:t>，</a:t>
            </a:r>
            <a:r>
              <a:rPr lang="en-US" altLang="zh-CN" sz="1400" dirty="0">
                <a:solidFill>
                  <a:srgbClr val="808080"/>
                </a:solidFill>
                <a:latin typeface="Courier New" panose="02070309020205020404" pitchFamily="49" charset="0"/>
                <a:cs typeface="Courier New" panose="02070309020205020404" pitchFamily="49" charset="0"/>
              </a:rPr>
              <a:t>lines</a:t>
            </a:r>
            <a:r>
              <a:rPr lang="zh-CN" altLang="en-US" sz="1400" dirty="0">
                <a:solidFill>
                  <a:srgbClr val="808080"/>
                </a:solidFill>
                <a:latin typeface="Courier New" panose="02070309020205020404" pitchFamily="49" charset="0"/>
                <a:cs typeface="Courier New" panose="02070309020205020404" pitchFamily="49" charset="0"/>
              </a:rPr>
              <a:t>为读取文本生成的</a:t>
            </a:r>
            <a:r>
              <a:rPr lang="en-US" altLang="zh-CN" sz="1400" dirty="0">
                <a:solidFill>
                  <a:srgbClr val="808080"/>
                </a:solidFill>
                <a:latin typeface="Courier New" panose="02070309020205020404" pitchFamily="49" charset="0"/>
                <a:cs typeface="Courier New" panose="02070309020205020404" pitchFamily="49" charset="0"/>
              </a:rPr>
              <a:t>RDD</a:t>
            </a:r>
            <a:br>
              <a:rPr lang="zh-CN" altLang="zh-CN" sz="1400" dirty="0">
                <a:solidFill>
                  <a:srgbClr val="808080"/>
                </a:solidFill>
                <a:latin typeface="Courier New" panose="02070309020205020404" pitchFamily="49" charset="0"/>
                <a:cs typeface="Courier New" panose="02070309020205020404" pitchFamily="49" charset="0"/>
              </a:rPr>
            </a:br>
            <a:r>
              <a:rPr lang="zh-CN" altLang="zh-CN" sz="1400" dirty="0">
                <a:solidFill>
                  <a:srgbClr val="CC7832"/>
                </a:solidFill>
                <a:latin typeface="Consolas" panose="020B0609020204030204" pitchFamily="49" charset="0"/>
              </a:rPr>
              <a:t>val </a:t>
            </a:r>
            <a:r>
              <a:rPr lang="zh-CN" altLang="zh-CN" sz="1400" b="1" dirty="0">
                <a:solidFill>
                  <a:srgbClr val="C1C706"/>
                </a:solidFill>
                <a:latin typeface="Consolas" panose="020B0609020204030204" pitchFamily="49" charset="0"/>
              </a:rPr>
              <a:t>lines </a:t>
            </a:r>
            <a:r>
              <a:rPr lang="zh-CN" altLang="zh-CN" sz="1400" b="1" dirty="0">
                <a:solidFill>
                  <a:srgbClr val="3765A0"/>
                </a:solidFill>
                <a:latin typeface="Consolas" panose="020B0609020204030204" pitchFamily="49" charset="0"/>
              </a:rPr>
              <a:t>= </a:t>
            </a:r>
            <a:r>
              <a:rPr lang="zh-CN" altLang="zh-CN" sz="1400" b="1" dirty="0">
                <a:solidFill>
                  <a:srgbClr val="C1C706"/>
                </a:solidFill>
                <a:latin typeface="Consolas" panose="020B0609020204030204" pitchFamily="49" charset="0"/>
              </a:rPr>
              <a:t>ssc</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textFileStream</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path</a:t>
            </a:r>
            <a:r>
              <a:rPr lang="zh-CN" altLang="zh-CN" sz="1400" b="1" dirty="0">
                <a:solidFill>
                  <a:srgbClr val="A9B7C6"/>
                </a:solidFill>
                <a:latin typeface="Consolas" panose="020B0609020204030204" pitchFamily="49" charset="0"/>
              </a:rPr>
              <a:t>)</a:t>
            </a:r>
            <a:endParaRPr lang="en-US" altLang="zh-CN" sz="1400" b="1" dirty="0">
              <a:solidFill>
                <a:srgbClr val="A9B7C6"/>
              </a:solidFill>
              <a:latin typeface="Arial" panose="020B0604020202020204" pitchFamily="34" charset="0"/>
            </a:endParaRPr>
          </a:p>
        </p:txBody>
      </p:sp>
      <p:grpSp>
        <p:nvGrpSpPr>
          <p:cNvPr id="35" name="组合 34">
            <a:extLst>
              <a:ext uri="{FF2B5EF4-FFF2-40B4-BE49-F238E27FC236}">
                <a16:creationId xmlns:a16="http://schemas.microsoft.com/office/drawing/2014/main" id="{C728E374-C1DB-4012-95AE-7302621343E7}"/>
              </a:ext>
            </a:extLst>
          </p:cNvPr>
          <p:cNvGrpSpPr>
            <a:grpSpLocks/>
          </p:cNvGrpSpPr>
          <p:nvPr/>
        </p:nvGrpSpPr>
        <p:grpSpPr bwMode="auto">
          <a:xfrm>
            <a:off x="469576" y="2982054"/>
            <a:ext cx="2242649" cy="697836"/>
            <a:chOff x="489114" y="1133584"/>
            <a:chExt cx="3480206" cy="589933"/>
          </a:xfrm>
        </p:grpSpPr>
        <p:sp>
          <p:nvSpPr>
            <p:cNvPr id="36" name="矩形 13">
              <a:extLst>
                <a:ext uri="{FF2B5EF4-FFF2-40B4-BE49-F238E27FC236}">
                  <a16:creationId xmlns:a16="http://schemas.microsoft.com/office/drawing/2014/main" id="{24A2AEFB-CE2E-449F-9F05-B7894F8DCB89}"/>
                </a:ext>
              </a:extLst>
            </p:cNvPr>
            <p:cNvSpPr>
              <a:spLocks noChangeArrowheads="1"/>
            </p:cNvSpPr>
            <p:nvPr/>
          </p:nvSpPr>
          <p:spPr bwMode="auto">
            <a:xfrm>
              <a:off x="489114" y="1473305"/>
              <a:ext cx="3362909" cy="25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轮询获取每一行新文本</a:t>
              </a:r>
            </a:p>
          </p:txBody>
        </p:sp>
        <p:sp>
          <p:nvSpPr>
            <p:cNvPr id="37" name="文本框 36">
              <a:extLst>
                <a:ext uri="{FF2B5EF4-FFF2-40B4-BE49-F238E27FC236}">
                  <a16:creationId xmlns:a16="http://schemas.microsoft.com/office/drawing/2014/main" id="{912A93D3-9FD3-485A-BCA1-C1EB9269DB4F}"/>
                </a:ext>
              </a:extLst>
            </p:cNvPr>
            <p:cNvSpPr txBox="1">
              <a:spLocks noChangeArrowheads="1"/>
            </p:cNvSpPr>
            <p:nvPr/>
          </p:nvSpPr>
          <p:spPr bwMode="auto">
            <a:xfrm>
              <a:off x="530000" y="1133584"/>
              <a:ext cx="3439320" cy="26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读取</a:t>
              </a:r>
              <a:r>
                <a:rPr lang="en-US" altLang="zh-CN" sz="1400" b="1" dirty="0">
                  <a:solidFill>
                    <a:schemeClr val="bg1"/>
                  </a:solidFill>
                  <a:latin typeface="微软雅黑" pitchFamily="34" charset="-122"/>
                  <a:ea typeface="微软雅黑" pitchFamily="34" charset="-122"/>
                </a:rPr>
                <a:t>HDFS</a:t>
              </a:r>
              <a:r>
                <a:rPr lang="zh-CN" altLang="en-US" sz="1400" b="1" dirty="0">
                  <a:solidFill>
                    <a:schemeClr val="bg1"/>
                  </a:solidFill>
                  <a:latin typeface="微软雅黑" pitchFamily="34" charset="-122"/>
                  <a:ea typeface="微软雅黑" pitchFamily="34" charset="-122"/>
                </a:rPr>
                <a:t>目录下新文件</a:t>
              </a:r>
            </a:p>
          </p:txBody>
        </p:sp>
      </p:grpSp>
    </p:spTree>
    <p:extLst>
      <p:ext uri="{BB962C8B-B14F-4D97-AF65-F5344CB8AC3E}">
        <p14:creationId xmlns:p14="http://schemas.microsoft.com/office/powerpoint/2010/main" val="3695486708"/>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50" fill="hold"/>
                                        <p:tgtEl>
                                          <p:spTgt spid="64"/>
                                        </p:tgtEl>
                                        <p:attrNameLst>
                                          <p:attrName>ppt_x</p:attrName>
                                        </p:attrNameLst>
                                      </p:cBhvr>
                                      <p:tavLst>
                                        <p:tav tm="0">
                                          <p:val>
                                            <p:strVal val="0-#ppt_w/2"/>
                                          </p:val>
                                        </p:tav>
                                        <p:tav tm="100000">
                                          <p:val>
                                            <p:strVal val="#ppt_x"/>
                                          </p:val>
                                        </p:tav>
                                      </p:tavLst>
                                    </p:anim>
                                    <p:anim calcmode="lin" valueType="num">
                                      <p:cBhvr additive="base">
                                        <p:cTn id="20" dur="550" fill="hold"/>
                                        <p:tgtEl>
                                          <p:spTgt spid="64"/>
                                        </p:tgtEl>
                                        <p:attrNameLst>
                                          <p:attrName>ppt_y</p:attrName>
                                        </p:attrNameLst>
                                      </p:cBhvr>
                                      <p:tavLst>
                                        <p:tav tm="0">
                                          <p:val>
                                            <p:strVal val="#ppt_y"/>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anim calcmode="lin" valueType="num">
                                      <p:cBhvr>
                                        <p:cTn id="24" dur="500" fill="hold"/>
                                        <p:tgtEl>
                                          <p:spTgt spid="35"/>
                                        </p:tgtEl>
                                        <p:attrNameLst>
                                          <p:attrName>ppt_x</p:attrName>
                                        </p:attrNameLst>
                                      </p:cBhvr>
                                      <p:tavLst>
                                        <p:tav tm="0">
                                          <p:val>
                                            <p:strVal val="#ppt_x"/>
                                          </p:val>
                                        </p:tav>
                                        <p:tav tm="100000">
                                          <p:val>
                                            <p:strVal val="#ppt_x"/>
                                          </p:val>
                                        </p:tav>
                                      </p:tavLst>
                                    </p:anim>
                                    <p:anim calcmode="lin" valueType="num">
                                      <p:cBhvr>
                                        <p:cTn id="25"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a:grpSpLocks/>
          </p:cNvGrpSpPr>
          <p:nvPr/>
        </p:nvGrpSpPr>
        <p:grpSpPr bwMode="auto">
          <a:xfrm>
            <a:off x="671281" y="1894786"/>
            <a:ext cx="1830387" cy="550862"/>
            <a:chOff x="533400" y="1528997"/>
            <a:chExt cx="1829490" cy="550887"/>
          </a:xfrm>
        </p:grpSpPr>
        <p:sp>
          <p:nvSpPr>
            <p:cNvPr id="65" name="五边形 64"/>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66"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步骤二</a:t>
              </a:r>
            </a:p>
          </p:txBody>
        </p:sp>
      </p:grpSp>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计算流程概述</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34" name="矩形 13">
            <a:extLst>
              <a:ext uri="{FF2B5EF4-FFF2-40B4-BE49-F238E27FC236}">
                <a16:creationId xmlns:a16="http://schemas.microsoft.com/office/drawing/2014/main" id="{035B8F72-69A9-4E52-B5B2-148B93EBE1FE}"/>
              </a:ext>
            </a:extLst>
          </p:cNvPr>
          <p:cNvSpPr>
            <a:spLocks noChangeArrowheads="1"/>
          </p:cNvSpPr>
          <p:nvPr/>
        </p:nvSpPr>
        <p:spPr bwMode="auto">
          <a:xfrm>
            <a:off x="2722880" y="832000"/>
            <a:ext cx="6175614" cy="12464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z="1500" dirty="0">
                <a:solidFill>
                  <a:srgbClr val="808080"/>
                </a:solidFill>
                <a:latin typeface="Consolas" panose="020B0609020204030204" pitchFamily="49" charset="0"/>
              </a:rPr>
              <a:t>//</a:t>
            </a:r>
            <a:r>
              <a:rPr lang="zh-CN" altLang="en-US" sz="1500" dirty="0">
                <a:solidFill>
                  <a:srgbClr val="808080"/>
                </a:solidFill>
                <a:latin typeface="Consolas" panose="020B0609020204030204" pitchFamily="49" charset="0"/>
              </a:rPr>
              <a:t>用的</a:t>
            </a:r>
            <a:r>
              <a:rPr lang="zh-CN" altLang="en-US" sz="1500" dirty="0">
                <a:solidFill>
                  <a:srgbClr val="808080"/>
                </a:solidFill>
                <a:latin typeface="Courier New" panose="02070309020205020404" pitchFamily="49" charset="0"/>
                <a:cs typeface="Courier New" panose="02070309020205020404" pitchFamily="49" charset="0"/>
              </a:rPr>
              <a:t>是最基础的</a:t>
            </a:r>
            <a:r>
              <a:rPr lang="en-US" altLang="zh-CN" sz="1500" dirty="0">
                <a:solidFill>
                  <a:srgbClr val="808080"/>
                </a:solidFill>
                <a:latin typeface="Courier New" panose="02070309020205020404" pitchFamily="49" charset="0"/>
                <a:cs typeface="Courier New" panose="02070309020205020404" pitchFamily="49" charset="0"/>
              </a:rPr>
              <a:t>map-reduce</a:t>
            </a:r>
            <a:r>
              <a:rPr lang="zh-CN" altLang="en-US" sz="1500" dirty="0">
                <a:solidFill>
                  <a:srgbClr val="808080"/>
                </a:solidFill>
                <a:latin typeface="Courier New" panose="02070309020205020404" pitchFamily="49" charset="0"/>
                <a:cs typeface="Courier New" panose="02070309020205020404" pitchFamily="49" charset="0"/>
              </a:rPr>
              <a:t>操作</a:t>
            </a:r>
            <a:br>
              <a:rPr lang="zh-CN" altLang="zh-CN" sz="1500" b="1" dirty="0">
                <a:solidFill>
                  <a:srgbClr val="A9B7C6"/>
                </a:solidFill>
                <a:latin typeface="Consolas" panose="020B0609020204030204" pitchFamily="49" charset="0"/>
              </a:rPr>
            </a:br>
            <a:r>
              <a:rPr lang="zh-CN" altLang="zh-CN" sz="1500" dirty="0">
                <a:solidFill>
                  <a:srgbClr val="CC7832"/>
                </a:solidFill>
                <a:latin typeface="Consolas" panose="020B0609020204030204" pitchFamily="49" charset="0"/>
              </a:rPr>
              <a:t>val </a:t>
            </a:r>
            <a:r>
              <a:rPr lang="zh-CN" altLang="zh-CN" sz="1500" b="1" dirty="0">
                <a:solidFill>
                  <a:srgbClr val="C1C706"/>
                </a:solidFill>
                <a:latin typeface="Consolas" panose="020B0609020204030204" pitchFamily="49" charset="0"/>
              </a:rPr>
              <a:t>edus </a:t>
            </a:r>
            <a:r>
              <a:rPr lang="zh-CN" altLang="zh-CN" sz="1500" b="1" dirty="0">
                <a:solidFill>
                  <a:srgbClr val="3765A0"/>
                </a:solidFill>
                <a:latin typeface="Consolas" panose="020B0609020204030204" pitchFamily="49" charset="0"/>
              </a:rPr>
              <a:t>= </a:t>
            </a:r>
            <a:r>
              <a:rPr lang="zh-CN" altLang="zh-CN" sz="1500" b="1" dirty="0">
                <a:solidFill>
                  <a:srgbClr val="C1C706"/>
                </a:solidFill>
                <a:latin typeface="Consolas" panose="020B0609020204030204" pitchFamily="49" charset="0"/>
              </a:rPr>
              <a:t>lines</a:t>
            </a:r>
            <a:r>
              <a:rPr lang="zh-CN" altLang="zh-CN" sz="1500" b="1" dirty="0">
                <a:solidFill>
                  <a:srgbClr val="01A09D"/>
                </a:solidFill>
                <a:latin typeface="Consolas" panose="020B0609020204030204" pitchFamily="49" charset="0"/>
              </a:rPr>
              <a:t>.</a:t>
            </a:r>
            <a:r>
              <a:rPr lang="zh-CN" altLang="zh-CN" sz="1500" b="1" dirty="0">
                <a:solidFill>
                  <a:srgbClr val="396AA0"/>
                </a:solidFill>
                <a:latin typeface="Consolas" panose="020B0609020204030204" pitchFamily="49" charset="0"/>
              </a:rPr>
              <a:t>map</a:t>
            </a:r>
            <a:r>
              <a:rPr lang="zh-CN" altLang="zh-CN" sz="1500" b="1" dirty="0">
                <a:solidFill>
                  <a:srgbClr val="A9B7C6"/>
                </a:solidFill>
                <a:latin typeface="Consolas" panose="020B0609020204030204" pitchFamily="49" charset="0"/>
              </a:rPr>
              <a:t>(</a:t>
            </a:r>
            <a:r>
              <a:rPr lang="zh-CN" altLang="zh-CN" sz="1500" b="1" dirty="0">
                <a:solidFill>
                  <a:srgbClr val="C1C706"/>
                </a:solidFill>
                <a:latin typeface="Consolas" panose="020B0609020204030204" pitchFamily="49" charset="0"/>
              </a:rPr>
              <a:t>line </a:t>
            </a:r>
            <a:r>
              <a:rPr lang="zh-CN" altLang="zh-CN" sz="1500" b="1" dirty="0">
                <a:solidFill>
                  <a:srgbClr val="3765A0"/>
                </a:solidFill>
                <a:latin typeface="Consolas" panose="020B0609020204030204" pitchFamily="49" charset="0"/>
              </a:rPr>
              <a:t>=&gt;</a:t>
            </a:r>
            <a:br>
              <a:rPr lang="zh-CN" altLang="zh-CN" sz="1500" b="1" dirty="0">
                <a:solidFill>
                  <a:srgbClr val="A9B7C6"/>
                </a:solidFill>
                <a:latin typeface="Consolas" panose="020B0609020204030204" pitchFamily="49" charset="0"/>
              </a:rPr>
            </a:br>
            <a:r>
              <a:rPr lang="en-US" altLang="zh-CN" sz="1500" b="1" dirty="0">
                <a:solidFill>
                  <a:srgbClr val="A9B7C6"/>
                </a:solidFill>
                <a:latin typeface="Consolas" panose="020B0609020204030204" pitchFamily="49" charset="0"/>
              </a:rPr>
              <a:t>	</a:t>
            </a:r>
            <a:r>
              <a:rPr lang="zh-CN" altLang="zh-CN" sz="1500" b="1" dirty="0">
                <a:solidFill>
                  <a:srgbClr val="C1C706"/>
                </a:solidFill>
                <a:latin typeface="Consolas" panose="020B0609020204030204" pitchFamily="49" charset="0"/>
              </a:rPr>
              <a:t>line</a:t>
            </a:r>
            <a:r>
              <a:rPr lang="zh-CN" altLang="zh-CN" sz="1500" b="1" dirty="0">
                <a:solidFill>
                  <a:srgbClr val="01A09D"/>
                </a:solidFill>
                <a:latin typeface="Consolas" panose="020B0609020204030204" pitchFamily="49" charset="0"/>
              </a:rPr>
              <a:t>.</a:t>
            </a:r>
            <a:r>
              <a:rPr lang="zh-CN" altLang="zh-CN" sz="1500" b="1" dirty="0">
                <a:solidFill>
                  <a:srgbClr val="396AA0"/>
                </a:solidFill>
                <a:latin typeface="Consolas" panose="020B0609020204030204" pitchFamily="49" charset="0"/>
              </a:rPr>
              <a:t>split</a:t>
            </a:r>
            <a:r>
              <a:rPr lang="zh-CN" altLang="zh-CN" sz="1500" b="1" dirty="0">
                <a:solidFill>
                  <a:srgbClr val="A9B7C6"/>
                </a:solidFill>
                <a:latin typeface="Consolas" panose="020B0609020204030204" pitchFamily="49" charset="0"/>
              </a:rPr>
              <a:t>(</a:t>
            </a:r>
            <a:r>
              <a:rPr lang="en-US" altLang="zh-CN" sz="1500" b="1" dirty="0">
                <a:solidFill>
                  <a:srgbClr val="05B600"/>
                </a:solidFill>
                <a:latin typeface="Consolas" panose="020B0609020204030204" pitchFamily="49" charset="0"/>
              </a:rPr>
              <a:t>"</a:t>
            </a:r>
            <a:r>
              <a:rPr lang="zh-CN" altLang="zh-CN" sz="1500" b="1" dirty="0">
                <a:solidFill>
                  <a:srgbClr val="05B600"/>
                </a:solidFill>
                <a:latin typeface="Consolas" panose="020B0609020204030204" pitchFamily="49" charset="0"/>
              </a:rPr>
              <a:t>,</a:t>
            </a:r>
            <a:r>
              <a:rPr lang="en-US" altLang="zh-CN" sz="1500" b="1" dirty="0">
                <a:solidFill>
                  <a:srgbClr val="05B600"/>
                </a:solidFill>
                <a:latin typeface="Consolas" panose="020B0609020204030204" pitchFamily="49" charset="0"/>
              </a:rPr>
              <a:t>"</a:t>
            </a:r>
            <a:r>
              <a:rPr lang="zh-CN" altLang="zh-CN" sz="1500" b="1" dirty="0">
                <a:solidFill>
                  <a:srgbClr val="A9B7C6"/>
                </a:solidFill>
                <a:latin typeface="Consolas" panose="020B0609020204030204" pitchFamily="49" charset="0"/>
              </a:rPr>
              <a:t>)(</a:t>
            </a:r>
            <a:r>
              <a:rPr lang="zh-CN" altLang="zh-CN" sz="1500" b="1" dirty="0">
                <a:solidFill>
                  <a:srgbClr val="6897BB"/>
                </a:solidFill>
                <a:latin typeface="Consolas" panose="020B0609020204030204" pitchFamily="49" charset="0"/>
              </a:rPr>
              <a:t>17</a:t>
            </a:r>
            <a:r>
              <a:rPr lang="zh-CN" altLang="zh-CN" sz="1500" b="1" dirty="0">
                <a:solidFill>
                  <a:srgbClr val="A9B7C6"/>
                </a:solidFill>
                <a:latin typeface="Consolas" panose="020B0609020204030204" pitchFamily="49" charset="0"/>
              </a:rPr>
              <a:t>))</a:t>
            </a:r>
            <a:r>
              <a:rPr lang="zh-CN" altLang="zh-CN" sz="1500" dirty="0">
                <a:solidFill>
                  <a:srgbClr val="808080"/>
                </a:solidFill>
                <a:latin typeface="Consolas" panose="020B0609020204030204" pitchFamily="49" charset="0"/>
              </a:rPr>
              <a:t> //</a:t>
            </a:r>
            <a:r>
              <a:rPr lang="zh-CN" altLang="en-US" sz="1500" dirty="0">
                <a:solidFill>
                  <a:srgbClr val="808080"/>
                </a:solidFill>
                <a:latin typeface="Consolas" panose="020B0609020204030204" pitchFamily="49" charset="0"/>
              </a:rPr>
              <a:t>数据第</a:t>
            </a:r>
            <a:r>
              <a:rPr lang="en-US" altLang="zh-CN" sz="1500" dirty="0">
                <a:solidFill>
                  <a:srgbClr val="808080"/>
                </a:solidFill>
                <a:latin typeface="Consolas" panose="020B0609020204030204" pitchFamily="49" charset="0"/>
              </a:rPr>
              <a:t>18</a:t>
            </a:r>
            <a:r>
              <a:rPr lang="zh-CN" altLang="en-US" sz="1500" dirty="0">
                <a:solidFill>
                  <a:srgbClr val="808080"/>
                </a:solidFill>
                <a:latin typeface="Consolas" panose="020B0609020204030204" pitchFamily="49" charset="0"/>
              </a:rPr>
              <a:t>列是学历</a:t>
            </a:r>
            <a:br>
              <a:rPr lang="zh-CN" altLang="zh-CN" sz="1500" b="1" dirty="0">
                <a:solidFill>
                  <a:srgbClr val="A9B7C6"/>
                </a:solidFill>
                <a:latin typeface="Consolas" panose="020B0609020204030204" pitchFamily="49" charset="0"/>
              </a:rPr>
            </a:br>
            <a:r>
              <a:rPr lang="zh-CN" altLang="zh-CN" sz="1500" dirty="0">
                <a:solidFill>
                  <a:srgbClr val="CC7832"/>
                </a:solidFill>
                <a:latin typeface="Consolas" panose="020B0609020204030204" pitchFamily="49" charset="0"/>
              </a:rPr>
              <a:t>val </a:t>
            </a:r>
            <a:r>
              <a:rPr lang="zh-CN" altLang="zh-CN" sz="1500" b="1" dirty="0">
                <a:solidFill>
                  <a:srgbClr val="C1C706"/>
                </a:solidFill>
                <a:latin typeface="Consolas" panose="020B0609020204030204" pitchFamily="49" charset="0"/>
              </a:rPr>
              <a:t>edusPairs </a:t>
            </a:r>
            <a:r>
              <a:rPr lang="zh-CN" altLang="zh-CN" sz="1500" b="1" dirty="0">
                <a:solidFill>
                  <a:srgbClr val="3765A0"/>
                </a:solidFill>
                <a:latin typeface="Consolas" panose="020B0609020204030204" pitchFamily="49" charset="0"/>
              </a:rPr>
              <a:t>= </a:t>
            </a:r>
            <a:r>
              <a:rPr lang="zh-CN" altLang="zh-CN" sz="1500" b="1" dirty="0">
                <a:solidFill>
                  <a:srgbClr val="C1C706"/>
                </a:solidFill>
                <a:latin typeface="Consolas" panose="020B0609020204030204" pitchFamily="49" charset="0"/>
              </a:rPr>
              <a:t>edus</a:t>
            </a:r>
            <a:r>
              <a:rPr lang="zh-CN" altLang="zh-CN" sz="1500" b="1" dirty="0">
                <a:solidFill>
                  <a:srgbClr val="01A09D"/>
                </a:solidFill>
                <a:latin typeface="Consolas" panose="020B0609020204030204" pitchFamily="49" charset="0"/>
              </a:rPr>
              <a:t>.</a:t>
            </a:r>
            <a:r>
              <a:rPr lang="zh-CN" altLang="zh-CN" sz="1500" b="1" dirty="0">
                <a:solidFill>
                  <a:srgbClr val="396AA0"/>
                </a:solidFill>
                <a:latin typeface="Consolas" panose="020B0609020204030204" pitchFamily="49" charset="0"/>
              </a:rPr>
              <a:t>map</a:t>
            </a:r>
            <a:r>
              <a:rPr lang="zh-CN" altLang="zh-CN" sz="1500" b="1" dirty="0">
                <a:solidFill>
                  <a:srgbClr val="A9B7C6"/>
                </a:solidFill>
                <a:latin typeface="Consolas" panose="020B0609020204030204" pitchFamily="49" charset="0"/>
              </a:rPr>
              <a:t>(</a:t>
            </a:r>
            <a:r>
              <a:rPr lang="zh-CN" altLang="zh-CN" sz="1500" b="1" dirty="0">
                <a:solidFill>
                  <a:srgbClr val="C1C706"/>
                </a:solidFill>
                <a:latin typeface="Consolas" panose="020B0609020204030204" pitchFamily="49" charset="0"/>
              </a:rPr>
              <a:t>edu </a:t>
            </a:r>
            <a:r>
              <a:rPr lang="zh-CN" altLang="zh-CN" sz="1500" b="1" dirty="0">
                <a:solidFill>
                  <a:srgbClr val="3765A0"/>
                </a:solidFill>
                <a:latin typeface="Consolas" panose="020B0609020204030204" pitchFamily="49" charset="0"/>
              </a:rPr>
              <a:t>=&gt; </a:t>
            </a:r>
            <a:r>
              <a:rPr lang="zh-CN" altLang="zh-CN" sz="1500" b="1" dirty="0">
                <a:solidFill>
                  <a:srgbClr val="A9B7C6"/>
                </a:solidFill>
                <a:latin typeface="Consolas" panose="020B0609020204030204" pitchFamily="49" charset="0"/>
              </a:rPr>
              <a:t>(</a:t>
            </a:r>
            <a:r>
              <a:rPr lang="zh-CN" altLang="zh-CN" sz="1500" b="1" dirty="0">
                <a:solidFill>
                  <a:srgbClr val="C1C706"/>
                </a:solidFill>
                <a:latin typeface="Consolas" panose="020B0609020204030204" pitchFamily="49" charset="0"/>
              </a:rPr>
              <a:t>edu</a:t>
            </a:r>
            <a:r>
              <a:rPr lang="zh-CN" altLang="zh-CN" sz="1500" b="1" dirty="0">
                <a:solidFill>
                  <a:srgbClr val="CC7832"/>
                </a:solidFill>
                <a:latin typeface="Consolas" panose="020B0609020204030204" pitchFamily="49" charset="0"/>
              </a:rPr>
              <a:t>, </a:t>
            </a:r>
            <a:r>
              <a:rPr lang="zh-CN" altLang="zh-CN" sz="1500" b="1" dirty="0">
                <a:solidFill>
                  <a:srgbClr val="6897BB"/>
                </a:solidFill>
                <a:latin typeface="Consolas" panose="020B0609020204030204" pitchFamily="49" charset="0"/>
              </a:rPr>
              <a:t>1</a:t>
            </a:r>
            <a:r>
              <a:rPr lang="zh-CN" altLang="zh-CN" sz="1500" b="1" dirty="0">
                <a:solidFill>
                  <a:srgbClr val="A9B7C6"/>
                </a:solidFill>
                <a:latin typeface="Consolas" panose="020B0609020204030204" pitchFamily="49" charset="0"/>
              </a:rPr>
              <a:t>))</a:t>
            </a:r>
            <a:r>
              <a:rPr lang="en-US" altLang="zh-CN" sz="1500" dirty="0">
                <a:solidFill>
                  <a:srgbClr val="808080"/>
                </a:solidFill>
                <a:latin typeface="Consolas" panose="020B0609020204030204" pitchFamily="49" charset="0"/>
              </a:rPr>
              <a:t>//map-reduce</a:t>
            </a:r>
            <a:br>
              <a:rPr lang="zh-CN" altLang="zh-CN" sz="1500" b="1" dirty="0">
                <a:solidFill>
                  <a:srgbClr val="A9B7C6"/>
                </a:solidFill>
                <a:latin typeface="Consolas" panose="020B0609020204030204" pitchFamily="49" charset="0"/>
              </a:rPr>
            </a:br>
            <a:r>
              <a:rPr lang="zh-CN" altLang="zh-CN" sz="1500" dirty="0">
                <a:solidFill>
                  <a:srgbClr val="CC7832"/>
                </a:solidFill>
                <a:latin typeface="Consolas" panose="020B0609020204030204" pitchFamily="49" charset="0"/>
              </a:rPr>
              <a:t>val </a:t>
            </a:r>
            <a:r>
              <a:rPr lang="zh-CN" altLang="zh-CN" sz="1500" b="1" dirty="0">
                <a:solidFill>
                  <a:srgbClr val="C1C706"/>
                </a:solidFill>
                <a:latin typeface="Consolas" panose="020B0609020204030204" pitchFamily="49" charset="0"/>
              </a:rPr>
              <a:t>eduResults </a:t>
            </a:r>
            <a:r>
              <a:rPr lang="zh-CN" altLang="zh-CN" sz="1500" b="1" dirty="0">
                <a:solidFill>
                  <a:srgbClr val="3765A0"/>
                </a:solidFill>
                <a:latin typeface="Consolas" panose="020B0609020204030204" pitchFamily="49" charset="0"/>
              </a:rPr>
              <a:t>= </a:t>
            </a:r>
            <a:r>
              <a:rPr lang="zh-CN" altLang="zh-CN" sz="1500" b="1" dirty="0">
                <a:solidFill>
                  <a:srgbClr val="C1C706"/>
                </a:solidFill>
                <a:latin typeface="Consolas" panose="020B0609020204030204" pitchFamily="49" charset="0"/>
              </a:rPr>
              <a:t>edusPairs</a:t>
            </a:r>
            <a:r>
              <a:rPr lang="zh-CN" altLang="zh-CN" sz="1500" b="1" dirty="0">
                <a:solidFill>
                  <a:srgbClr val="01A09D"/>
                </a:solidFill>
                <a:latin typeface="Consolas" panose="020B0609020204030204" pitchFamily="49" charset="0"/>
              </a:rPr>
              <a:t>.</a:t>
            </a:r>
            <a:r>
              <a:rPr lang="zh-CN" altLang="zh-CN" sz="1500" b="1" dirty="0">
                <a:solidFill>
                  <a:srgbClr val="396AA0"/>
                </a:solidFill>
                <a:latin typeface="Consolas" panose="020B0609020204030204" pitchFamily="49" charset="0"/>
              </a:rPr>
              <a:t>reduceByKey</a:t>
            </a:r>
            <a:r>
              <a:rPr lang="zh-CN" altLang="zh-CN" sz="1500" b="1" dirty="0">
                <a:solidFill>
                  <a:srgbClr val="A9B7C6"/>
                </a:solidFill>
                <a:latin typeface="Consolas" panose="020B0609020204030204" pitchFamily="49" charset="0"/>
              </a:rPr>
              <a:t>((</a:t>
            </a:r>
            <a:r>
              <a:rPr lang="zh-CN" altLang="zh-CN" sz="1500" b="1" dirty="0">
                <a:solidFill>
                  <a:srgbClr val="C1C706"/>
                </a:solidFill>
                <a:latin typeface="Consolas" panose="020B0609020204030204" pitchFamily="49" charset="0"/>
              </a:rPr>
              <a:t>a</a:t>
            </a:r>
            <a:r>
              <a:rPr lang="zh-CN" altLang="zh-CN" sz="1500" b="1" dirty="0">
                <a:solidFill>
                  <a:srgbClr val="CC7832"/>
                </a:solidFill>
                <a:latin typeface="Consolas" panose="020B0609020204030204" pitchFamily="49" charset="0"/>
              </a:rPr>
              <a:t>,</a:t>
            </a:r>
            <a:r>
              <a:rPr lang="zh-CN" altLang="zh-CN" sz="1500" b="1" dirty="0">
                <a:solidFill>
                  <a:srgbClr val="C1C706"/>
                </a:solidFill>
                <a:latin typeface="Consolas" panose="020B0609020204030204" pitchFamily="49" charset="0"/>
              </a:rPr>
              <a:t>b</a:t>
            </a:r>
            <a:r>
              <a:rPr lang="zh-CN" altLang="zh-CN" sz="1500" b="1" dirty="0">
                <a:solidFill>
                  <a:srgbClr val="A9B7C6"/>
                </a:solidFill>
                <a:latin typeface="Consolas" panose="020B0609020204030204" pitchFamily="49" charset="0"/>
              </a:rPr>
              <a:t>) </a:t>
            </a:r>
            <a:r>
              <a:rPr lang="zh-CN" altLang="zh-CN" sz="1500" b="1" dirty="0">
                <a:solidFill>
                  <a:srgbClr val="3765A0"/>
                </a:solidFill>
                <a:latin typeface="Consolas" panose="020B0609020204030204" pitchFamily="49" charset="0"/>
              </a:rPr>
              <a:t>=&gt; </a:t>
            </a:r>
            <a:r>
              <a:rPr lang="zh-CN" altLang="zh-CN" sz="1500" b="1" dirty="0">
                <a:solidFill>
                  <a:srgbClr val="C1C706"/>
                </a:solidFill>
                <a:latin typeface="Consolas" panose="020B0609020204030204" pitchFamily="49" charset="0"/>
              </a:rPr>
              <a:t>a </a:t>
            </a:r>
            <a:r>
              <a:rPr lang="zh-CN" altLang="zh-CN" sz="1500" dirty="0">
                <a:solidFill>
                  <a:srgbClr val="A9B7C6"/>
                </a:solidFill>
                <a:latin typeface="Consolas" panose="020B0609020204030204" pitchFamily="49" charset="0"/>
              </a:rPr>
              <a:t>+ </a:t>
            </a:r>
            <a:r>
              <a:rPr lang="zh-CN" altLang="zh-CN" sz="1500" b="1" dirty="0">
                <a:solidFill>
                  <a:srgbClr val="C1C706"/>
                </a:solidFill>
                <a:latin typeface="Consolas" panose="020B0609020204030204" pitchFamily="49" charset="0"/>
              </a:rPr>
              <a:t>b</a:t>
            </a:r>
            <a:r>
              <a:rPr lang="zh-CN" altLang="zh-CN" sz="1500" b="1" dirty="0">
                <a:solidFill>
                  <a:srgbClr val="A9B7C6"/>
                </a:solidFill>
                <a:latin typeface="Consolas" panose="020B0609020204030204" pitchFamily="49" charset="0"/>
              </a:rPr>
              <a:t>)</a:t>
            </a:r>
            <a:endParaRPr lang="zh-CN" altLang="zh-CN" dirty="0">
              <a:latin typeface="Arial" panose="020B0604020202020204" pitchFamily="34" charset="0"/>
            </a:endParaRPr>
          </a:p>
        </p:txBody>
      </p:sp>
      <p:grpSp>
        <p:nvGrpSpPr>
          <p:cNvPr id="35" name="组合 34">
            <a:extLst>
              <a:ext uri="{FF2B5EF4-FFF2-40B4-BE49-F238E27FC236}">
                <a16:creationId xmlns:a16="http://schemas.microsoft.com/office/drawing/2014/main" id="{C728E374-C1DB-4012-95AE-7302621343E7}"/>
              </a:ext>
            </a:extLst>
          </p:cNvPr>
          <p:cNvGrpSpPr>
            <a:grpSpLocks/>
          </p:cNvGrpSpPr>
          <p:nvPr/>
        </p:nvGrpSpPr>
        <p:grpSpPr bwMode="auto">
          <a:xfrm>
            <a:off x="350486" y="2697852"/>
            <a:ext cx="2471976" cy="1621165"/>
            <a:chOff x="261090" y="1133585"/>
            <a:chExt cx="3836082" cy="1370492"/>
          </a:xfrm>
        </p:grpSpPr>
        <p:sp>
          <p:nvSpPr>
            <p:cNvPr id="36" name="矩形 13">
              <a:extLst>
                <a:ext uri="{FF2B5EF4-FFF2-40B4-BE49-F238E27FC236}">
                  <a16:creationId xmlns:a16="http://schemas.microsoft.com/office/drawing/2014/main" id="{24A2AEFB-CE2E-449F-9F05-B7894F8DCB89}"/>
                </a:ext>
              </a:extLst>
            </p:cNvPr>
            <p:cNvSpPr>
              <a:spLocks noChangeArrowheads="1"/>
            </p:cNvSpPr>
            <p:nvPr/>
          </p:nvSpPr>
          <p:spPr bwMode="auto">
            <a:xfrm>
              <a:off x="261092" y="1473305"/>
              <a:ext cx="3590933" cy="103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这里以统计所有岗位对学历的要求为例做了最基础的</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map-reduce</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操作。先将数据库中对应数据所在的列用</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map</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变成</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(key, 1)</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的键值对，学历需求是键，出现次数是值，再执行</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reduce</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37" name="文本框 36">
              <a:extLst>
                <a:ext uri="{FF2B5EF4-FFF2-40B4-BE49-F238E27FC236}">
                  <a16:creationId xmlns:a16="http://schemas.microsoft.com/office/drawing/2014/main" id="{912A93D3-9FD3-485A-BCA1-C1EB9269DB4F}"/>
                </a:ext>
              </a:extLst>
            </p:cNvPr>
            <p:cNvSpPr txBox="1">
              <a:spLocks noChangeArrowheads="1"/>
            </p:cNvSpPr>
            <p:nvPr/>
          </p:nvSpPr>
          <p:spPr bwMode="auto">
            <a:xfrm>
              <a:off x="261090" y="1133585"/>
              <a:ext cx="3836082" cy="26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对文本</a:t>
              </a:r>
              <a:r>
                <a:rPr lang="en-US" altLang="zh-CN" sz="1400" b="1" dirty="0">
                  <a:solidFill>
                    <a:schemeClr val="bg1"/>
                  </a:solidFill>
                  <a:latin typeface="微软雅黑" pitchFamily="34" charset="-122"/>
                  <a:ea typeface="微软雅黑" pitchFamily="34" charset="-122"/>
                </a:rPr>
                <a:t>RDD</a:t>
              </a:r>
              <a:r>
                <a:rPr lang="zh-CN" altLang="en-US" sz="1400" b="1" dirty="0">
                  <a:solidFill>
                    <a:schemeClr val="bg1"/>
                  </a:solidFill>
                  <a:latin typeface="微软雅黑" pitchFamily="34" charset="-122"/>
                  <a:ea typeface="微软雅黑" pitchFamily="34" charset="-122"/>
                </a:rPr>
                <a:t>进行处理和统计</a:t>
              </a:r>
            </a:p>
          </p:txBody>
        </p:sp>
      </p:grpSp>
      <p:sp>
        <p:nvSpPr>
          <p:cNvPr id="3" name="矩形 2">
            <a:extLst>
              <a:ext uri="{FF2B5EF4-FFF2-40B4-BE49-F238E27FC236}">
                <a16:creationId xmlns:a16="http://schemas.microsoft.com/office/drawing/2014/main" id="{B4410CEF-2484-4C21-8AAE-16BAF33BA465}"/>
              </a:ext>
            </a:extLst>
          </p:cNvPr>
          <p:cNvSpPr/>
          <p:nvPr/>
        </p:nvSpPr>
        <p:spPr>
          <a:xfrm>
            <a:off x="4133314" y="506958"/>
            <a:ext cx="25090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512763" eaLnBrk="1" hangingPunct="1"/>
            <a:r>
              <a:rPr lang="zh-CN" altLang="zh-CN" sz="1400" b="1" dirty="0">
                <a:solidFill>
                  <a:schemeClr val="bg1"/>
                </a:solidFill>
                <a:latin typeface="微软雅黑" pitchFamily="34" charset="-122"/>
                <a:ea typeface="微软雅黑" pitchFamily="34" charset="-122"/>
              </a:rPr>
              <a:t>统计</a:t>
            </a:r>
            <a:r>
              <a:rPr lang="zh-CN" altLang="en-US" sz="1400" b="1" dirty="0">
                <a:solidFill>
                  <a:schemeClr val="bg1"/>
                </a:solidFill>
                <a:latin typeface="微软雅黑" pitchFamily="34" charset="-122"/>
                <a:ea typeface="微软雅黑" pitchFamily="34" charset="-122"/>
              </a:rPr>
              <a:t>所有岗位对</a:t>
            </a:r>
            <a:r>
              <a:rPr lang="zh-CN" altLang="zh-CN" sz="1400" b="1" dirty="0">
                <a:solidFill>
                  <a:schemeClr val="bg1"/>
                </a:solidFill>
                <a:latin typeface="微软雅黑" pitchFamily="34" charset="-122"/>
                <a:ea typeface="微软雅黑" pitchFamily="34" charset="-122"/>
              </a:rPr>
              <a:t>学历</a:t>
            </a:r>
            <a:r>
              <a:rPr lang="zh-CN" altLang="en-US" sz="1400" b="1" dirty="0">
                <a:solidFill>
                  <a:schemeClr val="bg1"/>
                </a:solidFill>
                <a:latin typeface="微软雅黑" pitchFamily="34" charset="-122"/>
                <a:ea typeface="微软雅黑" pitchFamily="34" charset="-122"/>
              </a:rPr>
              <a:t>的</a:t>
            </a:r>
            <a:r>
              <a:rPr lang="zh-CN" altLang="zh-CN" sz="1400" b="1" dirty="0">
                <a:solidFill>
                  <a:schemeClr val="bg1"/>
                </a:solidFill>
                <a:latin typeface="微软雅黑" pitchFamily="34" charset="-122"/>
                <a:ea typeface="微软雅黑" pitchFamily="34" charset="-122"/>
              </a:rPr>
              <a:t>要求</a:t>
            </a:r>
            <a:endParaRPr lang="zh-CN" altLang="en-US" sz="1400" b="1" dirty="0">
              <a:solidFill>
                <a:schemeClr val="bg1"/>
              </a:solidFill>
              <a:latin typeface="微软雅黑" pitchFamily="34" charset="-122"/>
              <a:ea typeface="微软雅黑" pitchFamily="34" charset="-122"/>
            </a:endParaRPr>
          </a:p>
        </p:txBody>
      </p:sp>
      <p:pic>
        <p:nvPicPr>
          <p:cNvPr id="26" name="图片 25">
            <a:extLst>
              <a:ext uri="{FF2B5EF4-FFF2-40B4-BE49-F238E27FC236}">
                <a16:creationId xmlns:a16="http://schemas.microsoft.com/office/drawing/2014/main" id="{734E9D90-8F95-47E7-AF1C-D78A743E62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1930" y="2571750"/>
            <a:ext cx="4698908" cy="2355588"/>
          </a:xfrm>
          <a:prstGeom prst="rect">
            <a:avLst/>
          </a:prstGeom>
        </p:spPr>
      </p:pic>
      <p:sp>
        <p:nvSpPr>
          <p:cNvPr id="27" name="矩形 26">
            <a:extLst>
              <a:ext uri="{FF2B5EF4-FFF2-40B4-BE49-F238E27FC236}">
                <a16:creationId xmlns:a16="http://schemas.microsoft.com/office/drawing/2014/main" id="{CC885A00-2E40-4DAF-A92F-E012C68B1CAB}"/>
              </a:ext>
            </a:extLst>
          </p:cNvPr>
          <p:cNvSpPr/>
          <p:nvPr/>
        </p:nvSpPr>
        <p:spPr>
          <a:xfrm>
            <a:off x="4133314" y="2202680"/>
            <a:ext cx="25090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512763" eaLnBrk="1" hangingPunct="1"/>
            <a:r>
              <a:rPr lang="zh-CN" altLang="en-US" sz="1400" b="1" dirty="0">
                <a:solidFill>
                  <a:schemeClr val="bg1"/>
                </a:solidFill>
                <a:latin typeface="微软雅黑" pitchFamily="34" charset="-122"/>
                <a:ea typeface="微软雅黑" pitchFamily="34" charset="-122"/>
              </a:rPr>
              <a:t>处理结果动态展示</a:t>
            </a:r>
          </a:p>
        </p:txBody>
      </p:sp>
    </p:spTree>
    <p:extLst>
      <p:ext uri="{BB962C8B-B14F-4D97-AF65-F5344CB8AC3E}">
        <p14:creationId xmlns:p14="http://schemas.microsoft.com/office/powerpoint/2010/main" val="4068222662"/>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50" fill="hold"/>
                                        <p:tgtEl>
                                          <p:spTgt spid="64"/>
                                        </p:tgtEl>
                                        <p:attrNameLst>
                                          <p:attrName>ppt_x</p:attrName>
                                        </p:attrNameLst>
                                      </p:cBhvr>
                                      <p:tavLst>
                                        <p:tav tm="0">
                                          <p:val>
                                            <p:strVal val="0-#ppt_w/2"/>
                                          </p:val>
                                        </p:tav>
                                        <p:tav tm="100000">
                                          <p:val>
                                            <p:strVal val="#ppt_x"/>
                                          </p:val>
                                        </p:tav>
                                      </p:tavLst>
                                    </p:anim>
                                    <p:anim calcmode="lin" valueType="num">
                                      <p:cBhvr additive="base">
                                        <p:cTn id="20" dur="550" fill="hold"/>
                                        <p:tgtEl>
                                          <p:spTgt spid="64"/>
                                        </p:tgtEl>
                                        <p:attrNameLst>
                                          <p:attrName>ppt_y</p:attrName>
                                        </p:attrNameLst>
                                      </p:cBhvr>
                                      <p:tavLst>
                                        <p:tav tm="0">
                                          <p:val>
                                            <p:strVal val="#ppt_y"/>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anim calcmode="lin" valueType="num">
                                      <p:cBhvr>
                                        <p:cTn id="24" dur="500" fill="hold"/>
                                        <p:tgtEl>
                                          <p:spTgt spid="35"/>
                                        </p:tgtEl>
                                        <p:attrNameLst>
                                          <p:attrName>ppt_x</p:attrName>
                                        </p:attrNameLst>
                                      </p:cBhvr>
                                      <p:tavLst>
                                        <p:tav tm="0">
                                          <p:val>
                                            <p:strVal val="#ppt_x"/>
                                          </p:val>
                                        </p:tav>
                                        <p:tav tm="100000">
                                          <p:val>
                                            <p:strVal val="#ppt_x"/>
                                          </p:val>
                                        </p:tav>
                                      </p:tavLst>
                                    </p:anim>
                                    <p:anim calcmode="lin" valueType="num">
                                      <p:cBhvr>
                                        <p:cTn id="25"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a:grpSpLocks/>
          </p:cNvGrpSpPr>
          <p:nvPr/>
        </p:nvGrpSpPr>
        <p:grpSpPr bwMode="auto">
          <a:xfrm>
            <a:off x="671281" y="1894786"/>
            <a:ext cx="1830387" cy="550862"/>
            <a:chOff x="533400" y="1528997"/>
            <a:chExt cx="1829490" cy="550887"/>
          </a:xfrm>
        </p:grpSpPr>
        <p:sp>
          <p:nvSpPr>
            <p:cNvPr id="65" name="五边形 64"/>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66"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步骤二</a:t>
              </a:r>
            </a:p>
          </p:txBody>
        </p:sp>
      </p:grpSp>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计算流程概述</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34" name="矩形 13">
            <a:extLst>
              <a:ext uri="{FF2B5EF4-FFF2-40B4-BE49-F238E27FC236}">
                <a16:creationId xmlns:a16="http://schemas.microsoft.com/office/drawing/2014/main" id="{035B8F72-69A9-4E52-B5B2-148B93EBE1FE}"/>
              </a:ext>
            </a:extLst>
          </p:cNvPr>
          <p:cNvSpPr>
            <a:spLocks noChangeArrowheads="1"/>
          </p:cNvSpPr>
          <p:nvPr/>
        </p:nvSpPr>
        <p:spPr bwMode="auto">
          <a:xfrm>
            <a:off x="2722880" y="655028"/>
            <a:ext cx="6175614" cy="16004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zh-CN" altLang="zh-CN" sz="1400" dirty="0">
                <a:solidFill>
                  <a:srgbClr val="CC7832"/>
                </a:solidFill>
                <a:latin typeface="Consolas" panose="020B0609020204030204" pitchFamily="49" charset="0"/>
              </a:rPr>
              <a:t>val </a:t>
            </a:r>
            <a:r>
              <a:rPr lang="zh-CN" altLang="zh-CN" sz="1400" b="1" dirty="0">
                <a:solidFill>
                  <a:srgbClr val="C1C706"/>
                </a:solidFill>
                <a:latin typeface="Consolas" panose="020B0609020204030204" pitchFamily="49" charset="0"/>
              </a:rPr>
              <a:t>jobClassesPairs </a:t>
            </a:r>
            <a:r>
              <a:rPr lang="zh-CN" altLang="zh-CN" sz="1400" b="1" dirty="0">
                <a:solidFill>
                  <a:srgbClr val="3765A0"/>
                </a:solidFill>
                <a:latin typeface="Consolas" panose="020B0609020204030204" pitchFamily="49" charset="0"/>
              </a:rPr>
              <a:t>= </a:t>
            </a:r>
            <a:r>
              <a:rPr lang="zh-CN" altLang="zh-CN" sz="1400" b="1" dirty="0">
                <a:solidFill>
                  <a:srgbClr val="C1C706"/>
                </a:solidFill>
                <a:latin typeface="Consolas" panose="020B0609020204030204" pitchFamily="49" charset="0"/>
              </a:rPr>
              <a:t>lines</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map</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line </a:t>
            </a:r>
            <a:r>
              <a:rPr lang="zh-CN" altLang="zh-CN" sz="1400" b="1" dirty="0">
                <a:solidFill>
                  <a:srgbClr val="3765A0"/>
                </a:solidFill>
                <a:latin typeface="Consolas" panose="020B0609020204030204" pitchFamily="49" charset="0"/>
              </a:rPr>
              <a:t>=&gt; </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line</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split</a:t>
            </a:r>
            <a:r>
              <a:rPr lang="zh-CN" altLang="zh-CN" sz="1400" b="1" dirty="0">
                <a:solidFill>
                  <a:srgbClr val="A9B7C6"/>
                </a:solidFill>
                <a:latin typeface="Consolas" panose="020B0609020204030204" pitchFamily="49" charset="0"/>
              </a:rPr>
              <a:t>(</a:t>
            </a:r>
            <a:r>
              <a:rPr lang="zh-CN" altLang="zh-CN" sz="1400" b="1" dirty="0">
                <a:solidFill>
                  <a:srgbClr val="05B600"/>
                </a:solidFill>
                <a:latin typeface="Consolas" panose="020B0609020204030204" pitchFamily="49" charset="0"/>
              </a:rPr>
              <a:t>","</a:t>
            </a:r>
            <a:r>
              <a:rPr lang="zh-CN" altLang="zh-CN" sz="1400" b="1" dirty="0">
                <a:solidFill>
                  <a:srgbClr val="A9B7C6"/>
                </a:solidFill>
                <a:latin typeface="Consolas" panose="020B0609020204030204" pitchFamily="49" charset="0"/>
              </a:rPr>
              <a:t>)(</a:t>
            </a:r>
            <a:r>
              <a:rPr lang="zh-CN" altLang="zh-CN" sz="1400" b="1" dirty="0">
                <a:solidFill>
                  <a:srgbClr val="6897BB"/>
                </a:solidFill>
                <a:latin typeface="Consolas" panose="020B0609020204030204" pitchFamily="49" charset="0"/>
              </a:rPr>
              <a:t>5</a:t>
            </a:r>
            <a:r>
              <a:rPr lang="zh-CN" altLang="zh-CN" sz="1400" b="1" dirty="0">
                <a:solidFill>
                  <a:srgbClr val="A9B7C6"/>
                </a:solidFill>
                <a:latin typeface="Consolas" panose="020B0609020204030204" pitchFamily="49" charset="0"/>
              </a:rPr>
              <a:t>)</a:t>
            </a:r>
            <a:r>
              <a:rPr lang="zh-CN" altLang="zh-CN" sz="1400" b="1" dirty="0">
                <a:solidFill>
                  <a:srgbClr val="CC7832"/>
                </a:solidFill>
                <a:latin typeface="Consolas" panose="020B0609020204030204" pitchFamily="49" charset="0"/>
              </a:rPr>
              <a:t>, </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line</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split</a:t>
            </a:r>
            <a:r>
              <a:rPr lang="zh-CN" altLang="zh-CN" sz="1400" b="1" dirty="0">
                <a:solidFill>
                  <a:srgbClr val="A9B7C6"/>
                </a:solidFill>
                <a:latin typeface="Consolas" panose="020B0609020204030204" pitchFamily="49" charset="0"/>
              </a:rPr>
              <a:t>(</a:t>
            </a:r>
            <a:r>
              <a:rPr lang="zh-CN" altLang="zh-CN" sz="1400" b="1" dirty="0">
                <a:solidFill>
                  <a:srgbClr val="05B600"/>
                </a:solidFill>
                <a:latin typeface="Consolas" panose="020B0609020204030204" pitchFamily="49" charset="0"/>
              </a:rPr>
              <a:t>","</a:t>
            </a:r>
            <a:r>
              <a:rPr lang="zh-CN" altLang="zh-CN" sz="1400" b="1" dirty="0">
                <a:solidFill>
                  <a:srgbClr val="A9B7C6"/>
                </a:solidFill>
                <a:latin typeface="Consolas" panose="020B0609020204030204" pitchFamily="49" charset="0"/>
              </a:rPr>
              <a:t>)(</a:t>
            </a:r>
            <a:r>
              <a:rPr lang="zh-CN" altLang="zh-CN" sz="1400" b="1" dirty="0">
                <a:solidFill>
                  <a:srgbClr val="6897BB"/>
                </a:solidFill>
                <a:latin typeface="Consolas" panose="020B0609020204030204" pitchFamily="49" charset="0"/>
              </a:rPr>
              <a:t>3</a:t>
            </a:r>
            <a:r>
              <a:rPr lang="zh-CN" altLang="zh-CN" sz="1400" b="1" dirty="0">
                <a:solidFill>
                  <a:srgbClr val="A9B7C6"/>
                </a:solidFill>
                <a:latin typeface="Consolas" panose="020B0609020204030204" pitchFamily="49" charset="0"/>
              </a:rPr>
              <a:t>)</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toInt</a:t>
            </a:r>
            <a:r>
              <a:rPr lang="zh-CN" altLang="zh-CN" sz="1400" b="1" dirty="0">
                <a:solidFill>
                  <a:srgbClr val="CC7832"/>
                </a:solidFill>
                <a:latin typeface="Consolas" panose="020B0609020204030204" pitchFamily="49" charset="0"/>
              </a:rPr>
              <a:t>, </a:t>
            </a:r>
            <a:r>
              <a:rPr lang="zh-CN" altLang="zh-CN" sz="1400" i="1" dirty="0">
                <a:solidFill>
                  <a:srgbClr val="A9B7C6"/>
                </a:solidFill>
                <a:latin typeface="Consolas" panose="020B0609020204030204" pitchFamily="49" charset="0"/>
              </a:rPr>
              <a:t>handleSalaryString</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line</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split</a:t>
            </a:r>
            <a:r>
              <a:rPr lang="zh-CN" altLang="zh-CN" sz="1400" b="1" dirty="0">
                <a:solidFill>
                  <a:srgbClr val="A9B7C6"/>
                </a:solidFill>
                <a:latin typeface="Consolas" panose="020B0609020204030204" pitchFamily="49" charset="0"/>
              </a:rPr>
              <a:t>(</a:t>
            </a:r>
            <a:r>
              <a:rPr lang="zh-CN" altLang="zh-CN" sz="1400" b="1" dirty="0">
                <a:solidFill>
                  <a:srgbClr val="05B600"/>
                </a:solidFill>
                <a:latin typeface="Consolas" panose="020B0609020204030204" pitchFamily="49" charset="0"/>
              </a:rPr>
              <a:t>","</a:t>
            </a:r>
            <a:r>
              <a:rPr lang="zh-CN" altLang="zh-CN" sz="1400" b="1" dirty="0">
                <a:solidFill>
                  <a:srgbClr val="A9B7C6"/>
                </a:solidFill>
                <a:latin typeface="Consolas" panose="020B0609020204030204" pitchFamily="49" charset="0"/>
              </a:rPr>
              <a:t>)(</a:t>
            </a:r>
            <a:r>
              <a:rPr lang="zh-CN" altLang="zh-CN" sz="1400" b="1" dirty="0">
                <a:solidFill>
                  <a:srgbClr val="6897BB"/>
                </a:solidFill>
                <a:latin typeface="Consolas" panose="020B0609020204030204" pitchFamily="49" charset="0"/>
              </a:rPr>
              <a:t>15</a:t>
            </a:r>
            <a:r>
              <a:rPr lang="zh-CN" altLang="zh-CN" sz="1400" b="1" dirty="0">
                <a:solidFill>
                  <a:srgbClr val="A9B7C6"/>
                </a:solidFill>
                <a:latin typeface="Consolas" panose="020B0609020204030204" pitchFamily="49" charset="0"/>
              </a:rPr>
              <a:t>)))))</a:t>
            </a:r>
            <a:br>
              <a:rPr lang="zh-CN" altLang="zh-CN" sz="1400" b="1" dirty="0">
                <a:solidFill>
                  <a:srgbClr val="A9B7C6"/>
                </a:solidFill>
                <a:latin typeface="Consolas" panose="020B0609020204030204" pitchFamily="49" charset="0"/>
              </a:rPr>
            </a:br>
            <a:r>
              <a:rPr lang="zh-CN" altLang="zh-CN" sz="1400" dirty="0">
                <a:solidFill>
                  <a:srgbClr val="CC7832"/>
                </a:solidFill>
                <a:latin typeface="Consolas" panose="020B0609020204030204" pitchFamily="49" charset="0"/>
              </a:rPr>
              <a:t>val </a:t>
            </a:r>
            <a:r>
              <a:rPr lang="zh-CN" altLang="zh-CN" sz="1400" b="1" dirty="0">
                <a:solidFill>
                  <a:srgbClr val="C1C706"/>
                </a:solidFill>
                <a:latin typeface="Consolas" panose="020B0609020204030204" pitchFamily="49" charset="0"/>
              </a:rPr>
              <a:t>jobClassPairs </a:t>
            </a:r>
            <a:r>
              <a:rPr lang="zh-CN" altLang="zh-CN" sz="1400" b="1" dirty="0">
                <a:solidFill>
                  <a:srgbClr val="3765A0"/>
                </a:solidFill>
                <a:latin typeface="Consolas" panose="020B0609020204030204" pitchFamily="49" charset="0"/>
              </a:rPr>
              <a:t>= </a:t>
            </a:r>
            <a:r>
              <a:rPr lang="zh-CN" altLang="zh-CN" sz="1400" b="1" dirty="0">
                <a:solidFill>
                  <a:srgbClr val="C1C706"/>
                </a:solidFill>
                <a:latin typeface="Consolas" panose="020B0609020204030204" pitchFamily="49" charset="0"/>
              </a:rPr>
              <a:t>jobClassesPairs</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flatMap</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item </a:t>
            </a:r>
            <a:r>
              <a:rPr lang="zh-CN" altLang="zh-CN" sz="1400" b="1" dirty="0">
                <a:solidFill>
                  <a:srgbClr val="3765A0"/>
                </a:solidFill>
                <a:latin typeface="Consolas" panose="020B0609020204030204" pitchFamily="49" charset="0"/>
              </a:rPr>
              <a:t>=&gt; </a:t>
            </a:r>
            <a:r>
              <a:rPr lang="zh-CN" altLang="zh-CN" sz="1400" b="1" dirty="0">
                <a:solidFill>
                  <a:srgbClr val="C1C706"/>
                </a:solidFill>
                <a:latin typeface="Consolas" panose="020B0609020204030204" pitchFamily="49" charset="0"/>
              </a:rPr>
              <a:t>item</a:t>
            </a:r>
            <a:r>
              <a:rPr lang="zh-CN" altLang="zh-CN" sz="1400" b="1" dirty="0">
                <a:solidFill>
                  <a:srgbClr val="01A09D"/>
                </a:solidFill>
                <a:latin typeface="Consolas" panose="020B0609020204030204" pitchFamily="49" charset="0"/>
              </a:rPr>
              <a:t>.</a:t>
            </a:r>
            <a:r>
              <a:rPr lang="zh-CN" altLang="zh-CN" sz="1400" b="1" dirty="0">
                <a:solidFill>
                  <a:srgbClr val="C1C706"/>
                </a:solidFill>
                <a:latin typeface="Consolas" panose="020B0609020204030204" pitchFamily="49" charset="0"/>
              </a:rPr>
              <a:t>_1</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split</a:t>
            </a:r>
            <a:r>
              <a:rPr lang="zh-CN" altLang="zh-CN" sz="1400" b="1" dirty="0">
                <a:solidFill>
                  <a:srgbClr val="A9B7C6"/>
                </a:solidFill>
                <a:latin typeface="Consolas" panose="020B0609020204030204" pitchFamily="49" charset="0"/>
              </a:rPr>
              <a:t>(</a:t>
            </a:r>
            <a:r>
              <a:rPr lang="zh-CN" altLang="zh-CN" sz="1400" b="1" dirty="0">
                <a:solidFill>
                  <a:srgbClr val="05B600"/>
                </a:solidFill>
                <a:latin typeface="Consolas" panose="020B0609020204030204" pitchFamily="49" charset="0"/>
              </a:rPr>
              <a:t>"/"</a:t>
            </a:r>
            <a:r>
              <a:rPr lang="zh-CN" altLang="zh-CN" sz="1400" b="1" dirty="0">
                <a:solidFill>
                  <a:srgbClr val="A9B7C6"/>
                </a:solidFill>
                <a:latin typeface="Consolas" panose="020B0609020204030204" pitchFamily="49" charset="0"/>
              </a:rPr>
              <a:t>)</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map</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jobClass </a:t>
            </a:r>
            <a:r>
              <a:rPr lang="zh-CN" altLang="zh-CN" sz="1400" b="1" dirty="0">
                <a:solidFill>
                  <a:srgbClr val="3765A0"/>
                </a:solidFill>
                <a:latin typeface="Consolas" panose="020B0609020204030204" pitchFamily="49" charset="0"/>
              </a:rPr>
              <a:t>=&gt; </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jobClass</a:t>
            </a:r>
            <a:r>
              <a:rPr lang="zh-CN" altLang="zh-CN" sz="1400" b="1" dirty="0">
                <a:solidFill>
                  <a:srgbClr val="CC7832"/>
                </a:solidFill>
                <a:latin typeface="Consolas" panose="020B0609020204030204" pitchFamily="49" charset="0"/>
              </a:rPr>
              <a:t>, </a:t>
            </a:r>
            <a:r>
              <a:rPr lang="zh-CN" altLang="zh-CN" sz="1400" b="1" dirty="0">
                <a:solidFill>
                  <a:srgbClr val="C1C706"/>
                </a:solidFill>
                <a:latin typeface="Consolas" panose="020B0609020204030204" pitchFamily="49" charset="0"/>
              </a:rPr>
              <a:t>item</a:t>
            </a:r>
            <a:r>
              <a:rPr lang="zh-CN" altLang="zh-CN" sz="1400" b="1" dirty="0">
                <a:solidFill>
                  <a:srgbClr val="01A09D"/>
                </a:solidFill>
                <a:latin typeface="Consolas" panose="020B0609020204030204" pitchFamily="49" charset="0"/>
              </a:rPr>
              <a:t>.</a:t>
            </a:r>
            <a:r>
              <a:rPr lang="zh-CN" altLang="zh-CN" sz="1400" b="1" dirty="0">
                <a:solidFill>
                  <a:srgbClr val="C1C706"/>
                </a:solidFill>
                <a:latin typeface="Consolas" panose="020B0609020204030204" pitchFamily="49" charset="0"/>
              </a:rPr>
              <a:t>_2</a:t>
            </a:r>
            <a:r>
              <a:rPr lang="zh-CN" altLang="zh-CN" sz="1400" b="1" dirty="0">
                <a:solidFill>
                  <a:srgbClr val="A9B7C6"/>
                </a:solidFill>
                <a:latin typeface="Consolas" panose="020B0609020204030204" pitchFamily="49" charset="0"/>
              </a:rPr>
              <a:t>)))</a:t>
            </a:r>
            <a:br>
              <a:rPr lang="zh-CN" altLang="zh-CN" sz="1400" b="1" dirty="0">
                <a:solidFill>
                  <a:srgbClr val="A9B7C6"/>
                </a:solidFill>
                <a:latin typeface="Consolas" panose="020B0609020204030204" pitchFamily="49" charset="0"/>
              </a:rPr>
            </a:br>
            <a:r>
              <a:rPr lang="zh-CN" altLang="zh-CN" sz="1400" dirty="0">
                <a:solidFill>
                  <a:srgbClr val="CC7832"/>
                </a:solidFill>
                <a:latin typeface="Consolas" panose="020B0609020204030204" pitchFamily="49" charset="0"/>
              </a:rPr>
              <a:t>val </a:t>
            </a:r>
            <a:r>
              <a:rPr lang="zh-CN" altLang="zh-CN" sz="1400" b="1" dirty="0">
                <a:solidFill>
                  <a:srgbClr val="C1C706"/>
                </a:solidFill>
                <a:latin typeface="Consolas" panose="020B0609020204030204" pitchFamily="49" charset="0"/>
              </a:rPr>
              <a:t>jobClassResults </a:t>
            </a:r>
            <a:r>
              <a:rPr lang="zh-CN" altLang="zh-CN" sz="1400" b="1" dirty="0">
                <a:solidFill>
                  <a:srgbClr val="3765A0"/>
                </a:solidFill>
                <a:latin typeface="Consolas" panose="020B0609020204030204" pitchFamily="49" charset="0"/>
              </a:rPr>
              <a:t>= </a:t>
            </a:r>
            <a:r>
              <a:rPr lang="zh-CN" altLang="zh-CN" sz="1400" b="1" dirty="0">
                <a:solidFill>
                  <a:srgbClr val="C1C706"/>
                </a:solidFill>
                <a:latin typeface="Consolas" panose="020B0609020204030204" pitchFamily="49" charset="0"/>
              </a:rPr>
              <a:t>jobClassPairs</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reduceByKey</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salaryReduceFunction</a:t>
            </a:r>
            <a:r>
              <a:rPr lang="zh-CN" altLang="zh-CN" sz="1400" b="1" dirty="0">
                <a:solidFill>
                  <a:srgbClr val="A9B7C6"/>
                </a:solidFill>
                <a:latin typeface="Consolas" panose="020B0609020204030204" pitchFamily="49" charset="0"/>
              </a:rPr>
              <a:t>)</a:t>
            </a:r>
            <a:endParaRPr lang="zh-CN" altLang="zh-CN" sz="1600" dirty="0">
              <a:latin typeface="Arial" panose="020B0604020202020204" pitchFamily="34" charset="0"/>
            </a:endParaRPr>
          </a:p>
        </p:txBody>
      </p:sp>
      <p:grpSp>
        <p:nvGrpSpPr>
          <p:cNvPr id="35" name="组合 34">
            <a:extLst>
              <a:ext uri="{FF2B5EF4-FFF2-40B4-BE49-F238E27FC236}">
                <a16:creationId xmlns:a16="http://schemas.microsoft.com/office/drawing/2014/main" id="{C728E374-C1DB-4012-95AE-7302621343E7}"/>
              </a:ext>
            </a:extLst>
          </p:cNvPr>
          <p:cNvGrpSpPr>
            <a:grpSpLocks/>
          </p:cNvGrpSpPr>
          <p:nvPr/>
        </p:nvGrpSpPr>
        <p:grpSpPr bwMode="auto">
          <a:xfrm>
            <a:off x="350486" y="2697852"/>
            <a:ext cx="2471976" cy="2082830"/>
            <a:chOff x="261090" y="1133585"/>
            <a:chExt cx="3836082" cy="1760772"/>
          </a:xfrm>
        </p:grpSpPr>
        <p:sp>
          <p:nvSpPr>
            <p:cNvPr id="36" name="矩形 13">
              <a:extLst>
                <a:ext uri="{FF2B5EF4-FFF2-40B4-BE49-F238E27FC236}">
                  <a16:creationId xmlns:a16="http://schemas.microsoft.com/office/drawing/2014/main" id="{24A2AEFB-CE2E-449F-9F05-B7894F8DCB89}"/>
                </a:ext>
              </a:extLst>
            </p:cNvPr>
            <p:cNvSpPr>
              <a:spLocks noChangeArrowheads="1"/>
            </p:cNvSpPr>
            <p:nvPr/>
          </p:nvSpPr>
          <p:spPr bwMode="auto">
            <a:xfrm>
              <a:off x="261092" y="1473305"/>
              <a:ext cx="3590933" cy="142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这里以统计所有职业种类的人才需求量为例在基础的</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map-reduce</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操作中增加了一步</a:t>
              </a:r>
              <a:r>
                <a:rPr lang="en-US" altLang="zh-CN" sz="1000" dirty="0" err="1">
                  <a:solidFill>
                    <a:schemeClr val="bg1"/>
                  </a:solidFill>
                  <a:latin typeface="微软雅黑" panose="020B0503020204020204" pitchFamily="34" charset="-122"/>
                  <a:ea typeface="微软雅黑" panose="020B0503020204020204" pitchFamily="34" charset="-122"/>
                  <a:sym typeface="Arial" pitchFamily="34" charset="0"/>
                </a:rPr>
                <a:t>flatmap</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。因为职业可能属于多种分类。所以先将数据库中职位分类所在的列用</a:t>
              </a:r>
              <a:r>
                <a:rPr lang="en-US" altLang="zh-CN" sz="1000" dirty="0" err="1">
                  <a:solidFill>
                    <a:schemeClr val="bg1"/>
                  </a:solidFill>
                  <a:latin typeface="微软雅黑" panose="020B0503020204020204" pitchFamily="34" charset="-122"/>
                  <a:ea typeface="微软雅黑" panose="020B0503020204020204" pitchFamily="34" charset="-122"/>
                  <a:sym typeface="Arial" pitchFamily="34" charset="0"/>
                </a:rPr>
                <a:t>flatmap</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变成多个</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key </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的键，再</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map</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成</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(key,1)</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，职位种类是键，出现次数是值，再执行</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reduce</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37" name="文本框 36">
              <a:extLst>
                <a:ext uri="{FF2B5EF4-FFF2-40B4-BE49-F238E27FC236}">
                  <a16:creationId xmlns:a16="http://schemas.microsoft.com/office/drawing/2014/main" id="{912A93D3-9FD3-485A-BCA1-C1EB9269DB4F}"/>
                </a:ext>
              </a:extLst>
            </p:cNvPr>
            <p:cNvSpPr txBox="1">
              <a:spLocks noChangeArrowheads="1"/>
            </p:cNvSpPr>
            <p:nvPr/>
          </p:nvSpPr>
          <p:spPr bwMode="auto">
            <a:xfrm>
              <a:off x="261090" y="1133585"/>
              <a:ext cx="3836082" cy="26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对文本</a:t>
              </a:r>
              <a:r>
                <a:rPr lang="en-US" altLang="zh-CN" sz="1400" b="1" dirty="0">
                  <a:solidFill>
                    <a:schemeClr val="bg1"/>
                  </a:solidFill>
                  <a:latin typeface="微软雅黑" pitchFamily="34" charset="-122"/>
                  <a:ea typeface="微软雅黑" pitchFamily="34" charset="-122"/>
                </a:rPr>
                <a:t>RDD</a:t>
              </a:r>
              <a:r>
                <a:rPr lang="zh-CN" altLang="en-US" sz="1400" b="1" dirty="0">
                  <a:solidFill>
                    <a:schemeClr val="bg1"/>
                  </a:solidFill>
                  <a:latin typeface="微软雅黑" pitchFamily="34" charset="-122"/>
                  <a:ea typeface="微软雅黑" pitchFamily="34" charset="-122"/>
                </a:rPr>
                <a:t>进行处理和统计</a:t>
              </a:r>
            </a:p>
          </p:txBody>
        </p:sp>
      </p:grpSp>
      <p:sp>
        <p:nvSpPr>
          <p:cNvPr id="3" name="矩形 2">
            <a:extLst>
              <a:ext uri="{FF2B5EF4-FFF2-40B4-BE49-F238E27FC236}">
                <a16:creationId xmlns:a16="http://schemas.microsoft.com/office/drawing/2014/main" id="{B4410CEF-2484-4C21-8AAE-16BAF33BA465}"/>
              </a:ext>
            </a:extLst>
          </p:cNvPr>
          <p:cNvSpPr/>
          <p:nvPr/>
        </p:nvSpPr>
        <p:spPr>
          <a:xfrm>
            <a:off x="3625313" y="359944"/>
            <a:ext cx="36627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512763" eaLnBrk="1" hangingPunct="1"/>
            <a:r>
              <a:rPr lang="zh-CN" altLang="zh-CN" sz="1400" b="1" dirty="0">
                <a:solidFill>
                  <a:schemeClr val="bg1"/>
                </a:solidFill>
                <a:latin typeface="微软雅黑" pitchFamily="34" charset="-122"/>
                <a:ea typeface="微软雅黑" pitchFamily="34" charset="-122"/>
              </a:rPr>
              <a:t>统计</a:t>
            </a:r>
            <a:r>
              <a:rPr lang="zh-CN" altLang="en-US" sz="1400" b="1" dirty="0">
                <a:solidFill>
                  <a:schemeClr val="bg1"/>
                </a:solidFill>
                <a:latin typeface="微软雅黑" pitchFamily="34" charset="-122"/>
                <a:ea typeface="微软雅黑" pitchFamily="34" charset="-122"/>
              </a:rPr>
              <a:t>所有职业种类的人才需求量和薪资分布</a:t>
            </a:r>
          </a:p>
        </p:txBody>
      </p:sp>
      <p:sp>
        <p:nvSpPr>
          <p:cNvPr id="27" name="矩形 26">
            <a:extLst>
              <a:ext uri="{FF2B5EF4-FFF2-40B4-BE49-F238E27FC236}">
                <a16:creationId xmlns:a16="http://schemas.microsoft.com/office/drawing/2014/main" id="{CC885A00-2E40-4DAF-A92F-E012C68B1CAB}"/>
              </a:ext>
            </a:extLst>
          </p:cNvPr>
          <p:cNvSpPr/>
          <p:nvPr/>
        </p:nvSpPr>
        <p:spPr>
          <a:xfrm>
            <a:off x="2576436" y="2349523"/>
            <a:ext cx="66565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512763" eaLnBrk="1" hangingPunct="1"/>
            <a:r>
              <a:rPr lang="zh-CN" altLang="en-US" sz="1400" b="1" dirty="0">
                <a:solidFill>
                  <a:schemeClr val="bg1"/>
                </a:solidFill>
                <a:latin typeface="微软雅黑" pitchFamily="34" charset="-122"/>
                <a:ea typeface="微软雅黑" pitchFamily="34" charset="-122"/>
              </a:rPr>
              <a:t>处理结果动态展示，字体越大大和越靠近中心位置表示职业和职位的占比越高</a:t>
            </a:r>
            <a:endParaRPr lang="zh-CN" altLang="en-US" sz="1400" dirty="0"/>
          </a:p>
        </p:txBody>
      </p:sp>
      <p:pic>
        <p:nvPicPr>
          <p:cNvPr id="21" name="图片 20">
            <a:extLst>
              <a:ext uri="{FF2B5EF4-FFF2-40B4-BE49-F238E27FC236}">
                <a16:creationId xmlns:a16="http://schemas.microsoft.com/office/drawing/2014/main" id="{3B680D33-9CFC-4B45-9EA2-A4C548802A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1282" y="2697852"/>
            <a:ext cx="2126827" cy="2385311"/>
          </a:xfrm>
          <a:prstGeom prst="rect">
            <a:avLst/>
          </a:prstGeom>
        </p:spPr>
      </p:pic>
    </p:spTree>
    <p:extLst>
      <p:ext uri="{BB962C8B-B14F-4D97-AF65-F5344CB8AC3E}">
        <p14:creationId xmlns:p14="http://schemas.microsoft.com/office/powerpoint/2010/main" val="2096950198"/>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50" fill="hold"/>
                                        <p:tgtEl>
                                          <p:spTgt spid="64"/>
                                        </p:tgtEl>
                                        <p:attrNameLst>
                                          <p:attrName>ppt_x</p:attrName>
                                        </p:attrNameLst>
                                      </p:cBhvr>
                                      <p:tavLst>
                                        <p:tav tm="0">
                                          <p:val>
                                            <p:strVal val="0-#ppt_w/2"/>
                                          </p:val>
                                        </p:tav>
                                        <p:tav tm="100000">
                                          <p:val>
                                            <p:strVal val="#ppt_x"/>
                                          </p:val>
                                        </p:tav>
                                      </p:tavLst>
                                    </p:anim>
                                    <p:anim calcmode="lin" valueType="num">
                                      <p:cBhvr additive="base">
                                        <p:cTn id="20" dur="550" fill="hold"/>
                                        <p:tgtEl>
                                          <p:spTgt spid="64"/>
                                        </p:tgtEl>
                                        <p:attrNameLst>
                                          <p:attrName>ppt_y</p:attrName>
                                        </p:attrNameLst>
                                      </p:cBhvr>
                                      <p:tavLst>
                                        <p:tav tm="0">
                                          <p:val>
                                            <p:strVal val="#ppt_y"/>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anim calcmode="lin" valueType="num">
                                      <p:cBhvr>
                                        <p:cTn id="24" dur="500" fill="hold"/>
                                        <p:tgtEl>
                                          <p:spTgt spid="35"/>
                                        </p:tgtEl>
                                        <p:attrNameLst>
                                          <p:attrName>ppt_x</p:attrName>
                                        </p:attrNameLst>
                                      </p:cBhvr>
                                      <p:tavLst>
                                        <p:tav tm="0">
                                          <p:val>
                                            <p:strVal val="#ppt_x"/>
                                          </p:val>
                                        </p:tav>
                                        <p:tav tm="100000">
                                          <p:val>
                                            <p:strVal val="#ppt_x"/>
                                          </p:val>
                                        </p:tav>
                                      </p:tavLst>
                                    </p:anim>
                                    <p:anim calcmode="lin" valueType="num">
                                      <p:cBhvr>
                                        <p:cTn id="25"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a:grpSpLocks/>
          </p:cNvGrpSpPr>
          <p:nvPr/>
        </p:nvGrpSpPr>
        <p:grpSpPr bwMode="auto">
          <a:xfrm>
            <a:off x="671281" y="1894786"/>
            <a:ext cx="1830387" cy="550862"/>
            <a:chOff x="533400" y="1528997"/>
            <a:chExt cx="1829490" cy="550887"/>
          </a:xfrm>
        </p:grpSpPr>
        <p:sp>
          <p:nvSpPr>
            <p:cNvPr id="65" name="五边形 64"/>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66"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步骤二</a:t>
              </a:r>
            </a:p>
          </p:txBody>
        </p:sp>
      </p:grpSp>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计算流程概述</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35" name="组合 34">
            <a:extLst>
              <a:ext uri="{FF2B5EF4-FFF2-40B4-BE49-F238E27FC236}">
                <a16:creationId xmlns:a16="http://schemas.microsoft.com/office/drawing/2014/main" id="{C728E374-C1DB-4012-95AE-7302621343E7}"/>
              </a:ext>
            </a:extLst>
          </p:cNvPr>
          <p:cNvGrpSpPr>
            <a:grpSpLocks/>
          </p:cNvGrpSpPr>
          <p:nvPr/>
        </p:nvGrpSpPr>
        <p:grpSpPr bwMode="auto">
          <a:xfrm>
            <a:off x="350486" y="2697852"/>
            <a:ext cx="2471976" cy="2313662"/>
            <a:chOff x="261090" y="1133585"/>
            <a:chExt cx="3836082" cy="1955911"/>
          </a:xfrm>
        </p:grpSpPr>
        <p:sp>
          <p:nvSpPr>
            <p:cNvPr id="36" name="矩形 13">
              <a:extLst>
                <a:ext uri="{FF2B5EF4-FFF2-40B4-BE49-F238E27FC236}">
                  <a16:creationId xmlns:a16="http://schemas.microsoft.com/office/drawing/2014/main" id="{24A2AEFB-CE2E-449F-9F05-B7894F8DCB89}"/>
                </a:ext>
              </a:extLst>
            </p:cNvPr>
            <p:cNvSpPr>
              <a:spLocks noChangeArrowheads="1"/>
            </p:cNvSpPr>
            <p:nvPr/>
          </p:nvSpPr>
          <p:spPr bwMode="auto">
            <a:xfrm>
              <a:off x="261092" y="1473305"/>
              <a:ext cx="3590933" cy="16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这里以统计不同城市对人才的需求量和各城市的薪资分布情况为例做了自定义的</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map-reduce</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操作。先将数据库中对应数据所在的列用</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map</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变成</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(key, (value1,value2))</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的键值对，城市键，人才需求量和薪资二元组是值，再执行自定义</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reduce</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，对</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value1</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和</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value2</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同时合并</a:t>
              </a:r>
            </a:p>
          </p:txBody>
        </p:sp>
        <p:sp>
          <p:nvSpPr>
            <p:cNvPr id="37" name="文本框 36">
              <a:extLst>
                <a:ext uri="{FF2B5EF4-FFF2-40B4-BE49-F238E27FC236}">
                  <a16:creationId xmlns:a16="http://schemas.microsoft.com/office/drawing/2014/main" id="{912A93D3-9FD3-485A-BCA1-C1EB9269DB4F}"/>
                </a:ext>
              </a:extLst>
            </p:cNvPr>
            <p:cNvSpPr txBox="1">
              <a:spLocks noChangeArrowheads="1"/>
            </p:cNvSpPr>
            <p:nvPr/>
          </p:nvSpPr>
          <p:spPr bwMode="auto">
            <a:xfrm>
              <a:off x="261090" y="1133585"/>
              <a:ext cx="3836082" cy="26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对文本</a:t>
              </a:r>
              <a:r>
                <a:rPr lang="en-US" altLang="zh-CN" sz="1400" b="1" dirty="0">
                  <a:solidFill>
                    <a:schemeClr val="bg1"/>
                  </a:solidFill>
                  <a:latin typeface="微软雅黑" pitchFamily="34" charset="-122"/>
                  <a:ea typeface="微软雅黑" pitchFamily="34" charset="-122"/>
                </a:rPr>
                <a:t>RDD</a:t>
              </a:r>
              <a:r>
                <a:rPr lang="zh-CN" altLang="en-US" sz="1400" b="1" dirty="0">
                  <a:solidFill>
                    <a:schemeClr val="bg1"/>
                  </a:solidFill>
                  <a:latin typeface="微软雅黑" pitchFamily="34" charset="-122"/>
                  <a:ea typeface="微软雅黑" pitchFamily="34" charset="-122"/>
                </a:rPr>
                <a:t>进行处理和统计</a:t>
              </a:r>
            </a:p>
          </p:txBody>
        </p:sp>
      </p:grpSp>
      <p:sp>
        <p:nvSpPr>
          <p:cNvPr id="19" name="矩形 13">
            <a:extLst>
              <a:ext uri="{FF2B5EF4-FFF2-40B4-BE49-F238E27FC236}">
                <a16:creationId xmlns:a16="http://schemas.microsoft.com/office/drawing/2014/main" id="{1A356422-ECB8-48BC-90DE-E6EC84735F5B}"/>
              </a:ext>
            </a:extLst>
          </p:cNvPr>
          <p:cNvSpPr>
            <a:spLocks noChangeArrowheads="1"/>
          </p:cNvSpPr>
          <p:nvPr/>
        </p:nvSpPr>
        <p:spPr bwMode="auto">
          <a:xfrm>
            <a:off x="2686756" y="845210"/>
            <a:ext cx="6175614" cy="16004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z="1400" dirty="0">
                <a:solidFill>
                  <a:srgbClr val="808080"/>
                </a:solidFill>
                <a:latin typeface="Consolas" panose="020B0609020204030204" pitchFamily="49" charset="0"/>
              </a:rPr>
              <a:t>/</a:t>
            </a:r>
            <a:r>
              <a:rPr lang="zh-CN" altLang="zh-CN" sz="1400" dirty="0">
                <a:solidFill>
                  <a:srgbClr val="808080"/>
                </a:solidFill>
                <a:latin typeface="Consolas" panose="020B0609020204030204" pitchFamily="49" charset="0"/>
              </a:rPr>
              <a:t>/</a:t>
            </a:r>
            <a:r>
              <a:rPr lang="zh-CN" altLang="zh-CN" sz="1400" dirty="0">
                <a:solidFill>
                  <a:srgbClr val="808080"/>
                </a:solidFill>
                <a:latin typeface="Arial" panose="020B0604020202020204" pitchFamily="34" charset="0"/>
                <a:cs typeface="Arial" panose="020B0604020202020204" pitchFamily="34" charset="0"/>
              </a:rPr>
              <a:t>统计城市</a:t>
            </a:r>
            <a:r>
              <a:rPr lang="zh-CN" altLang="en-US" sz="1400" dirty="0">
                <a:solidFill>
                  <a:srgbClr val="808080"/>
                </a:solidFill>
                <a:latin typeface="Arial" panose="020B0604020202020204" pitchFamily="34" charset="0"/>
                <a:cs typeface="Arial" panose="020B0604020202020204" pitchFamily="34" charset="0"/>
              </a:rPr>
              <a:t>的人才需求的同时加上对应的薪资分布，使用自定义规则</a:t>
            </a:r>
            <a:br>
              <a:rPr lang="zh-CN" altLang="zh-CN" sz="1400" dirty="0">
                <a:solidFill>
                  <a:srgbClr val="808080"/>
                </a:solidFill>
                <a:latin typeface="Arial" panose="020B0604020202020204" pitchFamily="34" charset="0"/>
                <a:cs typeface="Arial" panose="020B0604020202020204" pitchFamily="34" charset="0"/>
              </a:rPr>
            </a:br>
            <a:r>
              <a:rPr lang="zh-CN" altLang="zh-CN" sz="1400" dirty="0">
                <a:solidFill>
                  <a:srgbClr val="CC7832"/>
                </a:solidFill>
                <a:latin typeface="Consolas" panose="020B0609020204030204" pitchFamily="49" charset="0"/>
              </a:rPr>
              <a:t>val </a:t>
            </a:r>
            <a:r>
              <a:rPr lang="zh-CN" altLang="zh-CN" sz="1400" b="1" dirty="0">
                <a:solidFill>
                  <a:srgbClr val="C1C706"/>
                </a:solidFill>
                <a:latin typeface="Consolas" panose="020B0609020204030204" pitchFamily="49" charset="0"/>
              </a:rPr>
              <a:t>writeConfigOfCity </a:t>
            </a:r>
            <a:r>
              <a:rPr lang="zh-CN" altLang="zh-CN" sz="1400" b="1" dirty="0">
                <a:solidFill>
                  <a:srgbClr val="3765A0"/>
                </a:solidFill>
                <a:latin typeface="Consolas" panose="020B0609020204030204" pitchFamily="49" charset="0"/>
              </a:rPr>
              <a:t>= </a:t>
            </a:r>
            <a:r>
              <a:rPr lang="zh-CN" altLang="zh-CN" sz="1400" b="1" dirty="0">
                <a:solidFill>
                  <a:srgbClr val="C1C706"/>
                </a:solidFill>
                <a:latin typeface="Consolas" panose="020B0609020204030204" pitchFamily="49" charset="0"/>
              </a:rPr>
              <a:t>mongo</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produceConfg</a:t>
            </a:r>
            <a:r>
              <a:rPr lang="zh-CN" altLang="zh-CN" sz="1400" b="1" dirty="0">
                <a:solidFill>
                  <a:srgbClr val="A9B7C6"/>
                </a:solidFill>
                <a:latin typeface="Consolas" panose="020B0609020204030204" pitchFamily="49" charset="0"/>
              </a:rPr>
              <a:t>(</a:t>
            </a:r>
            <a:r>
              <a:rPr lang="zh-CN" altLang="en-US" sz="1400" b="1" dirty="0">
                <a:solidFill>
                  <a:srgbClr val="05B600"/>
                </a:solidFill>
                <a:latin typeface="Consolas" panose="020B0609020204030204" pitchFamily="49" charset="0"/>
              </a:rPr>
              <a:t>“</a:t>
            </a:r>
            <a:r>
              <a:rPr lang="zh-CN" altLang="zh-CN" sz="1400" b="1" dirty="0">
                <a:solidFill>
                  <a:srgbClr val="05B600"/>
                </a:solidFill>
                <a:latin typeface="Consolas" panose="020B0609020204030204" pitchFamily="49" charset="0"/>
              </a:rPr>
              <a:t>city_count</a:t>
            </a:r>
            <a:r>
              <a:rPr lang="zh-CN" altLang="en-US" sz="1400" b="1" dirty="0">
                <a:solidFill>
                  <a:srgbClr val="05B600"/>
                </a:solidFill>
                <a:latin typeface="Consolas" panose="020B0609020204030204" pitchFamily="49" charset="0"/>
              </a:rPr>
              <a:t>”</a:t>
            </a:r>
            <a:r>
              <a:rPr lang="zh-CN" altLang="zh-CN" sz="1400" b="1" dirty="0">
                <a:solidFill>
                  <a:srgbClr val="A9B7C6"/>
                </a:solidFill>
                <a:latin typeface="Consolas" panose="020B0609020204030204" pitchFamily="49" charset="0"/>
              </a:rPr>
              <a:t>)</a:t>
            </a:r>
            <a:br>
              <a:rPr lang="zh-CN" altLang="zh-CN" sz="1400" b="1" dirty="0">
                <a:solidFill>
                  <a:srgbClr val="A9B7C6"/>
                </a:solidFill>
                <a:latin typeface="Consolas" panose="020B0609020204030204" pitchFamily="49" charset="0"/>
              </a:rPr>
            </a:br>
            <a:r>
              <a:rPr lang="zh-CN" altLang="zh-CN" sz="1400" dirty="0">
                <a:solidFill>
                  <a:srgbClr val="CC7832"/>
                </a:solidFill>
                <a:latin typeface="Consolas" panose="020B0609020204030204" pitchFamily="49" charset="0"/>
              </a:rPr>
              <a:t>val </a:t>
            </a:r>
            <a:r>
              <a:rPr lang="zh-CN" altLang="zh-CN" sz="1400" b="1" dirty="0">
                <a:solidFill>
                  <a:srgbClr val="C1C706"/>
                </a:solidFill>
                <a:latin typeface="Consolas" panose="020B0609020204030204" pitchFamily="49" charset="0"/>
              </a:rPr>
              <a:t>cityPairs </a:t>
            </a:r>
            <a:r>
              <a:rPr lang="zh-CN" altLang="zh-CN" sz="1400" b="1" dirty="0">
                <a:solidFill>
                  <a:srgbClr val="3765A0"/>
                </a:solidFill>
                <a:latin typeface="Consolas" panose="020B0609020204030204" pitchFamily="49" charset="0"/>
              </a:rPr>
              <a:t>= </a:t>
            </a:r>
            <a:r>
              <a:rPr lang="zh-CN" altLang="zh-CN" sz="1400" b="1" dirty="0">
                <a:solidFill>
                  <a:srgbClr val="C1C706"/>
                </a:solidFill>
                <a:latin typeface="Consolas" panose="020B0609020204030204" pitchFamily="49" charset="0"/>
              </a:rPr>
              <a:t>lines</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map</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line </a:t>
            </a:r>
            <a:r>
              <a:rPr lang="zh-CN" altLang="zh-CN" sz="1400" b="1" dirty="0">
                <a:solidFill>
                  <a:srgbClr val="3765A0"/>
                </a:solidFill>
                <a:latin typeface="Consolas" panose="020B0609020204030204" pitchFamily="49" charset="0"/>
              </a:rPr>
              <a:t>=&gt;</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line</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split</a:t>
            </a:r>
            <a:r>
              <a:rPr lang="zh-CN" altLang="zh-CN" sz="1400" b="1" dirty="0">
                <a:solidFill>
                  <a:srgbClr val="A9B7C6"/>
                </a:solidFill>
                <a:latin typeface="Consolas" panose="020B0609020204030204" pitchFamily="49" charset="0"/>
              </a:rPr>
              <a:t>(</a:t>
            </a:r>
            <a:r>
              <a:rPr lang="zh-CN" altLang="en-US" sz="1400" b="1" dirty="0">
                <a:solidFill>
                  <a:srgbClr val="05B600"/>
                </a:solidFill>
                <a:latin typeface="Consolas" panose="020B0609020204030204" pitchFamily="49" charset="0"/>
              </a:rPr>
              <a:t>“</a:t>
            </a:r>
            <a:r>
              <a:rPr lang="zh-CN" altLang="zh-CN" sz="1400" b="1" dirty="0">
                <a:solidFill>
                  <a:srgbClr val="05B600"/>
                </a:solidFill>
                <a:latin typeface="Consolas" panose="020B0609020204030204" pitchFamily="49" charset="0"/>
              </a:rPr>
              <a:t>,</a:t>
            </a:r>
            <a:r>
              <a:rPr lang="zh-CN" altLang="en-US" sz="1400" b="1" dirty="0">
                <a:solidFill>
                  <a:srgbClr val="05B600"/>
                </a:solidFill>
                <a:latin typeface="Consolas" panose="020B0609020204030204" pitchFamily="49" charset="0"/>
              </a:rPr>
              <a:t>”</a:t>
            </a:r>
            <a:r>
              <a:rPr lang="zh-CN" altLang="zh-CN" sz="1400" b="1" dirty="0">
                <a:solidFill>
                  <a:srgbClr val="A9B7C6"/>
                </a:solidFill>
                <a:latin typeface="Consolas" panose="020B0609020204030204" pitchFamily="49" charset="0"/>
              </a:rPr>
              <a:t>)(</a:t>
            </a:r>
            <a:r>
              <a:rPr lang="zh-CN" altLang="zh-CN" sz="1400" b="1" dirty="0">
                <a:solidFill>
                  <a:srgbClr val="6897BB"/>
                </a:solidFill>
                <a:latin typeface="Consolas" panose="020B0609020204030204" pitchFamily="49" charset="0"/>
              </a:rPr>
              <a:t>12</a:t>
            </a:r>
            <a:r>
              <a:rPr lang="zh-CN" altLang="zh-CN" sz="1400" b="1" dirty="0">
                <a:solidFill>
                  <a:srgbClr val="A9B7C6"/>
                </a:solidFill>
                <a:latin typeface="Consolas" panose="020B0609020204030204" pitchFamily="49" charset="0"/>
              </a:rPr>
              <a:t>)</a:t>
            </a:r>
            <a:r>
              <a:rPr lang="zh-CN" altLang="zh-CN" sz="1400" b="1" dirty="0">
                <a:solidFill>
                  <a:srgbClr val="CC7832"/>
                </a:solidFill>
                <a:latin typeface="Consolas" panose="020B0609020204030204" pitchFamily="49" charset="0"/>
              </a:rPr>
              <a:t>, </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line</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split</a:t>
            </a:r>
            <a:r>
              <a:rPr lang="zh-CN" altLang="zh-CN" sz="1400" b="1" dirty="0">
                <a:solidFill>
                  <a:srgbClr val="A9B7C6"/>
                </a:solidFill>
                <a:latin typeface="Consolas" panose="020B0609020204030204" pitchFamily="49" charset="0"/>
              </a:rPr>
              <a:t>(</a:t>
            </a:r>
            <a:r>
              <a:rPr lang="zh-CN" altLang="en-US" sz="1400" b="1" dirty="0">
                <a:solidFill>
                  <a:srgbClr val="05B600"/>
                </a:solidFill>
                <a:latin typeface="Consolas" panose="020B0609020204030204" pitchFamily="49" charset="0"/>
              </a:rPr>
              <a:t>“</a:t>
            </a:r>
            <a:r>
              <a:rPr lang="zh-CN" altLang="zh-CN" sz="1400" b="1" dirty="0">
                <a:solidFill>
                  <a:srgbClr val="05B600"/>
                </a:solidFill>
                <a:latin typeface="Consolas" panose="020B0609020204030204" pitchFamily="49" charset="0"/>
              </a:rPr>
              <a:t>,</a:t>
            </a:r>
            <a:r>
              <a:rPr lang="zh-CN" altLang="en-US" sz="1400" b="1" dirty="0">
                <a:solidFill>
                  <a:srgbClr val="05B600"/>
                </a:solidFill>
                <a:latin typeface="Consolas" panose="020B0609020204030204" pitchFamily="49" charset="0"/>
              </a:rPr>
              <a:t>”</a:t>
            </a:r>
            <a:r>
              <a:rPr lang="zh-CN" altLang="zh-CN" sz="1400" b="1" dirty="0">
                <a:solidFill>
                  <a:srgbClr val="A9B7C6"/>
                </a:solidFill>
                <a:latin typeface="Consolas" panose="020B0609020204030204" pitchFamily="49" charset="0"/>
              </a:rPr>
              <a:t>)(</a:t>
            </a:r>
            <a:r>
              <a:rPr lang="zh-CN" altLang="zh-CN" sz="1400" b="1" dirty="0">
                <a:solidFill>
                  <a:srgbClr val="6897BB"/>
                </a:solidFill>
                <a:latin typeface="Consolas" panose="020B0609020204030204" pitchFamily="49" charset="0"/>
              </a:rPr>
              <a:t>3</a:t>
            </a:r>
            <a:r>
              <a:rPr lang="zh-CN" altLang="zh-CN" sz="1400" b="1" dirty="0">
                <a:solidFill>
                  <a:srgbClr val="A9B7C6"/>
                </a:solidFill>
                <a:latin typeface="Consolas" panose="020B0609020204030204" pitchFamily="49" charset="0"/>
              </a:rPr>
              <a:t>)</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toInt</a:t>
            </a:r>
            <a:r>
              <a:rPr lang="zh-CN" altLang="zh-CN" sz="1400" b="1" dirty="0">
                <a:solidFill>
                  <a:srgbClr val="CC7832"/>
                </a:solidFill>
                <a:latin typeface="Consolas" panose="020B0609020204030204" pitchFamily="49" charset="0"/>
              </a:rPr>
              <a:t>, </a:t>
            </a:r>
            <a:r>
              <a:rPr lang="zh-CN" altLang="zh-CN" sz="1400" i="1" dirty="0">
                <a:solidFill>
                  <a:srgbClr val="A9B7C6"/>
                </a:solidFill>
                <a:latin typeface="Consolas" panose="020B0609020204030204" pitchFamily="49" charset="0"/>
              </a:rPr>
              <a:t>handleSalaryString</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line</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split</a:t>
            </a:r>
            <a:r>
              <a:rPr lang="zh-CN" altLang="zh-CN" sz="1400" b="1" dirty="0">
                <a:solidFill>
                  <a:srgbClr val="A9B7C6"/>
                </a:solidFill>
                <a:latin typeface="Consolas" panose="020B0609020204030204" pitchFamily="49" charset="0"/>
              </a:rPr>
              <a:t>(</a:t>
            </a:r>
            <a:r>
              <a:rPr lang="zh-CN" altLang="en-US" sz="1400" b="1" dirty="0">
                <a:solidFill>
                  <a:srgbClr val="05B600"/>
                </a:solidFill>
                <a:latin typeface="Consolas" panose="020B0609020204030204" pitchFamily="49" charset="0"/>
              </a:rPr>
              <a:t>“</a:t>
            </a:r>
            <a:r>
              <a:rPr lang="zh-CN" altLang="zh-CN" sz="1400" b="1" dirty="0">
                <a:solidFill>
                  <a:srgbClr val="05B600"/>
                </a:solidFill>
                <a:latin typeface="Consolas" panose="020B0609020204030204" pitchFamily="49" charset="0"/>
              </a:rPr>
              <a:t>,</a:t>
            </a:r>
            <a:r>
              <a:rPr lang="zh-CN" altLang="en-US" sz="1400" b="1" dirty="0">
                <a:solidFill>
                  <a:srgbClr val="05B600"/>
                </a:solidFill>
                <a:latin typeface="Consolas" panose="020B0609020204030204" pitchFamily="49" charset="0"/>
              </a:rPr>
              <a:t>”</a:t>
            </a:r>
            <a:r>
              <a:rPr lang="zh-CN" altLang="zh-CN" sz="1400" b="1" dirty="0">
                <a:solidFill>
                  <a:srgbClr val="A9B7C6"/>
                </a:solidFill>
                <a:latin typeface="Consolas" panose="020B0609020204030204" pitchFamily="49" charset="0"/>
              </a:rPr>
              <a:t>)(</a:t>
            </a:r>
            <a:r>
              <a:rPr lang="zh-CN" altLang="zh-CN" sz="1400" b="1" dirty="0">
                <a:solidFill>
                  <a:srgbClr val="6897BB"/>
                </a:solidFill>
                <a:latin typeface="Consolas" panose="020B0609020204030204" pitchFamily="49" charset="0"/>
              </a:rPr>
              <a:t>15</a:t>
            </a:r>
            <a:r>
              <a:rPr lang="zh-CN" altLang="zh-CN" sz="1400" b="1" dirty="0">
                <a:solidFill>
                  <a:srgbClr val="A9B7C6"/>
                </a:solidFill>
                <a:latin typeface="Consolas" panose="020B0609020204030204" pitchFamily="49" charset="0"/>
              </a:rPr>
              <a:t>)))))</a:t>
            </a:r>
            <a:r>
              <a:rPr lang="en-US" altLang="zh-CN" sz="1400" dirty="0">
                <a:solidFill>
                  <a:srgbClr val="808080"/>
                </a:solidFill>
                <a:latin typeface="Consolas" panose="020B0609020204030204" pitchFamily="49" charset="0"/>
              </a:rPr>
              <a:t>//</a:t>
            </a:r>
            <a:r>
              <a:rPr lang="zh-CN" altLang="en-US" sz="1400" dirty="0">
                <a:solidFill>
                  <a:srgbClr val="808080"/>
                </a:solidFill>
                <a:latin typeface="Consolas" panose="020B0609020204030204" pitchFamily="49" charset="0"/>
              </a:rPr>
              <a:t>数据处理函数</a:t>
            </a:r>
            <a:br>
              <a:rPr lang="zh-CN" altLang="zh-CN" sz="1400" b="1" dirty="0">
                <a:solidFill>
                  <a:srgbClr val="A9B7C6"/>
                </a:solidFill>
                <a:latin typeface="Consolas" panose="020B0609020204030204" pitchFamily="49" charset="0"/>
              </a:rPr>
            </a:br>
            <a:r>
              <a:rPr lang="zh-CN" altLang="zh-CN" sz="1400" dirty="0">
                <a:solidFill>
                  <a:srgbClr val="CC7832"/>
                </a:solidFill>
                <a:latin typeface="Consolas" panose="020B0609020204030204" pitchFamily="49" charset="0"/>
              </a:rPr>
              <a:t>val </a:t>
            </a:r>
            <a:r>
              <a:rPr lang="zh-CN" altLang="zh-CN" sz="1400" b="1" dirty="0">
                <a:solidFill>
                  <a:srgbClr val="C1C706"/>
                </a:solidFill>
                <a:latin typeface="Consolas" panose="020B0609020204030204" pitchFamily="49" charset="0"/>
              </a:rPr>
              <a:t>cityResults </a:t>
            </a:r>
            <a:r>
              <a:rPr lang="zh-CN" altLang="zh-CN" sz="1400" b="1" dirty="0">
                <a:solidFill>
                  <a:srgbClr val="3765A0"/>
                </a:solidFill>
                <a:latin typeface="Consolas" panose="020B0609020204030204" pitchFamily="49" charset="0"/>
              </a:rPr>
              <a:t>= </a:t>
            </a:r>
            <a:r>
              <a:rPr lang="zh-CN" altLang="zh-CN" sz="1400" b="1" dirty="0">
                <a:solidFill>
                  <a:srgbClr val="C1C706"/>
                </a:solidFill>
                <a:latin typeface="Consolas" panose="020B0609020204030204" pitchFamily="49" charset="0"/>
              </a:rPr>
              <a:t>cityPairs</a:t>
            </a:r>
            <a:r>
              <a:rPr lang="zh-CN" altLang="zh-CN" sz="1400" b="1" dirty="0">
                <a:solidFill>
                  <a:srgbClr val="01A09D"/>
                </a:solidFill>
                <a:latin typeface="Consolas" panose="020B0609020204030204" pitchFamily="49" charset="0"/>
              </a:rPr>
              <a:t>.</a:t>
            </a:r>
            <a:r>
              <a:rPr lang="zh-CN" altLang="zh-CN" sz="1400" b="1" dirty="0">
                <a:solidFill>
                  <a:srgbClr val="396AA0"/>
                </a:solidFill>
                <a:latin typeface="Consolas" panose="020B0609020204030204" pitchFamily="49" charset="0"/>
              </a:rPr>
              <a:t>reduceByKey</a:t>
            </a:r>
            <a:r>
              <a:rPr lang="zh-CN" altLang="zh-CN" sz="1400" b="1" dirty="0">
                <a:solidFill>
                  <a:srgbClr val="A9B7C6"/>
                </a:solidFill>
                <a:latin typeface="Consolas" panose="020B0609020204030204" pitchFamily="49" charset="0"/>
              </a:rPr>
              <a:t>(</a:t>
            </a:r>
            <a:r>
              <a:rPr lang="zh-CN" altLang="zh-CN" sz="1400" b="1" dirty="0">
                <a:solidFill>
                  <a:srgbClr val="C1C706"/>
                </a:solidFill>
                <a:latin typeface="Consolas" panose="020B0609020204030204" pitchFamily="49" charset="0"/>
              </a:rPr>
              <a:t>salaryReduceFunction</a:t>
            </a:r>
            <a:r>
              <a:rPr lang="zh-CN" altLang="zh-CN" sz="1400" b="1" dirty="0">
                <a:solidFill>
                  <a:srgbClr val="A9B7C6"/>
                </a:solidFill>
                <a:latin typeface="Consolas" panose="020B0609020204030204" pitchFamily="49" charset="0"/>
              </a:rPr>
              <a:t>)</a:t>
            </a:r>
            <a:r>
              <a:rPr lang="en-US" altLang="zh-CN" sz="1400" dirty="0">
                <a:solidFill>
                  <a:srgbClr val="808080"/>
                </a:solidFill>
                <a:latin typeface="Consolas" panose="020B0609020204030204" pitchFamily="49" charset="0"/>
              </a:rPr>
              <a:t>//</a:t>
            </a:r>
            <a:r>
              <a:rPr lang="zh-CN" altLang="en-US" sz="1400" dirty="0">
                <a:solidFill>
                  <a:srgbClr val="808080"/>
                </a:solidFill>
                <a:latin typeface="Consolas" panose="020B0609020204030204" pitchFamily="49" charset="0"/>
              </a:rPr>
              <a:t>自定义</a:t>
            </a:r>
            <a:r>
              <a:rPr lang="en-US" altLang="zh-CN" sz="1400" dirty="0">
                <a:solidFill>
                  <a:srgbClr val="808080"/>
                </a:solidFill>
                <a:latin typeface="Consolas" panose="020B0609020204030204" pitchFamily="49" charset="0"/>
              </a:rPr>
              <a:t>reduce</a:t>
            </a:r>
            <a:r>
              <a:rPr lang="zh-CN" altLang="en-US" sz="1400" dirty="0">
                <a:solidFill>
                  <a:srgbClr val="808080"/>
                </a:solidFill>
                <a:latin typeface="Consolas" panose="020B0609020204030204" pitchFamily="49" charset="0"/>
              </a:rPr>
              <a:t>规则</a:t>
            </a:r>
            <a:endParaRPr lang="zh-CN" altLang="zh-CN" sz="1400" dirty="0">
              <a:solidFill>
                <a:srgbClr val="808080"/>
              </a:solidFill>
              <a:latin typeface="Consolas" panose="020B0609020204030204" pitchFamily="49" charset="0"/>
            </a:endParaRPr>
          </a:p>
        </p:txBody>
      </p:sp>
      <p:sp>
        <p:nvSpPr>
          <p:cNvPr id="20" name="矩形 19">
            <a:extLst>
              <a:ext uri="{FF2B5EF4-FFF2-40B4-BE49-F238E27FC236}">
                <a16:creationId xmlns:a16="http://schemas.microsoft.com/office/drawing/2014/main" id="{3F02F92E-6919-4267-A933-188A9B64447A}"/>
              </a:ext>
            </a:extLst>
          </p:cNvPr>
          <p:cNvSpPr/>
          <p:nvPr/>
        </p:nvSpPr>
        <p:spPr>
          <a:xfrm>
            <a:off x="3561573" y="547892"/>
            <a:ext cx="45945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512763" eaLnBrk="1" hangingPunct="1"/>
            <a:r>
              <a:rPr lang="zh-CN" altLang="zh-CN" sz="1400" b="1" dirty="0">
                <a:solidFill>
                  <a:schemeClr val="bg1"/>
                </a:solidFill>
                <a:latin typeface="微软雅黑" pitchFamily="34" charset="-122"/>
                <a:ea typeface="微软雅黑" pitchFamily="34" charset="-122"/>
              </a:rPr>
              <a:t>统计</a:t>
            </a:r>
            <a:r>
              <a:rPr lang="zh-CN" altLang="en-US" sz="1400" b="1" dirty="0">
                <a:solidFill>
                  <a:schemeClr val="bg1"/>
                </a:solidFill>
                <a:latin typeface="微软雅黑" pitchFamily="34" charset="-122"/>
                <a:ea typeface="微软雅黑" pitchFamily="34" charset="-122"/>
              </a:rPr>
              <a:t>不同城市对人才的需求量和各城市的薪资分布情况</a:t>
            </a:r>
          </a:p>
        </p:txBody>
      </p:sp>
      <p:pic>
        <p:nvPicPr>
          <p:cNvPr id="21" name="图片 20">
            <a:extLst>
              <a:ext uri="{FF2B5EF4-FFF2-40B4-BE49-F238E27FC236}">
                <a16:creationId xmlns:a16="http://schemas.microsoft.com/office/drawing/2014/main" id="{E004779A-61B9-43BE-BE09-843188E751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5158" y="2786314"/>
            <a:ext cx="4438809" cy="2225200"/>
          </a:xfrm>
          <a:prstGeom prst="rect">
            <a:avLst/>
          </a:prstGeom>
        </p:spPr>
      </p:pic>
      <p:sp>
        <p:nvSpPr>
          <p:cNvPr id="22" name="矩形 21">
            <a:extLst>
              <a:ext uri="{FF2B5EF4-FFF2-40B4-BE49-F238E27FC236}">
                <a16:creationId xmlns:a16="http://schemas.microsoft.com/office/drawing/2014/main" id="{C1873A64-0767-44F3-8C4B-B2B657DB2214}"/>
              </a:ext>
            </a:extLst>
          </p:cNvPr>
          <p:cNvSpPr/>
          <p:nvPr/>
        </p:nvSpPr>
        <p:spPr>
          <a:xfrm>
            <a:off x="2664489" y="2502934"/>
            <a:ext cx="636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512763" eaLnBrk="1" hangingPunct="1"/>
            <a:r>
              <a:rPr lang="zh-CN" altLang="en-US" sz="1400" b="1" dirty="0">
                <a:solidFill>
                  <a:schemeClr val="bg1"/>
                </a:solidFill>
                <a:latin typeface="微软雅黑" pitchFamily="34" charset="-122"/>
                <a:ea typeface="微软雅黑" pitchFamily="34" charset="-122"/>
              </a:rPr>
              <a:t>处理结果动态展示，高度为人才需求量，各颜色段是其对应各薪资分段的比例</a:t>
            </a:r>
            <a:endParaRPr lang="en-US" altLang="zh-CN"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180356512"/>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50" fill="hold"/>
                                        <p:tgtEl>
                                          <p:spTgt spid="64"/>
                                        </p:tgtEl>
                                        <p:attrNameLst>
                                          <p:attrName>ppt_x</p:attrName>
                                        </p:attrNameLst>
                                      </p:cBhvr>
                                      <p:tavLst>
                                        <p:tav tm="0">
                                          <p:val>
                                            <p:strVal val="0-#ppt_w/2"/>
                                          </p:val>
                                        </p:tav>
                                        <p:tav tm="100000">
                                          <p:val>
                                            <p:strVal val="#ppt_x"/>
                                          </p:val>
                                        </p:tav>
                                      </p:tavLst>
                                    </p:anim>
                                    <p:anim calcmode="lin" valueType="num">
                                      <p:cBhvr additive="base">
                                        <p:cTn id="20" dur="550" fill="hold"/>
                                        <p:tgtEl>
                                          <p:spTgt spid="64"/>
                                        </p:tgtEl>
                                        <p:attrNameLst>
                                          <p:attrName>ppt_y</p:attrName>
                                        </p:attrNameLst>
                                      </p:cBhvr>
                                      <p:tavLst>
                                        <p:tav tm="0">
                                          <p:val>
                                            <p:strVal val="#ppt_y"/>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anim calcmode="lin" valueType="num">
                                      <p:cBhvr>
                                        <p:cTn id="24" dur="500" fill="hold"/>
                                        <p:tgtEl>
                                          <p:spTgt spid="35"/>
                                        </p:tgtEl>
                                        <p:attrNameLst>
                                          <p:attrName>ppt_x</p:attrName>
                                        </p:attrNameLst>
                                      </p:cBhvr>
                                      <p:tavLst>
                                        <p:tav tm="0">
                                          <p:val>
                                            <p:strVal val="#ppt_x"/>
                                          </p:val>
                                        </p:tav>
                                        <p:tav tm="100000">
                                          <p:val>
                                            <p:strVal val="#ppt_x"/>
                                          </p:val>
                                        </p:tav>
                                      </p:tavLst>
                                    </p:anim>
                                    <p:anim calcmode="lin" valueType="num">
                                      <p:cBhvr>
                                        <p:cTn id="25"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3D94198-A88E-4B36-9BFC-F70B80832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399" y="2109175"/>
            <a:ext cx="4356601" cy="2215501"/>
          </a:xfrm>
          <a:prstGeom prst="rect">
            <a:avLst/>
          </a:prstGeom>
        </p:spPr>
      </p:pic>
      <p:pic>
        <p:nvPicPr>
          <p:cNvPr id="7" name="图片 6">
            <a:extLst>
              <a:ext uri="{FF2B5EF4-FFF2-40B4-BE49-F238E27FC236}">
                <a16:creationId xmlns:a16="http://schemas.microsoft.com/office/drawing/2014/main" id="{B372478E-36CE-4F7C-A3AE-2CE7E7E5CF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5090" y="1868066"/>
            <a:ext cx="2814935" cy="3157046"/>
          </a:xfrm>
          <a:prstGeom prst="rect">
            <a:avLst/>
          </a:prstGeom>
        </p:spPr>
      </p:pic>
      <p:sp>
        <p:nvSpPr>
          <p:cNvPr id="8" name="文本框 25">
            <a:extLst>
              <a:ext uri="{FF2B5EF4-FFF2-40B4-BE49-F238E27FC236}">
                <a16:creationId xmlns:a16="http://schemas.microsoft.com/office/drawing/2014/main" id="{D078FB04-7EDB-478C-A327-91F4377F0442}"/>
              </a:ext>
            </a:extLst>
          </p:cNvPr>
          <p:cNvSpPr txBox="1">
            <a:spLocks noChangeArrowheads="1"/>
          </p:cNvSpPr>
          <p:nvPr/>
        </p:nvSpPr>
        <p:spPr bwMode="auto">
          <a:xfrm>
            <a:off x="740569" y="384572"/>
            <a:ext cx="319473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步骤二动态展示处理结果</a:t>
            </a:r>
          </a:p>
        </p:txBody>
      </p:sp>
      <p:grpSp>
        <p:nvGrpSpPr>
          <p:cNvPr id="9" name="组合 26">
            <a:extLst>
              <a:ext uri="{FF2B5EF4-FFF2-40B4-BE49-F238E27FC236}">
                <a16:creationId xmlns:a16="http://schemas.microsoft.com/office/drawing/2014/main" id="{411DF5F7-A5CA-4F61-B721-4C5BE5370C08}"/>
              </a:ext>
            </a:extLst>
          </p:cNvPr>
          <p:cNvGrpSpPr>
            <a:grpSpLocks/>
          </p:cNvGrpSpPr>
          <p:nvPr/>
        </p:nvGrpSpPr>
        <p:grpSpPr bwMode="auto">
          <a:xfrm>
            <a:off x="346472" y="634603"/>
            <a:ext cx="2614613" cy="232172"/>
            <a:chOff x="0" y="0"/>
            <a:chExt cx="3275216" cy="291392"/>
          </a:xfrm>
        </p:grpSpPr>
        <p:sp>
          <p:nvSpPr>
            <p:cNvPr id="10" name="菱形 28">
              <a:extLst>
                <a:ext uri="{FF2B5EF4-FFF2-40B4-BE49-F238E27FC236}">
                  <a16:creationId xmlns:a16="http://schemas.microsoft.com/office/drawing/2014/main" id="{032AE571-28A1-4443-B199-4BABBBBD3D62}"/>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1" name="泪滴形 29">
              <a:extLst>
                <a:ext uri="{FF2B5EF4-FFF2-40B4-BE49-F238E27FC236}">
                  <a16:creationId xmlns:a16="http://schemas.microsoft.com/office/drawing/2014/main" id="{44234C68-F453-415A-B97E-6B717E71A95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 name="泪滴形 30">
              <a:extLst>
                <a:ext uri="{FF2B5EF4-FFF2-40B4-BE49-F238E27FC236}">
                  <a16:creationId xmlns:a16="http://schemas.microsoft.com/office/drawing/2014/main" id="{7B7726C7-E5DA-4E67-AEFF-B4E734E7DB0C}"/>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 name="菱形 31">
              <a:extLst>
                <a:ext uri="{FF2B5EF4-FFF2-40B4-BE49-F238E27FC236}">
                  <a16:creationId xmlns:a16="http://schemas.microsoft.com/office/drawing/2014/main" id="{98D937A0-818B-4573-A9D5-BB08EFD98168}"/>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4" name="直接连接符 32">
              <a:extLst>
                <a:ext uri="{FF2B5EF4-FFF2-40B4-BE49-F238E27FC236}">
                  <a16:creationId xmlns:a16="http://schemas.microsoft.com/office/drawing/2014/main" id="{B642DB33-F04C-45AA-9FEC-F02986E7DBA4}"/>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15" name="矩形 14">
            <a:extLst>
              <a:ext uri="{FF2B5EF4-FFF2-40B4-BE49-F238E27FC236}">
                <a16:creationId xmlns:a16="http://schemas.microsoft.com/office/drawing/2014/main" id="{60BA2D09-2B81-49DB-9F54-DF2FFF39E697}"/>
              </a:ext>
            </a:extLst>
          </p:cNvPr>
          <p:cNvSpPr/>
          <p:nvPr/>
        </p:nvSpPr>
        <p:spPr>
          <a:xfrm>
            <a:off x="1603217" y="1196019"/>
            <a:ext cx="62116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512763" eaLnBrk="1" hangingPunct="1"/>
            <a:r>
              <a:rPr lang="zh-CN" altLang="en-US" sz="1400" b="1" dirty="0">
                <a:solidFill>
                  <a:schemeClr val="bg1"/>
                </a:solidFill>
                <a:latin typeface="微软雅黑" pitchFamily="34" charset="-122"/>
                <a:ea typeface="微软雅黑" pitchFamily="34" charset="-122"/>
              </a:rPr>
              <a:t>同样的方式我们统计了各种类型的职位的人才需求及其对应的薪资分布情况</a:t>
            </a:r>
            <a:endParaRPr lang="en-US" altLang="zh-CN" sz="1400" b="1" dirty="0">
              <a:solidFill>
                <a:schemeClr val="bg1"/>
              </a:solidFill>
              <a:latin typeface="微软雅黑" pitchFamily="34" charset="-122"/>
              <a:ea typeface="微软雅黑" pitchFamily="34" charset="-122"/>
            </a:endParaRPr>
          </a:p>
        </p:txBody>
      </p:sp>
      <p:sp>
        <p:nvSpPr>
          <p:cNvPr id="2" name="矩形 1">
            <a:extLst>
              <a:ext uri="{FF2B5EF4-FFF2-40B4-BE49-F238E27FC236}">
                <a16:creationId xmlns:a16="http://schemas.microsoft.com/office/drawing/2014/main" id="{E2290F07-693E-49AF-B253-CCC100B199CE}"/>
              </a:ext>
            </a:extLst>
          </p:cNvPr>
          <p:cNvSpPr/>
          <p:nvPr/>
        </p:nvSpPr>
        <p:spPr>
          <a:xfrm>
            <a:off x="-24191" y="1618798"/>
            <a:ext cx="4724257" cy="307777"/>
          </a:xfrm>
          <a:prstGeom prst="rect">
            <a:avLst/>
          </a:prstGeom>
        </p:spPr>
        <p:txBody>
          <a:bodyPr wrap="square">
            <a:spAutoFit/>
          </a:bodyPr>
          <a:lstStyle/>
          <a:p>
            <a:pPr algn="ctr" defTabSz="512763" eaLnBrk="1" hangingPunct="1"/>
            <a:r>
              <a:rPr lang="zh-CN" altLang="en-US" sz="1400" b="1" dirty="0">
                <a:solidFill>
                  <a:schemeClr val="bg1"/>
                </a:solidFill>
                <a:latin typeface="微软雅黑" pitchFamily="34" charset="-122"/>
                <a:ea typeface="微软雅黑" pitchFamily="34" charset="-122"/>
              </a:rPr>
              <a:t>高度为人才需求量，各颜色段是其对应各薪资分段的比例</a:t>
            </a:r>
            <a:endParaRPr lang="en-US" altLang="zh-CN" sz="1400" b="1" dirty="0">
              <a:solidFill>
                <a:schemeClr val="bg1"/>
              </a:solidFill>
              <a:latin typeface="微软雅黑" pitchFamily="34" charset="-122"/>
              <a:ea typeface="微软雅黑" pitchFamily="34" charset="-122"/>
            </a:endParaRPr>
          </a:p>
        </p:txBody>
      </p:sp>
      <p:sp>
        <p:nvSpPr>
          <p:cNvPr id="16" name="矩形 15">
            <a:extLst>
              <a:ext uri="{FF2B5EF4-FFF2-40B4-BE49-F238E27FC236}">
                <a16:creationId xmlns:a16="http://schemas.microsoft.com/office/drawing/2014/main" id="{0C9F8A82-0FD7-4AC7-8770-BFD02DCB259E}"/>
              </a:ext>
            </a:extLst>
          </p:cNvPr>
          <p:cNvSpPr/>
          <p:nvPr/>
        </p:nvSpPr>
        <p:spPr>
          <a:xfrm>
            <a:off x="4866622" y="1606625"/>
            <a:ext cx="4031873" cy="276999"/>
          </a:xfrm>
          <a:prstGeom prst="rect">
            <a:avLst/>
          </a:prstGeom>
        </p:spPr>
        <p:txBody>
          <a:bodyPr wrap="none">
            <a:spAutoFit/>
          </a:bodyPr>
          <a:lstStyle/>
          <a:p>
            <a:r>
              <a:rPr lang="zh-CN" altLang="en-US" sz="1200" b="1" dirty="0">
                <a:solidFill>
                  <a:schemeClr val="bg1"/>
                </a:solidFill>
                <a:latin typeface="微软雅黑" pitchFamily="34" charset="-122"/>
                <a:ea typeface="微软雅黑" pitchFamily="34" charset="-122"/>
              </a:rPr>
              <a:t>字体越大大和越靠近中心位置表示职业和职位的占比越高</a:t>
            </a:r>
            <a:endParaRPr lang="zh-CN" altLang="en-US" sz="1200" dirty="0"/>
          </a:p>
        </p:txBody>
      </p:sp>
    </p:spTree>
    <p:extLst>
      <p:ext uri="{BB962C8B-B14F-4D97-AF65-F5344CB8AC3E}">
        <p14:creationId xmlns:p14="http://schemas.microsoft.com/office/powerpoint/2010/main" val="257987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by="(-#ppt_w*2)" calcmode="lin" valueType="num">
                                      <p:cBhvr rctx="PPT">
                                        <p:cTn id="11" dur="500" autoRev="1" fill="hold">
                                          <p:stCondLst>
                                            <p:cond delay="0"/>
                                          </p:stCondLst>
                                        </p:cTn>
                                        <p:tgtEl>
                                          <p:spTgt spid="8"/>
                                        </p:tgtEl>
                                        <p:attrNameLst>
                                          <p:attrName>ppt_w</p:attrName>
                                        </p:attrNameLst>
                                      </p:cBhvr>
                                    </p:anim>
                                    <p:anim by="(#ppt_w*0.50)" calcmode="lin" valueType="num">
                                      <p:cBhvr>
                                        <p:cTn id="12" dur="500" decel="50000" autoRev="1" fill="hold">
                                          <p:stCondLst>
                                            <p:cond delay="0"/>
                                          </p:stCondLst>
                                        </p:cTn>
                                        <p:tgtEl>
                                          <p:spTgt spid="8"/>
                                        </p:tgtEl>
                                        <p:attrNameLst>
                                          <p:attrName>ppt_x</p:attrName>
                                        </p:attrNameLst>
                                      </p:cBhvr>
                                    </p:anim>
                                    <p:anim from="(-#ppt_h/2)" to="(#ppt_y)" calcmode="lin" valueType="num">
                                      <p:cBhvr>
                                        <p:cTn id="13" dur="1000" fill="hold">
                                          <p:stCondLst>
                                            <p:cond delay="0"/>
                                          </p:stCondLst>
                                        </p:cTn>
                                        <p:tgtEl>
                                          <p:spTgt spid="8"/>
                                        </p:tgtEl>
                                        <p:attrNameLst>
                                          <p:attrName>ppt_y</p:attrName>
                                        </p:attrNameLst>
                                      </p:cBhvr>
                                    </p:anim>
                                    <p:animRot by="21600000">
                                      <p:cBhvr>
                                        <p:cTn id="14" dur="1000" fill="hold">
                                          <p:stCondLst>
                                            <p:cond delay="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a:grpSpLocks/>
          </p:cNvGrpSpPr>
          <p:nvPr/>
        </p:nvGrpSpPr>
        <p:grpSpPr bwMode="auto">
          <a:xfrm>
            <a:off x="671281" y="1894786"/>
            <a:ext cx="1830387" cy="550862"/>
            <a:chOff x="533400" y="1528997"/>
            <a:chExt cx="1829490" cy="550887"/>
          </a:xfrm>
        </p:grpSpPr>
        <p:sp>
          <p:nvSpPr>
            <p:cNvPr id="65" name="五边形 64"/>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66"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步骤三</a:t>
              </a:r>
            </a:p>
          </p:txBody>
        </p:sp>
      </p:grpSp>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计算流程概述</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34" name="矩形 13">
            <a:extLst>
              <a:ext uri="{FF2B5EF4-FFF2-40B4-BE49-F238E27FC236}">
                <a16:creationId xmlns:a16="http://schemas.microsoft.com/office/drawing/2014/main" id="{035B8F72-69A9-4E52-B5B2-148B93EBE1FE}"/>
              </a:ext>
            </a:extLst>
          </p:cNvPr>
          <p:cNvSpPr>
            <a:spLocks noChangeArrowheads="1"/>
          </p:cNvSpPr>
          <p:nvPr/>
        </p:nvSpPr>
        <p:spPr bwMode="auto">
          <a:xfrm>
            <a:off x="2768275" y="1646072"/>
            <a:ext cx="6375725"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zh-CN" sz="1200" dirty="0">
                <a:solidFill>
                  <a:srgbClr val="CC7832"/>
                </a:solidFill>
                <a:latin typeface="Consolas" panose="020B0609020204030204" pitchFamily="49" charset="0"/>
              </a:rPr>
              <a:t>val </a:t>
            </a:r>
            <a:r>
              <a:rPr lang="zh-CN" altLang="zh-CN" sz="1200" b="1" dirty="0">
                <a:solidFill>
                  <a:srgbClr val="C1C706"/>
                </a:solidFill>
                <a:latin typeface="Consolas" panose="020B0609020204030204" pitchFamily="49" charset="0"/>
              </a:rPr>
              <a:t>jobNeedDocument </a:t>
            </a:r>
            <a:r>
              <a:rPr lang="zh-CN" altLang="zh-CN" sz="1200" b="1" dirty="0">
                <a:solidFill>
                  <a:srgbClr val="3765A0"/>
                </a:solidFill>
                <a:latin typeface="Consolas" panose="020B0609020204030204" pitchFamily="49" charset="0"/>
              </a:rPr>
              <a:t>= </a:t>
            </a:r>
            <a:r>
              <a:rPr lang="zh-CN" altLang="zh-CN" sz="1200" b="1" dirty="0">
                <a:solidFill>
                  <a:srgbClr val="C1C706"/>
                </a:solidFill>
                <a:latin typeface="Consolas" panose="020B0609020204030204" pitchFamily="49" charset="0"/>
              </a:rPr>
              <a:t>jobNeedResults</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map</a:t>
            </a:r>
            <a:r>
              <a:rPr lang="zh-CN" altLang="zh-CN" sz="1200" b="1" dirty="0">
                <a:solidFill>
                  <a:srgbClr val="A9B7C6"/>
                </a:solidFill>
                <a:latin typeface="Consolas" panose="020B0609020204030204" pitchFamily="49" charset="0"/>
              </a:rPr>
              <a:t>(</a:t>
            </a:r>
            <a:r>
              <a:rPr lang="zh-CN" altLang="zh-CN" sz="1200" b="1" dirty="0">
                <a:solidFill>
                  <a:srgbClr val="C1C706"/>
                </a:solidFill>
                <a:latin typeface="Consolas" panose="020B0609020204030204" pitchFamily="49" charset="0"/>
              </a:rPr>
              <a:t>jobNeedResult </a:t>
            </a:r>
            <a:r>
              <a:rPr lang="zh-CN" altLang="zh-CN" sz="1200" b="1" dirty="0">
                <a:solidFill>
                  <a:srgbClr val="3765A0"/>
                </a:solidFill>
                <a:latin typeface="Consolas" panose="020B0609020204030204" pitchFamily="49" charset="0"/>
              </a:rPr>
              <a:t>=&gt;</a:t>
            </a:r>
            <a:endParaRPr lang="en-US" altLang="zh-CN" sz="1200" b="1" dirty="0">
              <a:solidFill>
                <a:srgbClr val="3765A0"/>
              </a:solidFill>
              <a:latin typeface="Consolas" panose="020B0609020204030204" pitchFamily="49" charset="0"/>
            </a:endParaRPr>
          </a:p>
          <a:p>
            <a:r>
              <a:rPr lang="zh-CN" altLang="zh-CN" sz="1200" dirty="0">
                <a:solidFill>
                  <a:srgbClr val="CC7832"/>
                </a:solidFill>
                <a:latin typeface="Consolas" panose="020B0609020204030204" pitchFamily="49" charset="0"/>
              </a:rPr>
              <a:t>new </a:t>
            </a:r>
            <a:r>
              <a:rPr lang="zh-CN" altLang="zh-CN" sz="1200" b="1" dirty="0">
                <a:solidFill>
                  <a:srgbClr val="396AA0"/>
                </a:solidFill>
                <a:latin typeface="Consolas" panose="020B0609020204030204" pitchFamily="49" charset="0"/>
              </a:rPr>
              <a:t>Document</a:t>
            </a:r>
            <a:r>
              <a:rPr lang="zh-CN" altLang="zh-CN" sz="1200" b="1" dirty="0">
                <a:solidFill>
                  <a:srgbClr val="A9B7C6"/>
                </a:solidFill>
                <a:latin typeface="Consolas" panose="020B0609020204030204" pitchFamily="49" charset="0"/>
              </a:rPr>
              <a:t>(</a:t>
            </a:r>
            <a:r>
              <a:rPr lang="zh-CN" altLang="zh-CN" sz="1200" b="1" dirty="0">
                <a:solidFill>
                  <a:srgbClr val="05B600"/>
                </a:solidFill>
                <a:latin typeface="Consolas" panose="020B0609020204030204" pitchFamily="49" charset="0"/>
              </a:rPr>
              <a:t>"type"</a:t>
            </a:r>
            <a:r>
              <a:rPr lang="zh-CN" altLang="zh-CN" sz="1200" b="1" dirty="0">
                <a:solidFill>
                  <a:srgbClr val="CC7832"/>
                </a:solidFill>
                <a:latin typeface="Consolas" panose="020B0609020204030204" pitchFamily="49" charset="0"/>
              </a:rPr>
              <a:t>, </a:t>
            </a:r>
            <a:r>
              <a:rPr lang="zh-CN" altLang="zh-CN" sz="1200" b="1" dirty="0">
                <a:solidFill>
                  <a:srgbClr val="C1C706"/>
                </a:solidFill>
                <a:latin typeface="Consolas" panose="020B0609020204030204" pitchFamily="49" charset="0"/>
              </a:rPr>
              <a:t>jobNeedResult</a:t>
            </a:r>
            <a:r>
              <a:rPr lang="zh-CN" altLang="zh-CN" sz="1200" b="1" dirty="0">
                <a:solidFill>
                  <a:srgbClr val="01A09D"/>
                </a:solidFill>
                <a:latin typeface="Consolas" panose="020B0609020204030204" pitchFamily="49" charset="0"/>
              </a:rPr>
              <a:t>.</a:t>
            </a:r>
            <a:r>
              <a:rPr lang="zh-CN" altLang="zh-CN" sz="1200" b="1" dirty="0">
                <a:solidFill>
                  <a:srgbClr val="C1C706"/>
                </a:solidFill>
                <a:latin typeface="Consolas" panose="020B0609020204030204" pitchFamily="49" charset="0"/>
              </a:rPr>
              <a:t>_1</a:t>
            </a:r>
            <a:r>
              <a:rPr lang="zh-CN" altLang="zh-CN" sz="1200" b="1" dirty="0">
                <a:solidFill>
                  <a:srgbClr val="A9B7C6"/>
                </a:solidFill>
                <a:latin typeface="Consolas" panose="020B0609020204030204" pitchFamily="49" charset="0"/>
              </a:rPr>
              <a:t>)</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append</a:t>
            </a:r>
            <a:r>
              <a:rPr lang="zh-CN" altLang="zh-CN" sz="1200" b="1" dirty="0">
                <a:solidFill>
                  <a:srgbClr val="A9B7C6"/>
                </a:solidFill>
                <a:latin typeface="Consolas" panose="020B0609020204030204" pitchFamily="49" charset="0"/>
              </a:rPr>
              <a:t>(</a:t>
            </a:r>
            <a:r>
              <a:rPr lang="zh-CN" altLang="zh-CN" sz="1200" b="1" dirty="0">
                <a:solidFill>
                  <a:srgbClr val="05B600"/>
                </a:solidFill>
                <a:latin typeface="Consolas" panose="020B0609020204030204" pitchFamily="49" charset="0"/>
              </a:rPr>
              <a:t>"count"</a:t>
            </a:r>
            <a:r>
              <a:rPr lang="zh-CN" altLang="zh-CN" sz="1200" b="1" dirty="0">
                <a:solidFill>
                  <a:srgbClr val="CC7832"/>
                </a:solidFill>
                <a:latin typeface="Consolas" panose="020B0609020204030204" pitchFamily="49" charset="0"/>
              </a:rPr>
              <a:t>, </a:t>
            </a:r>
            <a:r>
              <a:rPr lang="zh-CN" altLang="zh-CN" sz="1200" b="1" dirty="0">
                <a:solidFill>
                  <a:srgbClr val="C1C706"/>
                </a:solidFill>
                <a:latin typeface="Consolas" panose="020B0609020204030204" pitchFamily="49" charset="0"/>
              </a:rPr>
              <a:t>jobNeedResult</a:t>
            </a:r>
            <a:r>
              <a:rPr lang="zh-CN" altLang="zh-CN" sz="1200" b="1" dirty="0">
                <a:solidFill>
                  <a:srgbClr val="01A09D"/>
                </a:solidFill>
                <a:latin typeface="Consolas" panose="020B0609020204030204" pitchFamily="49" charset="0"/>
              </a:rPr>
              <a:t>.</a:t>
            </a:r>
            <a:r>
              <a:rPr lang="zh-CN" altLang="zh-CN" sz="1200" b="1" dirty="0">
                <a:solidFill>
                  <a:srgbClr val="C1C706"/>
                </a:solidFill>
                <a:latin typeface="Consolas" panose="020B0609020204030204" pitchFamily="49" charset="0"/>
              </a:rPr>
              <a:t>_2</a:t>
            </a:r>
            <a:r>
              <a:rPr lang="zh-CN" altLang="zh-CN" sz="1200" b="1" dirty="0">
                <a:solidFill>
                  <a:srgbClr val="A9B7C6"/>
                </a:solidFill>
                <a:latin typeface="Consolas" panose="020B0609020204030204" pitchFamily="49" charset="0"/>
              </a:rPr>
              <a:t>))</a:t>
            </a:r>
            <a:br>
              <a:rPr lang="zh-CN" altLang="zh-CN" sz="1200" b="1" dirty="0">
                <a:solidFill>
                  <a:srgbClr val="A9B7C6"/>
                </a:solidFill>
                <a:latin typeface="Consolas" panose="020B0609020204030204" pitchFamily="49" charset="0"/>
              </a:rPr>
            </a:br>
            <a:r>
              <a:rPr lang="zh-CN" altLang="zh-CN" sz="1200" b="1" dirty="0">
                <a:solidFill>
                  <a:srgbClr val="C1C706"/>
                </a:solidFill>
                <a:latin typeface="Consolas" panose="020B0609020204030204" pitchFamily="49" charset="0"/>
              </a:rPr>
              <a:t>jobNeedDocument</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foreachRDD</a:t>
            </a:r>
            <a:r>
              <a:rPr lang="zh-CN" altLang="zh-CN" sz="1200" b="1" dirty="0">
                <a:solidFill>
                  <a:srgbClr val="A9B7C6"/>
                </a:solidFill>
                <a:latin typeface="Consolas" panose="020B0609020204030204" pitchFamily="49" charset="0"/>
              </a:rPr>
              <a:t>(</a:t>
            </a:r>
            <a:r>
              <a:rPr lang="zh-CN" altLang="zh-CN" sz="1200" b="1" dirty="0">
                <a:solidFill>
                  <a:srgbClr val="C1C706"/>
                </a:solidFill>
                <a:latin typeface="Consolas" panose="020B0609020204030204" pitchFamily="49" charset="0"/>
              </a:rPr>
              <a:t>rdd </a:t>
            </a:r>
            <a:r>
              <a:rPr lang="zh-CN" altLang="zh-CN" sz="1200" b="1" dirty="0">
                <a:solidFill>
                  <a:srgbClr val="3765A0"/>
                </a:solidFill>
                <a:latin typeface="Consolas" panose="020B0609020204030204" pitchFamily="49" charset="0"/>
              </a:rPr>
              <a:t>=&gt;</a:t>
            </a:r>
            <a:endParaRPr lang="en-US" altLang="zh-CN" sz="1200" b="1" dirty="0">
              <a:solidFill>
                <a:srgbClr val="3765A0"/>
              </a:solidFill>
              <a:latin typeface="Consolas" panose="020B0609020204030204" pitchFamily="49" charset="0"/>
            </a:endParaRPr>
          </a:p>
          <a:p>
            <a:r>
              <a:rPr lang="zh-CN" altLang="zh-CN" sz="1200" i="1" dirty="0">
                <a:solidFill>
                  <a:srgbClr val="A9B7C6"/>
                </a:solidFill>
                <a:latin typeface="Consolas" panose="020B0609020204030204" pitchFamily="49" charset="0"/>
              </a:rPr>
              <a:t>saveAndUpdate</a:t>
            </a:r>
            <a:r>
              <a:rPr lang="zh-CN" altLang="zh-CN" sz="1200" b="1" dirty="0">
                <a:solidFill>
                  <a:srgbClr val="A9B7C6"/>
                </a:solidFill>
                <a:latin typeface="Consolas" panose="020B0609020204030204" pitchFamily="49" charset="0"/>
              </a:rPr>
              <a:t>(</a:t>
            </a:r>
            <a:r>
              <a:rPr lang="zh-CN" altLang="zh-CN" sz="1200" b="1" dirty="0">
                <a:solidFill>
                  <a:srgbClr val="C1C706"/>
                </a:solidFill>
                <a:latin typeface="Consolas" panose="020B0609020204030204" pitchFamily="49" charset="0"/>
              </a:rPr>
              <a:t>rdd</a:t>
            </a:r>
            <a:r>
              <a:rPr lang="zh-CN" altLang="zh-CN" sz="1200" b="1" dirty="0">
                <a:solidFill>
                  <a:srgbClr val="CC7832"/>
                </a:solidFill>
                <a:latin typeface="Consolas" panose="020B0609020204030204" pitchFamily="49" charset="0"/>
              </a:rPr>
              <a:t>, </a:t>
            </a:r>
            <a:r>
              <a:rPr lang="zh-CN" altLang="zh-CN" sz="1200" b="1" dirty="0">
                <a:solidFill>
                  <a:srgbClr val="C1C706"/>
                </a:solidFill>
                <a:latin typeface="Consolas" panose="020B0609020204030204" pitchFamily="49" charset="0"/>
              </a:rPr>
              <a:t>writeConfigOfJobCount</a:t>
            </a:r>
            <a:r>
              <a:rPr lang="zh-CN" altLang="zh-CN" sz="1200" b="1" dirty="0">
                <a:solidFill>
                  <a:srgbClr val="CC7832"/>
                </a:solidFill>
                <a:latin typeface="Consolas" panose="020B0609020204030204" pitchFamily="49" charset="0"/>
              </a:rPr>
              <a:t>, </a:t>
            </a:r>
            <a:r>
              <a:rPr lang="zh-CN" altLang="zh-CN" sz="1200" b="1" dirty="0">
                <a:solidFill>
                  <a:srgbClr val="C1C706"/>
                </a:solidFill>
                <a:latin typeface="Consolas" panose="020B0609020204030204" pitchFamily="49" charset="0"/>
              </a:rPr>
              <a:t>universalUpsertFunction</a:t>
            </a:r>
            <a:r>
              <a:rPr lang="zh-CN" altLang="zh-CN" sz="1200" b="1" dirty="0">
                <a:solidFill>
                  <a:srgbClr val="A9B7C6"/>
                </a:solidFill>
                <a:latin typeface="Consolas" panose="020B0609020204030204" pitchFamily="49" charset="0"/>
              </a:rPr>
              <a:t>))</a:t>
            </a:r>
            <a:endParaRPr lang="en-US" altLang="zh-CN" sz="1200" b="1" dirty="0">
              <a:solidFill>
                <a:srgbClr val="A9B7C6"/>
              </a:solidFill>
              <a:latin typeface="Consolas" panose="020B0609020204030204" pitchFamily="49" charset="0"/>
            </a:endParaRPr>
          </a:p>
        </p:txBody>
      </p:sp>
      <p:grpSp>
        <p:nvGrpSpPr>
          <p:cNvPr id="35" name="组合 34">
            <a:extLst>
              <a:ext uri="{FF2B5EF4-FFF2-40B4-BE49-F238E27FC236}">
                <a16:creationId xmlns:a16="http://schemas.microsoft.com/office/drawing/2014/main" id="{C728E374-C1DB-4012-95AE-7302621343E7}"/>
              </a:ext>
            </a:extLst>
          </p:cNvPr>
          <p:cNvGrpSpPr>
            <a:grpSpLocks/>
          </p:cNvGrpSpPr>
          <p:nvPr/>
        </p:nvGrpSpPr>
        <p:grpSpPr bwMode="auto">
          <a:xfrm>
            <a:off x="443257" y="2697854"/>
            <a:ext cx="2194913" cy="1379922"/>
            <a:chOff x="405055" y="1133587"/>
            <a:chExt cx="3406128" cy="1166551"/>
          </a:xfrm>
        </p:grpSpPr>
        <p:sp>
          <p:nvSpPr>
            <p:cNvPr id="36" name="矩形 13">
              <a:extLst>
                <a:ext uri="{FF2B5EF4-FFF2-40B4-BE49-F238E27FC236}">
                  <a16:creationId xmlns:a16="http://schemas.microsoft.com/office/drawing/2014/main" id="{24A2AEFB-CE2E-449F-9F05-B7894F8DCB89}"/>
                </a:ext>
              </a:extLst>
            </p:cNvPr>
            <p:cNvSpPr>
              <a:spLocks noChangeArrowheads="1"/>
            </p:cNvSpPr>
            <p:nvPr/>
          </p:nvSpPr>
          <p:spPr bwMode="auto">
            <a:xfrm>
              <a:off x="405055" y="1659646"/>
              <a:ext cx="3406128" cy="64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先将</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RDD</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转换为文档类型</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RDD</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，再调用写好的与</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MongoDB</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连接的接口存入数据库</a:t>
              </a:r>
            </a:p>
          </p:txBody>
        </p:sp>
        <p:sp>
          <p:nvSpPr>
            <p:cNvPr id="37" name="文本框 36">
              <a:extLst>
                <a:ext uri="{FF2B5EF4-FFF2-40B4-BE49-F238E27FC236}">
                  <a16:creationId xmlns:a16="http://schemas.microsoft.com/office/drawing/2014/main" id="{912A93D3-9FD3-485A-BCA1-C1EB9269DB4F}"/>
                </a:ext>
              </a:extLst>
            </p:cNvPr>
            <p:cNvSpPr txBox="1">
              <a:spLocks noChangeArrowheads="1"/>
            </p:cNvSpPr>
            <p:nvPr/>
          </p:nvSpPr>
          <p:spPr bwMode="auto">
            <a:xfrm>
              <a:off x="405055" y="1133587"/>
              <a:ext cx="3338265" cy="44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将数据存入</a:t>
              </a:r>
              <a:r>
                <a:rPr lang="en-US" altLang="zh-CN" sz="1400" b="1" dirty="0" err="1">
                  <a:solidFill>
                    <a:schemeClr val="bg1"/>
                  </a:solidFill>
                  <a:latin typeface="微软雅黑" pitchFamily="34" charset="-122"/>
                  <a:ea typeface="微软雅黑" pitchFamily="34" charset="-122"/>
                </a:rPr>
                <a:t>MongoBD</a:t>
              </a:r>
              <a:r>
                <a:rPr lang="zh-CN" altLang="en-US" sz="1400" b="1" dirty="0">
                  <a:solidFill>
                    <a:schemeClr val="bg1"/>
                  </a:solidFill>
                  <a:latin typeface="微软雅黑" pitchFamily="34" charset="-122"/>
                  <a:ea typeface="微软雅黑" pitchFamily="34" charset="-122"/>
                </a:rPr>
                <a:t>供前端读取</a:t>
              </a:r>
            </a:p>
          </p:txBody>
        </p:sp>
      </p:grpSp>
      <p:pic>
        <p:nvPicPr>
          <p:cNvPr id="3" name="图片 2">
            <a:extLst>
              <a:ext uri="{FF2B5EF4-FFF2-40B4-BE49-F238E27FC236}">
                <a16:creationId xmlns:a16="http://schemas.microsoft.com/office/drawing/2014/main" id="{1E490C54-ECA2-434F-97D6-08F5CECC7344}"/>
              </a:ext>
            </a:extLst>
          </p:cNvPr>
          <p:cNvPicPr>
            <a:picLocks noChangeAspect="1"/>
          </p:cNvPicPr>
          <p:nvPr/>
        </p:nvPicPr>
        <p:blipFill>
          <a:blip r:embed="rId3"/>
          <a:stretch>
            <a:fillRect/>
          </a:stretch>
        </p:blipFill>
        <p:spPr>
          <a:xfrm>
            <a:off x="2783577" y="3089765"/>
            <a:ext cx="5552250" cy="1218380"/>
          </a:xfrm>
          <a:prstGeom prst="rect">
            <a:avLst/>
          </a:prstGeom>
        </p:spPr>
      </p:pic>
    </p:spTree>
    <p:extLst>
      <p:ext uri="{BB962C8B-B14F-4D97-AF65-F5344CB8AC3E}">
        <p14:creationId xmlns:p14="http://schemas.microsoft.com/office/powerpoint/2010/main" val="408640888"/>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50" fill="hold"/>
                                        <p:tgtEl>
                                          <p:spTgt spid="64"/>
                                        </p:tgtEl>
                                        <p:attrNameLst>
                                          <p:attrName>ppt_x</p:attrName>
                                        </p:attrNameLst>
                                      </p:cBhvr>
                                      <p:tavLst>
                                        <p:tav tm="0">
                                          <p:val>
                                            <p:strVal val="0-#ppt_w/2"/>
                                          </p:val>
                                        </p:tav>
                                        <p:tav tm="100000">
                                          <p:val>
                                            <p:strVal val="#ppt_x"/>
                                          </p:val>
                                        </p:tav>
                                      </p:tavLst>
                                    </p:anim>
                                    <p:anim calcmode="lin" valueType="num">
                                      <p:cBhvr additive="base">
                                        <p:cTn id="20" dur="550" fill="hold"/>
                                        <p:tgtEl>
                                          <p:spTgt spid="64"/>
                                        </p:tgtEl>
                                        <p:attrNameLst>
                                          <p:attrName>ppt_y</p:attrName>
                                        </p:attrNameLst>
                                      </p:cBhvr>
                                      <p:tavLst>
                                        <p:tav tm="0">
                                          <p:val>
                                            <p:strVal val="#ppt_y"/>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anim calcmode="lin" valueType="num">
                                      <p:cBhvr>
                                        <p:cTn id="24" dur="500" fill="hold"/>
                                        <p:tgtEl>
                                          <p:spTgt spid="35"/>
                                        </p:tgtEl>
                                        <p:attrNameLst>
                                          <p:attrName>ppt_x</p:attrName>
                                        </p:attrNameLst>
                                      </p:cBhvr>
                                      <p:tavLst>
                                        <p:tav tm="0">
                                          <p:val>
                                            <p:strVal val="#ppt_x"/>
                                          </p:val>
                                        </p:tav>
                                        <p:tav tm="100000">
                                          <p:val>
                                            <p:strVal val="#ppt_x"/>
                                          </p:val>
                                        </p:tav>
                                      </p:tavLst>
                                    </p:anim>
                                    <p:anim calcmode="lin" valueType="num">
                                      <p:cBhvr>
                                        <p:cTn id="25"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4273BB-8066-4462-999C-94F0969DA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254" y="1166220"/>
            <a:ext cx="3652633" cy="1831085"/>
          </a:xfrm>
          <a:prstGeom prst="rect">
            <a:avLst/>
          </a:prstGeom>
        </p:spPr>
      </p:pic>
      <p:pic>
        <p:nvPicPr>
          <p:cNvPr id="4" name="图片 3">
            <a:extLst>
              <a:ext uri="{FF2B5EF4-FFF2-40B4-BE49-F238E27FC236}">
                <a16:creationId xmlns:a16="http://schemas.microsoft.com/office/drawing/2014/main" id="{6D700DEF-7892-4100-907F-4DC986A10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4887" y="1163651"/>
            <a:ext cx="3652634" cy="1831085"/>
          </a:xfrm>
          <a:prstGeom prst="rect">
            <a:avLst/>
          </a:prstGeom>
        </p:spPr>
      </p:pic>
      <p:pic>
        <p:nvPicPr>
          <p:cNvPr id="5" name="图片 4">
            <a:extLst>
              <a:ext uri="{FF2B5EF4-FFF2-40B4-BE49-F238E27FC236}">
                <a16:creationId xmlns:a16="http://schemas.microsoft.com/office/drawing/2014/main" id="{A3D94198-A88E-4B36-9BFC-F70B808328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254" y="2994737"/>
            <a:ext cx="3864860" cy="1965432"/>
          </a:xfrm>
          <a:prstGeom prst="rect">
            <a:avLst/>
          </a:prstGeom>
        </p:spPr>
      </p:pic>
      <p:pic>
        <p:nvPicPr>
          <p:cNvPr id="6" name="图片 5">
            <a:extLst>
              <a:ext uri="{FF2B5EF4-FFF2-40B4-BE49-F238E27FC236}">
                <a16:creationId xmlns:a16="http://schemas.microsoft.com/office/drawing/2014/main" id="{72B12E59-4D5B-4592-9124-87FDD3C86E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6688" y="2990568"/>
            <a:ext cx="1752449" cy="1965433"/>
          </a:xfrm>
          <a:prstGeom prst="rect">
            <a:avLst/>
          </a:prstGeom>
        </p:spPr>
      </p:pic>
      <p:pic>
        <p:nvPicPr>
          <p:cNvPr id="7" name="图片 6">
            <a:extLst>
              <a:ext uri="{FF2B5EF4-FFF2-40B4-BE49-F238E27FC236}">
                <a16:creationId xmlns:a16="http://schemas.microsoft.com/office/drawing/2014/main" id="{B372478E-36CE-4F7C-A3AE-2CE7E7E5CF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9087" y="2992820"/>
            <a:ext cx="1748433" cy="1960928"/>
          </a:xfrm>
          <a:prstGeom prst="rect">
            <a:avLst/>
          </a:prstGeom>
        </p:spPr>
      </p:pic>
      <p:sp>
        <p:nvSpPr>
          <p:cNvPr id="8" name="文本框 25">
            <a:extLst>
              <a:ext uri="{FF2B5EF4-FFF2-40B4-BE49-F238E27FC236}">
                <a16:creationId xmlns:a16="http://schemas.microsoft.com/office/drawing/2014/main" id="{D078FB04-7EDB-478C-A327-91F4377F0442}"/>
              </a:ext>
            </a:extLst>
          </p:cNvPr>
          <p:cNvSpPr txBox="1">
            <a:spLocks noChangeArrowheads="1"/>
          </p:cNvSpPr>
          <p:nvPr/>
        </p:nvSpPr>
        <p:spPr bwMode="auto">
          <a:xfrm>
            <a:off x="740569" y="384572"/>
            <a:ext cx="437329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dirty="0">
                <a:solidFill>
                  <a:schemeClr val="bg1"/>
                </a:solidFill>
                <a:latin typeface="微软雅黑" pitchFamily="34" charset="-122"/>
                <a:ea typeface="微软雅黑" pitchFamily="34" charset="-122"/>
              </a:rPr>
              <a:t>Streaming</a:t>
            </a:r>
            <a:r>
              <a:rPr lang="zh-CN" altLang="en-US" dirty="0">
                <a:solidFill>
                  <a:schemeClr val="bg1"/>
                </a:solidFill>
                <a:latin typeface="微软雅黑" pitchFamily="34" charset="-122"/>
                <a:ea typeface="微软雅黑" pitchFamily="34" charset="-122"/>
              </a:rPr>
              <a:t>动态展示处理结果汇总</a:t>
            </a:r>
          </a:p>
        </p:txBody>
      </p:sp>
      <p:grpSp>
        <p:nvGrpSpPr>
          <p:cNvPr id="9" name="组合 26">
            <a:extLst>
              <a:ext uri="{FF2B5EF4-FFF2-40B4-BE49-F238E27FC236}">
                <a16:creationId xmlns:a16="http://schemas.microsoft.com/office/drawing/2014/main" id="{411DF5F7-A5CA-4F61-B721-4C5BE5370C08}"/>
              </a:ext>
            </a:extLst>
          </p:cNvPr>
          <p:cNvGrpSpPr>
            <a:grpSpLocks/>
          </p:cNvGrpSpPr>
          <p:nvPr/>
        </p:nvGrpSpPr>
        <p:grpSpPr bwMode="auto">
          <a:xfrm>
            <a:off x="346472" y="634603"/>
            <a:ext cx="2614613" cy="232172"/>
            <a:chOff x="0" y="0"/>
            <a:chExt cx="3275216" cy="291392"/>
          </a:xfrm>
        </p:grpSpPr>
        <p:sp>
          <p:nvSpPr>
            <p:cNvPr id="10" name="菱形 28">
              <a:extLst>
                <a:ext uri="{FF2B5EF4-FFF2-40B4-BE49-F238E27FC236}">
                  <a16:creationId xmlns:a16="http://schemas.microsoft.com/office/drawing/2014/main" id="{032AE571-28A1-4443-B199-4BABBBBD3D62}"/>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1" name="泪滴形 29">
              <a:extLst>
                <a:ext uri="{FF2B5EF4-FFF2-40B4-BE49-F238E27FC236}">
                  <a16:creationId xmlns:a16="http://schemas.microsoft.com/office/drawing/2014/main" id="{44234C68-F453-415A-B97E-6B717E71A95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 name="泪滴形 30">
              <a:extLst>
                <a:ext uri="{FF2B5EF4-FFF2-40B4-BE49-F238E27FC236}">
                  <a16:creationId xmlns:a16="http://schemas.microsoft.com/office/drawing/2014/main" id="{7B7726C7-E5DA-4E67-AEFF-B4E734E7DB0C}"/>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 name="菱形 31">
              <a:extLst>
                <a:ext uri="{FF2B5EF4-FFF2-40B4-BE49-F238E27FC236}">
                  <a16:creationId xmlns:a16="http://schemas.microsoft.com/office/drawing/2014/main" id="{98D937A0-818B-4573-A9D5-BB08EFD98168}"/>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4" name="直接连接符 32">
              <a:extLst>
                <a:ext uri="{FF2B5EF4-FFF2-40B4-BE49-F238E27FC236}">
                  <a16:creationId xmlns:a16="http://schemas.microsoft.com/office/drawing/2014/main" id="{B642DB33-F04C-45AA-9FEC-F02986E7DBA4}"/>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56767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by="(-#ppt_w*2)" calcmode="lin" valueType="num">
                                      <p:cBhvr rctx="PPT">
                                        <p:cTn id="11" dur="500" autoRev="1" fill="hold">
                                          <p:stCondLst>
                                            <p:cond delay="0"/>
                                          </p:stCondLst>
                                        </p:cTn>
                                        <p:tgtEl>
                                          <p:spTgt spid="8"/>
                                        </p:tgtEl>
                                        <p:attrNameLst>
                                          <p:attrName>ppt_w</p:attrName>
                                        </p:attrNameLst>
                                      </p:cBhvr>
                                    </p:anim>
                                    <p:anim by="(#ppt_w*0.50)" calcmode="lin" valueType="num">
                                      <p:cBhvr>
                                        <p:cTn id="12" dur="500" decel="50000" autoRev="1" fill="hold">
                                          <p:stCondLst>
                                            <p:cond delay="0"/>
                                          </p:stCondLst>
                                        </p:cTn>
                                        <p:tgtEl>
                                          <p:spTgt spid="8"/>
                                        </p:tgtEl>
                                        <p:attrNameLst>
                                          <p:attrName>ppt_x</p:attrName>
                                        </p:attrNameLst>
                                      </p:cBhvr>
                                    </p:anim>
                                    <p:anim from="(-#ppt_h/2)" to="(#ppt_y)" calcmode="lin" valueType="num">
                                      <p:cBhvr>
                                        <p:cTn id="13" dur="1000" fill="hold">
                                          <p:stCondLst>
                                            <p:cond delay="0"/>
                                          </p:stCondLst>
                                        </p:cTn>
                                        <p:tgtEl>
                                          <p:spTgt spid="8"/>
                                        </p:tgtEl>
                                        <p:attrNameLst>
                                          <p:attrName>ppt_y</p:attrName>
                                        </p:attrNameLst>
                                      </p:cBhvr>
                                    </p:anim>
                                    <p:animRot by="21600000">
                                      <p:cBhvr>
                                        <p:cTn id="14" dur="1000" fill="hold">
                                          <p:stCondLst>
                                            <p:cond delay="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a:grpSpLocks/>
          </p:cNvGrpSpPr>
          <p:nvPr/>
        </p:nvGrpSpPr>
        <p:grpSpPr bwMode="auto">
          <a:xfrm>
            <a:off x="2757065" y="1315202"/>
            <a:ext cx="3278187" cy="2937714"/>
            <a:chOff x="839089" y="1015825"/>
            <a:chExt cx="4688114" cy="4877531"/>
          </a:xfrm>
        </p:grpSpPr>
        <p:grpSp>
          <p:nvGrpSpPr>
            <p:cNvPr id="64" name="组合 4"/>
            <p:cNvGrpSpPr>
              <a:grpSpLocks/>
            </p:cNvGrpSpPr>
            <p:nvPr/>
          </p:nvGrpSpPr>
          <p:grpSpPr bwMode="auto">
            <a:xfrm rot="-297887">
              <a:off x="2313380" y="1015825"/>
              <a:ext cx="1482151" cy="1487649"/>
              <a:chOff x="3130077" y="1143064"/>
              <a:chExt cx="1735225" cy="1741663"/>
            </a:xfrm>
          </p:grpSpPr>
          <p:cxnSp>
            <p:nvCxnSpPr>
              <p:cNvPr id="66" name="直接连接符 65"/>
              <p:cNvCxnSpPr>
                <a:endCxn id="6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7" name="直接连接符 66"/>
              <p:cNvCxnSpPr>
                <a:stCxn id="6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68" name="椭圆 8"/>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5" name="矩形 64"/>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69" name="矩形 68"/>
          <p:cNvSpPr>
            <a:spLocks noChangeArrowheads="1"/>
          </p:cNvSpPr>
          <p:nvPr/>
        </p:nvSpPr>
        <p:spPr bwMode="auto">
          <a:xfrm>
            <a:off x="2826411" y="2393829"/>
            <a:ext cx="3119437"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400" dirty="0">
                <a:solidFill>
                  <a:schemeClr val="bg1"/>
                </a:solidFill>
                <a:latin typeface="微软雅黑" pitchFamily="34" charset="-122"/>
                <a:ea typeface="微软雅黑" pitchFamily="34" charset="-122"/>
              </a:rPr>
              <a:t>让我们了解招聘市场到底有多少职位虚位以待，除了计算机专业，又有哪些专业也同样是当下招聘市场的宠儿，何种职位是当下的趋势</a:t>
            </a:r>
            <a:endParaRPr lang="en-US" altLang="zh-CN" sz="1400" dirty="0">
              <a:solidFill>
                <a:schemeClr val="bg1"/>
              </a:solidFill>
            </a:endParaRPr>
          </a:p>
        </p:txBody>
      </p:sp>
      <p:sp>
        <p:nvSpPr>
          <p:cNvPr id="77" name="矩形 76"/>
          <p:cNvSpPr>
            <a:spLocks noChangeArrowheads="1"/>
          </p:cNvSpPr>
          <p:nvPr/>
        </p:nvSpPr>
        <p:spPr bwMode="auto">
          <a:xfrm>
            <a:off x="2826411" y="3391960"/>
            <a:ext cx="3249243" cy="60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30000"/>
              </a:lnSpc>
            </a:pPr>
            <a:r>
              <a:rPr lang="zh-CN" altLang="en-US" sz="1400" dirty="0">
                <a:solidFill>
                  <a:schemeClr val="bg1"/>
                </a:solidFill>
                <a:latin typeface="微软雅黑" pitchFamily="34" charset="-122"/>
                <a:ea typeface="微软雅黑" pitchFamily="34" charset="-122"/>
              </a:rPr>
              <a:t>告知求职者当下人才市场的热潮，多一点选择的道路，多一种未来的可能</a:t>
            </a:r>
            <a:endParaRPr lang="en-US" altLang="zh-CN" sz="1400" dirty="0">
              <a:solidFill>
                <a:schemeClr val="bg1"/>
              </a:solidFill>
              <a:latin typeface="微软雅黑" pitchFamily="34" charset="-122"/>
              <a:ea typeface="微软雅黑" pitchFamily="34" charset="-122"/>
            </a:endParaRPr>
          </a:p>
        </p:txBody>
      </p:sp>
      <p:sp>
        <p:nvSpPr>
          <p:cNvPr id="78"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价值 意义</a:t>
            </a:r>
          </a:p>
        </p:txBody>
      </p:sp>
      <p:grpSp>
        <p:nvGrpSpPr>
          <p:cNvPr id="79" name="组合 26"/>
          <p:cNvGrpSpPr>
            <a:grpSpLocks/>
          </p:cNvGrpSpPr>
          <p:nvPr/>
        </p:nvGrpSpPr>
        <p:grpSpPr bwMode="auto">
          <a:xfrm>
            <a:off x="346472" y="634603"/>
            <a:ext cx="2614613" cy="232172"/>
            <a:chOff x="0" y="0"/>
            <a:chExt cx="3275216" cy="291392"/>
          </a:xfrm>
        </p:grpSpPr>
        <p:sp>
          <p:nvSpPr>
            <p:cNvPr id="80"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81"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3"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84"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962018162"/>
      </p:ext>
    </p:extLst>
  </p:cSld>
  <p:clrMapOvr>
    <a:masterClrMapping/>
  </p:clrMapOvr>
  <mc:AlternateContent xmlns:mc="http://schemas.openxmlformats.org/markup-compatibility/2006" xmlns:p14="http://schemas.microsoft.com/office/powerpoint/2010/main">
    <mc:Choice Requires="p14">
      <p:transition spd="slow" p14:dur="1200" advTm="8000">
        <p14:prism/>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wipe(left)">
                                      <p:cBhvr>
                                        <p:cTn id="21" dur="500"/>
                                        <p:tgtEl>
                                          <p:spTgt spid="79"/>
                                        </p:tgtEl>
                                      </p:cBhvr>
                                    </p:animEffect>
                                  </p:childTnLst>
                                </p:cTn>
                              </p:par>
                            </p:childTnLst>
                          </p:cTn>
                        </p:par>
                        <p:par>
                          <p:cTn id="22" fill="hold">
                            <p:stCondLst>
                              <p:cond delay="20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78"/>
                                        </p:tgtEl>
                                        <p:attrNameLst>
                                          <p:attrName>style.visibility</p:attrName>
                                        </p:attrNameLst>
                                      </p:cBhvr>
                                      <p:to>
                                        <p:strVal val="visible"/>
                                      </p:to>
                                    </p:set>
                                    <p:anim by="(-#ppt_w*2)" calcmode="lin" valueType="num">
                                      <p:cBhvr rctx="PPT">
                                        <p:cTn id="25" dur="500" autoRev="1" fill="hold">
                                          <p:stCondLst>
                                            <p:cond delay="0"/>
                                          </p:stCondLst>
                                        </p:cTn>
                                        <p:tgtEl>
                                          <p:spTgt spid="78"/>
                                        </p:tgtEl>
                                        <p:attrNameLst>
                                          <p:attrName>ppt_w</p:attrName>
                                        </p:attrNameLst>
                                      </p:cBhvr>
                                    </p:anim>
                                    <p:anim by="(#ppt_w*0.50)" calcmode="lin" valueType="num">
                                      <p:cBhvr>
                                        <p:cTn id="26" dur="500" decel="50000" autoRev="1" fill="hold">
                                          <p:stCondLst>
                                            <p:cond delay="0"/>
                                          </p:stCondLst>
                                        </p:cTn>
                                        <p:tgtEl>
                                          <p:spTgt spid="78"/>
                                        </p:tgtEl>
                                        <p:attrNameLst>
                                          <p:attrName>ppt_x</p:attrName>
                                        </p:attrNameLst>
                                      </p:cBhvr>
                                    </p:anim>
                                    <p:anim from="(-#ppt_h/2)" to="(#ppt_y)" calcmode="lin" valueType="num">
                                      <p:cBhvr>
                                        <p:cTn id="27" dur="1000" fill="hold">
                                          <p:stCondLst>
                                            <p:cond delay="0"/>
                                          </p:stCondLst>
                                        </p:cTn>
                                        <p:tgtEl>
                                          <p:spTgt spid="78"/>
                                        </p:tgtEl>
                                        <p:attrNameLst>
                                          <p:attrName>ppt_y</p:attrName>
                                        </p:attrNameLst>
                                      </p:cBhvr>
                                    </p:anim>
                                    <p:animRot by="21600000">
                                      <p:cBhvr>
                                        <p:cTn id="28" dur="1000" fill="hold">
                                          <p:stCondLst>
                                            <p:cond delay="0"/>
                                          </p:stCondLst>
                                        </p:cTn>
                                        <p:tgtEl>
                                          <p:spTgt spid="7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7" grpId="0"/>
      <p:bldP spid="7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
          <p:cNvGrpSpPr>
            <a:grpSpLocks/>
          </p:cNvGrpSpPr>
          <p:nvPr/>
        </p:nvGrpSpPr>
        <p:grpSpPr bwMode="auto">
          <a:xfrm>
            <a:off x="1696640" y="1503468"/>
            <a:ext cx="5750719" cy="1485900"/>
            <a:chOff x="0" y="0"/>
            <a:chExt cx="7667313" cy="1982012"/>
          </a:xfrm>
        </p:grpSpPr>
        <p:grpSp>
          <p:nvGrpSpPr>
            <p:cNvPr id="39" name="组合 25"/>
            <p:cNvGrpSpPr>
              <a:grpSpLocks/>
            </p:cNvGrpSpPr>
            <p:nvPr/>
          </p:nvGrpSpPr>
          <p:grpSpPr bwMode="auto">
            <a:xfrm>
              <a:off x="0" y="0"/>
              <a:ext cx="694462" cy="496113"/>
              <a:chOff x="0" y="0"/>
              <a:chExt cx="570466" cy="407532"/>
            </a:xfrm>
          </p:grpSpPr>
          <p:sp>
            <p:nvSpPr>
              <p:cNvPr id="59"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0"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0"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1" name="组合 27"/>
            <p:cNvGrpSpPr>
              <a:grpSpLocks/>
            </p:cNvGrpSpPr>
            <p:nvPr/>
          </p:nvGrpSpPr>
          <p:grpSpPr bwMode="auto">
            <a:xfrm>
              <a:off x="0" y="1485899"/>
              <a:ext cx="694462" cy="496113"/>
              <a:chOff x="0" y="0"/>
              <a:chExt cx="570466" cy="407532"/>
            </a:xfrm>
          </p:grpSpPr>
          <p:sp>
            <p:nvSpPr>
              <p:cNvPr id="55"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6"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42" name="组合 28"/>
            <p:cNvGrpSpPr>
              <a:grpSpLocks/>
            </p:cNvGrpSpPr>
            <p:nvPr/>
          </p:nvGrpSpPr>
          <p:grpSpPr bwMode="auto">
            <a:xfrm>
              <a:off x="6972851" y="1485899"/>
              <a:ext cx="694462" cy="496113"/>
              <a:chOff x="0" y="0"/>
              <a:chExt cx="570466" cy="407532"/>
            </a:xfrm>
          </p:grpSpPr>
          <p:sp>
            <p:nvSpPr>
              <p:cNvPr id="51"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2"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3"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4" name="组合 30"/>
            <p:cNvGrpSpPr>
              <a:grpSpLocks/>
            </p:cNvGrpSpPr>
            <p:nvPr/>
          </p:nvGrpSpPr>
          <p:grpSpPr bwMode="auto">
            <a:xfrm>
              <a:off x="6962106" y="0"/>
              <a:ext cx="694462" cy="496113"/>
              <a:chOff x="0" y="0"/>
              <a:chExt cx="570466" cy="407532"/>
            </a:xfrm>
          </p:grpSpPr>
          <p:sp>
            <p:nvSpPr>
              <p:cNvPr id="47"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8"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5"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46"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3" name="文本框 49"/>
          <p:cNvSpPr txBox="1">
            <a:spLocks noChangeArrowheads="1"/>
          </p:cNvSpPr>
          <p:nvPr/>
        </p:nvSpPr>
        <p:spPr bwMode="auto">
          <a:xfrm>
            <a:off x="2322708" y="2071968"/>
            <a:ext cx="456961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dirty="0" err="1">
                <a:solidFill>
                  <a:schemeClr val="bg1"/>
                </a:solidFill>
                <a:latin typeface="微软雅黑" pitchFamily="34" charset="-122"/>
                <a:ea typeface="微软雅黑" pitchFamily="34" charset="-122"/>
              </a:rPr>
              <a:t>GraphX</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各个岗位技术栈间的联系</a:t>
            </a:r>
            <a:endParaRPr lang="zh-CN" altLang="en-US" b="1" dirty="0">
              <a:solidFill>
                <a:schemeClr val="bg1"/>
              </a:solidFill>
              <a:latin typeface="微软雅黑" pitchFamily="34" charset="-122"/>
              <a:ea typeface="微软雅黑" pitchFamily="34" charset="-122"/>
            </a:endParaRPr>
          </a:p>
        </p:txBody>
      </p:sp>
      <p:sp>
        <p:nvSpPr>
          <p:cNvPr id="65" name="文本框 51"/>
          <p:cNvSpPr txBox="1">
            <a:spLocks noChangeArrowheads="1"/>
          </p:cNvSpPr>
          <p:nvPr/>
        </p:nvSpPr>
        <p:spPr bwMode="auto">
          <a:xfrm>
            <a:off x="3494705" y="912829"/>
            <a:ext cx="2068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第三部分</a:t>
            </a:r>
          </a:p>
        </p:txBody>
      </p:sp>
      <p:sp>
        <p:nvSpPr>
          <p:cNvPr id="2" name="矩形 1">
            <a:extLst>
              <a:ext uri="{FF2B5EF4-FFF2-40B4-BE49-F238E27FC236}">
                <a16:creationId xmlns:a16="http://schemas.microsoft.com/office/drawing/2014/main" id="{198C552D-9E07-40E5-AF92-D001D192C220}"/>
              </a:ext>
            </a:extLst>
          </p:cNvPr>
          <p:cNvSpPr/>
          <p:nvPr/>
        </p:nvSpPr>
        <p:spPr>
          <a:xfrm>
            <a:off x="2285999" y="3051429"/>
            <a:ext cx="4572000" cy="1200329"/>
          </a:xfrm>
          <a:prstGeom prst="rect">
            <a:avLst/>
          </a:prstGeom>
        </p:spPr>
        <p:txBody>
          <a:bodyPr>
            <a:spAutoFit/>
          </a:bodyPr>
          <a:lstStyle/>
          <a:p>
            <a:r>
              <a:rPr lang="zh-CN" altLang="en-US" dirty="0">
                <a:solidFill>
                  <a:schemeClr val="bg1"/>
                </a:solidFill>
                <a:latin typeface="微软雅黑" pitchFamily="34" charset="-122"/>
                <a:ea typeface="微软雅黑" pitchFamily="34" charset="-122"/>
              </a:rPr>
              <a:t>基于招聘网站岗位技术要求</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对需求的技术栈的组合建图，分析各项技术在招聘者眼中的关联程度强弱指导求职者“点对技能树”，明确学习方向，前进路上少些迷茫。</a:t>
            </a:r>
            <a:endParaRPr lang="en-US" altLang="zh-CN" dirty="0">
              <a:solidFill>
                <a:schemeClr val="bg1"/>
              </a:solidFill>
              <a:latin typeface="微软雅黑" pitchFamily="34" charset="-122"/>
              <a:ea typeface="微软雅黑" pitchFamily="34" charset="-122"/>
            </a:endParaRPr>
          </a:p>
        </p:txBody>
      </p:sp>
      <p:grpSp>
        <p:nvGrpSpPr>
          <p:cNvPr id="33" name="组合 32">
            <a:extLst>
              <a:ext uri="{FF2B5EF4-FFF2-40B4-BE49-F238E27FC236}">
                <a16:creationId xmlns:a16="http://schemas.microsoft.com/office/drawing/2014/main" id="{35CE9B3D-8BD1-45C5-B3E5-32A93D91091C}"/>
              </a:ext>
            </a:extLst>
          </p:cNvPr>
          <p:cNvGrpSpPr>
            <a:grpSpLocks/>
          </p:cNvGrpSpPr>
          <p:nvPr/>
        </p:nvGrpSpPr>
        <p:grpSpPr bwMode="auto">
          <a:xfrm>
            <a:off x="2252725" y="2418217"/>
            <a:ext cx="4721163" cy="1833536"/>
            <a:chOff x="6502470" y="1193017"/>
            <a:chExt cx="3467440" cy="3807479"/>
          </a:xfrm>
        </p:grpSpPr>
        <p:grpSp>
          <p:nvGrpSpPr>
            <p:cNvPr id="34" name="组合 12">
              <a:extLst>
                <a:ext uri="{FF2B5EF4-FFF2-40B4-BE49-F238E27FC236}">
                  <a16:creationId xmlns:a16="http://schemas.microsoft.com/office/drawing/2014/main" id="{6C5794FB-7F8A-4D72-A40B-B2E54E5714B8}"/>
                </a:ext>
              </a:extLst>
            </p:cNvPr>
            <p:cNvGrpSpPr>
              <a:grpSpLocks/>
            </p:cNvGrpSpPr>
            <p:nvPr/>
          </p:nvGrpSpPr>
          <p:grpSpPr bwMode="auto">
            <a:xfrm rot="-297887">
              <a:off x="7513178" y="1193017"/>
              <a:ext cx="1250297" cy="1304594"/>
              <a:chOff x="3103525" y="996074"/>
              <a:chExt cx="1790434" cy="1868188"/>
            </a:xfrm>
          </p:grpSpPr>
          <p:cxnSp>
            <p:nvCxnSpPr>
              <p:cNvPr id="36" name="直接连接符 35">
                <a:extLst>
                  <a:ext uri="{FF2B5EF4-FFF2-40B4-BE49-F238E27FC236}">
                    <a16:creationId xmlns:a16="http://schemas.microsoft.com/office/drawing/2014/main" id="{C4B7E6AB-35E5-4FDC-AAA8-850234A41F4F}"/>
                  </a:ext>
                </a:extLst>
              </p:cNvPr>
              <p:cNvCxnSpPr>
                <a:endCxn id="64" idx="3"/>
              </p:cNvCxnSpPr>
              <p:nvPr/>
            </p:nvCxnSpPr>
            <p:spPr>
              <a:xfrm rot="297887" flipV="1">
                <a:off x="3103298" y="2330272"/>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7" name="直接连接符 36">
                <a:extLst>
                  <a:ext uri="{FF2B5EF4-FFF2-40B4-BE49-F238E27FC236}">
                    <a16:creationId xmlns:a16="http://schemas.microsoft.com/office/drawing/2014/main" id="{5AC8FB4C-C541-4359-B8D9-16E22CE9EC2A}"/>
                  </a:ext>
                </a:extLst>
              </p:cNvPr>
              <p:cNvCxnSpPr>
                <a:stCxn id="64" idx="5"/>
              </p:cNvCxnSpPr>
              <p:nvPr/>
            </p:nvCxnSpPr>
            <p:spPr>
              <a:xfrm rot="297887">
                <a:off x="4145266" y="2401567"/>
                <a:ext cx="748293"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64" name="椭圆 16">
                <a:extLst>
                  <a:ext uri="{FF2B5EF4-FFF2-40B4-BE49-F238E27FC236}">
                    <a16:creationId xmlns:a16="http://schemas.microsoft.com/office/drawing/2014/main" id="{93DD207F-DE45-4EB1-8CC5-ACDD4227007E}"/>
                  </a:ext>
                </a:extLst>
              </p:cNvPr>
              <p:cNvSpPr>
                <a:spLocks noChangeArrowheads="1"/>
              </p:cNvSpPr>
              <p:nvPr/>
            </p:nvSpPr>
            <p:spPr bwMode="auto">
              <a:xfrm>
                <a:off x="3920179" y="996074"/>
                <a:ext cx="290507" cy="1611380"/>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35" name="矩形 34">
              <a:extLst>
                <a:ext uri="{FF2B5EF4-FFF2-40B4-BE49-F238E27FC236}">
                  <a16:creationId xmlns:a16="http://schemas.microsoft.com/office/drawing/2014/main" id="{C998F22E-F079-4A1C-B216-9CC41F1E4126}"/>
                </a:ext>
              </a:extLst>
            </p:cNvPr>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56082659"/>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 calcmode="lin" valueType="num">
                                      <p:cBhvr>
                                        <p:cTn id="9" dur="500" fill="hold"/>
                                        <p:tgtEl>
                                          <p:spTgt spid="65"/>
                                        </p:tgtEl>
                                        <p:attrNameLst>
                                          <p:attrName>style.rotation</p:attrName>
                                        </p:attrNameLst>
                                      </p:cBhvr>
                                      <p:tavLst>
                                        <p:tav tm="0">
                                          <p:val>
                                            <p:fltVal val="360"/>
                                          </p:val>
                                        </p:tav>
                                        <p:tav tm="100000">
                                          <p:val>
                                            <p:fltVal val="0"/>
                                          </p:val>
                                        </p:tav>
                                      </p:tavLst>
                                    </p:anim>
                                    <p:animEffect transition="in" filter="fade">
                                      <p:cBhvr>
                                        <p:cTn id="10" dur="500"/>
                                        <p:tgtEl>
                                          <p:spTgt spid="6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heel(1)">
                                      <p:cBhvr>
                                        <p:cTn id="14" dur="2000"/>
                                        <p:tgtEl>
                                          <p:spTgt spid="38"/>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strVal val="4*#ppt_w"/>
                                          </p:val>
                                        </p:tav>
                                        <p:tav tm="100000">
                                          <p:val>
                                            <p:strVal val="#ppt_w"/>
                                          </p:val>
                                        </p:tav>
                                      </p:tavLst>
                                    </p:anim>
                                    <p:anim calcmode="lin" valueType="num">
                                      <p:cBhvr>
                                        <p:cTn id="19" dur="500" fill="hold"/>
                                        <p:tgtEl>
                                          <p:spTgt spid="63"/>
                                        </p:tgtEl>
                                        <p:attrNameLst>
                                          <p:attrName>ppt_h</p:attrName>
                                        </p:attrNameLst>
                                      </p:cBhvr>
                                      <p:tavLst>
                                        <p:tav tm="0">
                                          <p:val>
                                            <p:strVal val="4*#ppt_h"/>
                                          </p:val>
                                        </p:tav>
                                        <p:tav tm="100000">
                                          <p:val>
                                            <p:strVal val="#ppt_h"/>
                                          </p:val>
                                        </p:tav>
                                      </p:tavLst>
                                    </p:anim>
                                  </p:childTnLst>
                                </p:cTn>
                              </p:par>
                              <p:par>
                                <p:cTn id="20" presetID="53" presetClass="entr" presetSubtype="16"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5" name="组合 30"/>
          <p:cNvGrpSpPr>
            <a:grpSpLocks/>
          </p:cNvGrpSpPr>
          <p:nvPr/>
        </p:nvGrpSpPr>
        <p:grpSpPr bwMode="auto">
          <a:xfrm>
            <a:off x="1696641" y="1295400"/>
            <a:ext cx="5750719" cy="3287316"/>
            <a:chOff x="0" y="0"/>
            <a:chExt cx="6298319" cy="3600675"/>
          </a:xfrm>
        </p:grpSpPr>
        <p:grpSp>
          <p:nvGrpSpPr>
            <p:cNvPr id="5126" name="组合 4"/>
            <p:cNvGrpSpPr>
              <a:grpSpLocks/>
            </p:cNvGrpSpPr>
            <p:nvPr/>
          </p:nvGrpSpPr>
          <p:grpSpPr bwMode="auto">
            <a:xfrm>
              <a:off x="0" y="0"/>
              <a:ext cx="570466" cy="407532"/>
              <a:chOff x="0" y="0"/>
              <a:chExt cx="570466" cy="407532"/>
            </a:xfrm>
          </p:grpSpPr>
          <p:sp>
            <p:nvSpPr>
              <p:cNvPr id="5127" name="菱形 1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28" name="泪滴形 1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29" name="泪滴形 1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0" name="菱形 1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5131" name="直接连接符 15"/>
            <p:cNvCxnSpPr>
              <a:cxnSpLocks noChangeShapeType="1"/>
            </p:cNvCxnSpPr>
            <p:nvPr/>
          </p:nvCxnSpPr>
          <p:spPr bwMode="auto">
            <a:xfrm>
              <a:off x="553477" y="223231"/>
              <a:ext cx="515986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5132" name="组合 48"/>
            <p:cNvGrpSpPr>
              <a:grpSpLocks/>
            </p:cNvGrpSpPr>
            <p:nvPr/>
          </p:nvGrpSpPr>
          <p:grpSpPr bwMode="auto">
            <a:xfrm>
              <a:off x="0" y="3193143"/>
              <a:ext cx="570466" cy="407532"/>
              <a:chOff x="0" y="0"/>
              <a:chExt cx="570466" cy="407532"/>
            </a:xfrm>
          </p:grpSpPr>
          <p:sp>
            <p:nvSpPr>
              <p:cNvPr id="5133" name="菱形 49"/>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34" name="泪滴形 50"/>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5" name="泪滴形 51"/>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6" name="菱形 52"/>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5137" name="组合 53"/>
            <p:cNvGrpSpPr>
              <a:grpSpLocks/>
            </p:cNvGrpSpPr>
            <p:nvPr/>
          </p:nvGrpSpPr>
          <p:grpSpPr bwMode="auto">
            <a:xfrm>
              <a:off x="5727853" y="3193143"/>
              <a:ext cx="570466" cy="407532"/>
              <a:chOff x="0" y="0"/>
              <a:chExt cx="570466" cy="407532"/>
            </a:xfrm>
          </p:grpSpPr>
          <p:sp>
            <p:nvSpPr>
              <p:cNvPr id="5138" name="菱形 54"/>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39" name="泪滴形 55"/>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0" name="泪滴形 56"/>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1" name="菱形 57"/>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5142" name="直接连接符 58"/>
            <p:cNvCxnSpPr>
              <a:cxnSpLocks noChangeShapeType="1"/>
            </p:cNvCxnSpPr>
            <p:nvPr/>
          </p:nvCxnSpPr>
          <p:spPr bwMode="auto">
            <a:xfrm>
              <a:off x="553477" y="3395457"/>
              <a:ext cx="515986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5143" name="组合 59"/>
            <p:cNvGrpSpPr>
              <a:grpSpLocks/>
            </p:cNvGrpSpPr>
            <p:nvPr/>
          </p:nvGrpSpPr>
          <p:grpSpPr bwMode="auto">
            <a:xfrm>
              <a:off x="5719026" y="0"/>
              <a:ext cx="570466" cy="407532"/>
              <a:chOff x="0" y="0"/>
              <a:chExt cx="570466" cy="407532"/>
            </a:xfrm>
          </p:grpSpPr>
          <p:sp>
            <p:nvSpPr>
              <p:cNvPr id="5144" name="菱形 60"/>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145" name="泪滴形 61"/>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6" name="泪滴形 62"/>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7" name="菱形 63"/>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5148" name="直接连接符 28"/>
            <p:cNvCxnSpPr>
              <a:cxnSpLocks noChangeShapeType="1"/>
            </p:cNvCxnSpPr>
            <p:nvPr/>
          </p:nvCxnSpPr>
          <p:spPr bwMode="auto">
            <a:xfrm>
              <a:off x="290920" y="403272"/>
              <a:ext cx="0" cy="2758377"/>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5149" name="直接连接符 65"/>
            <p:cNvCxnSpPr>
              <a:cxnSpLocks noChangeShapeType="1"/>
            </p:cNvCxnSpPr>
            <p:nvPr/>
          </p:nvCxnSpPr>
          <p:spPr bwMode="auto">
            <a:xfrm>
              <a:off x="6009946" y="403272"/>
              <a:ext cx="0" cy="2758377"/>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5150" name="组合 31"/>
          <p:cNvGrpSpPr>
            <a:grpSpLocks/>
          </p:cNvGrpSpPr>
          <p:nvPr/>
        </p:nvGrpSpPr>
        <p:grpSpPr bwMode="auto">
          <a:xfrm>
            <a:off x="3465437" y="622697"/>
            <a:ext cx="2145030" cy="967558"/>
            <a:chOff x="-245018" y="0"/>
            <a:chExt cx="2859024" cy="1291478"/>
          </a:xfrm>
        </p:grpSpPr>
        <p:sp>
          <p:nvSpPr>
            <p:cNvPr id="5151" name="文本框 66"/>
            <p:cNvSpPr txBox="1">
              <a:spLocks noChangeArrowheads="1"/>
            </p:cNvSpPr>
            <p:nvPr/>
          </p:nvSpPr>
          <p:spPr bwMode="auto">
            <a:xfrm>
              <a:off x="413658" y="0"/>
              <a:ext cx="1597523" cy="80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300" b="1">
                  <a:solidFill>
                    <a:schemeClr val="bg1"/>
                  </a:solidFill>
                  <a:latin typeface="微软雅黑" pitchFamily="34" charset="-122"/>
                  <a:ea typeface="微软雅黑" pitchFamily="34" charset="-122"/>
                </a:rPr>
                <a:t>目 录</a:t>
              </a:r>
            </a:p>
          </p:txBody>
        </p:sp>
        <p:pic>
          <p:nvPicPr>
            <p:cNvPr id="5152" name="文本框 6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18" y="108854"/>
              <a:ext cx="2859024" cy="118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5173" name="文本框 80"/>
          <p:cNvSpPr txBox="1">
            <a:spLocks noChangeArrowheads="1"/>
          </p:cNvSpPr>
          <p:nvPr/>
        </p:nvSpPr>
        <p:spPr bwMode="auto">
          <a:xfrm>
            <a:off x="2099681" y="1670912"/>
            <a:ext cx="511483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一、业务场景选取简介及业务问题介绍</a:t>
            </a:r>
          </a:p>
        </p:txBody>
      </p:sp>
      <p:sp>
        <p:nvSpPr>
          <p:cNvPr id="5174" name="文本框 81"/>
          <p:cNvSpPr txBox="1">
            <a:spLocks noChangeArrowheads="1"/>
          </p:cNvSpPr>
          <p:nvPr/>
        </p:nvSpPr>
        <p:spPr bwMode="auto">
          <a:xfrm>
            <a:off x="2099681" y="2316903"/>
            <a:ext cx="511483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二、</a:t>
            </a:r>
            <a:r>
              <a:rPr lang="en-US" altLang="zh-CN" dirty="0">
                <a:solidFill>
                  <a:schemeClr val="bg1"/>
                </a:solidFill>
                <a:latin typeface="微软雅黑" pitchFamily="34" charset="-122"/>
                <a:ea typeface="微软雅黑" pitchFamily="34" charset="-122"/>
              </a:rPr>
              <a:t>Streaming——</a:t>
            </a:r>
            <a:r>
              <a:rPr lang="zh-CN" altLang="en-US" dirty="0">
                <a:solidFill>
                  <a:schemeClr val="bg1"/>
                </a:solidFill>
                <a:latin typeface="微软雅黑" pitchFamily="34" charset="-122"/>
                <a:ea typeface="微软雅黑" pitchFamily="34" charset="-122"/>
              </a:rPr>
              <a:t>基于标签的岗位需求量分布</a:t>
            </a:r>
          </a:p>
        </p:txBody>
      </p:sp>
      <p:sp>
        <p:nvSpPr>
          <p:cNvPr id="5175" name="文本框 82"/>
          <p:cNvSpPr txBox="1">
            <a:spLocks noChangeArrowheads="1"/>
          </p:cNvSpPr>
          <p:nvPr/>
        </p:nvSpPr>
        <p:spPr bwMode="auto">
          <a:xfrm>
            <a:off x="2099681" y="2962893"/>
            <a:ext cx="511483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三、</a:t>
            </a:r>
            <a:r>
              <a:rPr lang="en-US" altLang="zh-CN" dirty="0" err="1">
                <a:solidFill>
                  <a:schemeClr val="bg1"/>
                </a:solidFill>
                <a:latin typeface="微软雅黑" pitchFamily="34" charset="-122"/>
                <a:ea typeface="微软雅黑" pitchFamily="34" charset="-122"/>
              </a:rPr>
              <a:t>GraphX</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各个岗位技术栈间的联系</a:t>
            </a:r>
          </a:p>
        </p:txBody>
      </p:sp>
      <p:sp>
        <p:nvSpPr>
          <p:cNvPr id="5176" name="文本框 83"/>
          <p:cNvSpPr txBox="1">
            <a:spLocks noChangeArrowheads="1"/>
          </p:cNvSpPr>
          <p:nvPr/>
        </p:nvSpPr>
        <p:spPr bwMode="auto">
          <a:xfrm>
            <a:off x="2099681" y="3608884"/>
            <a:ext cx="511483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四、</a:t>
            </a:r>
            <a:r>
              <a:rPr lang="en-US" altLang="zh-CN" dirty="0" err="1">
                <a:solidFill>
                  <a:schemeClr val="bg1"/>
                </a:solidFill>
                <a:latin typeface="微软雅黑" pitchFamily="34" charset="-122"/>
                <a:ea typeface="微软雅黑" pitchFamily="34" charset="-122"/>
              </a:rPr>
              <a:t>MLlib</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岗位聚类和用户最佳岗位推荐</a:t>
            </a:r>
          </a:p>
        </p:txBody>
      </p:sp>
    </p:spTree>
  </p:cSld>
  <p:clrMapOvr>
    <a:masterClrMapping/>
  </p:clrMapOvr>
  <mc:AlternateContent xmlns:mc="http://schemas.openxmlformats.org/markup-compatibility/2006" xmlns:p14="http://schemas.microsoft.com/office/powerpoint/2010/main">
    <mc:Choice Requires="p14">
      <p:transition spd="slow" p14:dur="900" advTm="8000">
        <p14:warp dir="in"/>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150"/>
                                        </p:tgtEl>
                                        <p:attrNameLst>
                                          <p:attrName>style.visibility</p:attrName>
                                        </p:attrNameLst>
                                      </p:cBhvr>
                                      <p:to>
                                        <p:strVal val="visible"/>
                                      </p:to>
                                    </p:set>
                                    <p:anim calcmode="lin" valueType="num">
                                      <p:cBhvr>
                                        <p:cTn id="7" dur="500" fill="hold"/>
                                        <p:tgtEl>
                                          <p:spTgt spid="5150"/>
                                        </p:tgtEl>
                                        <p:attrNameLst>
                                          <p:attrName>ppt_w</p:attrName>
                                        </p:attrNameLst>
                                      </p:cBhvr>
                                      <p:tavLst>
                                        <p:tav tm="0">
                                          <p:val>
                                            <p:fltVal val="0"/>
                                          </p:val>
                                        </p:tav>
                                        <p:tav tm="100000">
                                          <p:val>
                                            <p:strVal val="#ppt_w"/>
                                          </p:val>
                                        </p:tav>
                                      </p:tavLst>
                                    </p:anim>
                                    <p:anim calcmode="lin" valueType="num">
                                      <p:cBhvr>
                                        <p:cTn id="8" dur="500" fill="hold"/>
                                        <p:tgtEl>
                                          <p:spTgt spid="5150"/>
                                        </p:tgtEl>
                                        <p:attrNameLst>
                                          <p:attrName>ppt_h</p:attrName>
                                        </p:attrNameLst>
                                      </p:cBhvr>
                                      <p:tavLst>
                                        <p:tav tm="0">
                                          <p:val>
                                            <p:fltVal val="0"/>
                                          </p:val>
                                        </p:tav>
                                        <p:tav tm="100000">
                                          <p:val>
                                            <p:strVal val="#ppt_h"/>
                                          </p:val>
                                        </p:tav>
                                      </p:tavLst>
                                    </p:anim>
                                    <p:anim calcmode="lin" valueType="num">
                                      <p:cBhvr>
                                        <p:cTn id="9" dur="500" fill="hold"/>
                                        <p:tgtEl>
                                          <p:spTgt spid="5150"/>
                                        </p:tgtEl>
                                        <p:attrNameLst>
                                          <p:attrName>style.rotation</p:attrName>
                                        </p:attrNameLst>
                                      </p:cBhvr>
                                      <p:tavLst>
                                        <p:tav tm="0">
                                          <p:val>
                                            <p:fltVal val="360"/>
                                          </p:val>
                                        </p:tav>
                                        <p:tav tm="100000">
                                          <p:val>
                                            <p:fltVal val="0"/>
                                          </p:val>
                                        </p:tav>
                                      </p:tavLst>
                                    </p:anim>
                                    <p:animEffect transition="in" filter="fade">
                                      <p:cBhvr>
                                        <p:cTn id="10" dur="500"/>
                                        <p:tgtEl>
                                          <p:spTgt spid="5150"/>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5125"/>
                                        </p:tgtEl>
                                        <p:attrNameLst>
                                          <p:attrName>style.visibility</p:attrName>
                                        </p:attrNameLst>
                                      </p:cBhvr>
                                      <p:to>
                                        <p:strVal val="visible"/>
                                      </p:to>
                                    </p:set>
                                    <p:animEffect transition="in" filter="wheel(1)">
                                      <p:cBhvr>
                                        <p:cTn id="14" dur="2000"/>
                                        <p:tgtEl>
                                          <p:spTgt spid="5125"/>
                                        </p:tgtEl>
                                      </p:cBhvr>
                                    </p:animEffect>
                                  </p:childTnLst>
                                </p:cTn>
                              </p:par>
                            </p:childTnLst>
                          </p:cTn>
                        </p:par>
                        <p:par>
                          <p:cTn id="15" fill="hold">
                            <p:stCondLst>
                              <p:cond delay="2500"/>
                            </p:stCondLst>
                            <p:childTnLst>
                              <p:par>
                                <p:cTn id="16" presetID="42" presetClass="entr" presetSubtype="0" fill="hold" grpId="0" nodeType="afterEffect">
                                  <p:stCondLst>
                                    <p:cond delay="0"/>
                                  </p:stCondLst>
                                  <p:childTnLst>
                                    <p:set>
                                      <p:cBhvr>
                                        <p:cTn id="17" dur="1" fill="hold">
                                          <p:stCondLst>
                                            <p:cond delay="0"/>
                                          </p:stCondLst>
                                        </p:cTn>
                                        <p:tgtEl>
                                          <p:spTgt spid="5173"/>
                                        </p:tgtEl>
                                        <p:attrNameLst>
                                          <p:attrName>style.visibility</p:attrName>
                                        </p:attrNameLst>
                                      </p:cBhvr>
                                      <p:to>
                                        <p:strVal val="visible"/>
                                      </p:to>
                                    </p:set>
                                    <p:animEffect transition="in" filter="fade">
                                      <p:cBhvr>
                                        <p:cTn id="18" dur="1000"/>
                                        <p:tgtEl>
                                          <p:spTgt spid="5173"/>
                                        </p:tgtEl>
                                      </p:cBhvr>
                                    </p:animEffect>
                                    <p:anim calcmode="lin" valueType="num">
                                      <p:cBhvr>
                                        <p:cTn id="19" dur="1000" fill="hold"/>
                                        <p:tgtEl>
                                          <p:spTgt spid="5173"/>
                                        </p:tgtEl>
                                        <p:attrNameLst>
                                          <p:attrName>ppt_x</p:attrName>
                                        </p:attrNameLst>
                                      </p:cBhvr>
                                      <p:tavLst>
                                        <p:tav tm="0">
                                          <p:val>
                                            <p:strVal val="#ppt_x"/>
                                          </p:val>
                                        </p:tav>
                                        <p:tav tm="100000">
                                          <p:val>
                                            <p:strVal val="#ppt_x"/>
                                          </p:val>
                                        </p:tav>
                                      </p:tavLst>
                                    </p:anim>
                                    <p:anim calcmode="lin" valueType="num">
                                      <p:cBhvr>
                                        <p:cTn id="20" dur="1000" fill="hold"/>
                                        <p:tgtEl>
                                          <p:spTgt spid="517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5174"/>
                                        </p:tgtEl>
                                        <p:attrNameLst>
                                          <p:attrName>style.visibility</p:attrName>
                                        </p:attrNameLst>
                                      </p:cBhvr>
                                      <p:to>
                                        <p:strVal val="visible"/>
                                      </p:to>
                                    </p:set>
                                    <p:animEffect transition="in" filter="fade">
                                      <p:cBhvr>
                                        <p:cTn id="23" dur="1000"/>
                                        <p:tgtEl>
                                          <p:spTgt spid="5174"/>
                                        </p:tgtEl>
                                      </p:cBhvr>
                                    </p:animEffect>
                                    <p:anim calcmode="lin" valueType="num">
                                      <p:cBhvr>
                                        <p:cTn id="24" dur="1000" fill="hold"/>
                                        <p:tgtEl>
                                          <p:spTgt spid="5174"/>
                                        </p:tgtEl>
                                        <p:attrNameLst>
                                          <p:attrName>ppt_x</p:attrName>
                                        </p:attrNameLst>
                                      </p:cBhvr>
                                      <p:tavLst>
                                        <p:tav tm="0">
                                          <p:val>
                                            <p:strVal val="#ppt_x"/>
                                          </p:val>
                                        </p:tav>
                                        <p:tav tm="100000">
                                          <p:val>
                                            <p:strVal val="#ppt_x"/>
                                          </p:val>
                                        </p:tav>
                                      </p:tavLst>
                                    </p:anim>
                                    <p:anim calcmode="lin" valueType="num">
                                      <p:cBhvr>
                                        <p:cTn id="25" dur="1000" fill="hold"/>
                                        <p:tgtEl>
                                          <p:spTgt spid="517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400"/>
                                  </p:stCondLst>
                                  <p:childTnLst>
                                    <p:set>
                                      <p:cBhvr>
                                        <p:cTn id="27" dur="1" fill="hold">
                                          <p:stCondLst>
                                            <p:cond delay="0"/>
                                          </p:stCondLst>
                                        </p:cTn>
                                        <p:tgtEl>
                                          <p:spTgt spid="5175"/>
                                        </p:tgtEl>
                                        <p:attrNameLst>
                                          <p:attrName>style.visibility</p:attrName>
                                        </p:attrNameLst>
                                      </p:cBhvr>
                                      <p:to>
                                        <p:strVal val="visible"/>
                                      </p:to>
                                    </p:set>
                                    <p:animEffect transition="in" filter="fade">
                                      <p:cBhvr>
                                        <p:cTn id="28" dur="1000"/>
                                        <p:tgtEl>
                                          <p:spTgt spid="5175"/>
                                        </p:tgtEl>
                                      </p:cBhvr>
                                    </p:animEffect>
                                    <p:anim calcmode="lin" valueType="num">
                                      <p:cBhvr>
                                        <p:cTn id="29" dur="1000" fill="hold"/>
                                        <p:tgtEl>
                                          <p:spTgt spid="5175"/>
                                        </p:tgtEl>
                                        <p:attrNameLst>
                                          <p:attrName>ppt_x</p:attrName>
                                        </p:attrNameLst>
                                      </p:cBhvr>
                                      <p:tavLst>
                                        <p:tav tm="0">
                                          <p:val>
                                            <p:strVal val="#ppt_x"/>
                                          </p:val>
                                        </p:tav>
                                        <p:tav tm="100000">
                                          <p:val>
                                            <p:strVal val="#ppt_x"/>
                                          </p:val>
                                        </p:tav>
                                      </p:tavLst>
                                    </p:anim>
                                    <p:anim calcmode="lin" valueType="num">
                                      <p:cBhvr>
                                        <p:cTn id="30" dur="1000" fill="hold"/>
                                        <p:tgtEl>
                                          <p:spTgt spid="517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600"/>
                                  </p:stCondLst>
                                  <p:childTnLst>
                                    <p:set>
                                      <p:cBhvr>
                                        <p:cTn id="32" dur="1" fill="hold">
                                          <p:stCondLst>
                                            <p:cond delay="0"/>
                                          </p:stCondLst>
                                        </p:cTn>
                                        <p:tgtEl>
                                          <p:spTgt spid="5176"/>
                                        </p:tgtEl>
                                        <p:attrNameLst>
                                          <p:attrName>style.visibility</p:attrName>
                                        </p:attrNameLst>
                                      </p:cBhvr>
                                      <p:to>
                                        <p:strVal val="visible"/>
                                      </p:to>
                                    </p:set>
                                    <p:animEffect transition="in" filter="fade">
                                      <p:cBhvr>
                                        <p:cTn id="33" dur="1000"/>
                                        <p:tgtEl>
                                          <p:spTgt spid="5176"/>
                                        </p:tgtEl>
                                      </p:cBhvr>
                                    </p:animEffect>
                                    <p:anim calcmode="lin" valueType="num">
                                      <p:cBhvr>
                                        <p:cTn id="34" dur="1000" fill="hold"/>
                                        <p:tgtEl>
                                          <p:spTgt spid="5176"/>
                                        </p:tgtEl>
                                        <p:attrNameLst>
                                          <p:attrName>ppt_x</p:attrName>
                                        </p:attrNameLst>
                                      </p:cBhvr>
                                      <p:tavLst>
                                        <p:tav tm="0">
                                          <p:val>
                                            <p:strVal val="#ppt_x"/>
                                          </p:val>
                                        </p:tav>
                                        <p:tav tm="100000">
                                          <p:val>
                                            <p:strVal val="#ppt_x"/>
                                          </p:val>
                                        </p:tav>
                                      </p:tavLst>
                                    </p:anim>
                                    <p:anim calcmode="lin" valueType="num">
                                      <p:cBhvr>
                                        <p:cTn id="35" dur="1000" fill="hold"/>
                                        <p:tgtEl>
                                          <p:spTgt spid="51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3" grpId="0"/>
      <p:bldP spid="5174" grpId="0"/>
      <p:bldP spid="5175" grpId="0"/>
      <p:bldP spid="517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a:grpSpLocks/>
          </p:cNvGrpSpPr>
          <p:nvPr/>
        </p:nvGrpSpPr>
        <p:grpSpPr bwMode="auto">
          <a:xfrm>
            <a:off x="5459624" y="521116"/>
            <a:ext cx="3421080" cy="4099942"/>
            <a:chOff x="839089" y="1015825"/>
            <a:chExt cx="4688114" cy="4877531"/>
          </a:xfrm>
        </p:grpSpPr>
        <p:grpSp>
          <p:nvGrpSpPr>
            <p:cNvPr id="64" name="组合 4"/>
            <p:cNvGrpSpPr>
              <a:grpSpLocks/>
            </p:cNvGrpSpPr>
            <p:nvPr/>
          </p:nvGrpSpPr>
          <p:grpSpPr bwMode="auto">
            <a:xfrm rot="-297887">
              <a:off x="2313380" y="1015825"/>
              <a:ext cx="1482151" cy="1487649"/>
              <a:chOff x="3130077" y="1143064"/>
              <a:chExt cx="1735225" cy="1741663"/>
            </a:xfrm>
          </p:grpSpPr>
          <p:cxnSp>
            <p:nvCxnSpPr>
              <p:cNvPr id="66" name="直接连接符 65"/>
              <p:cNvCxnSpPr>
                <a:endCxn id="6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7" name="直接连接符 66"/>
              <p:cNvCxnSpPr>
                <a:stCxn id="6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68" name="椭圆 8"/>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5" name="矩形 64"/>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69" name="矩形 68"/>
          <p:cNvSpPr>
            <a:spLocks noChangeArrowheads="1"/>
          </p:cNvSpPr>
          <p:nvPr/>
        </p:nvSpPr>
        <p:spPr bwMode="auto">
          <a:xfrm>
            <a:off x="2764655" y="761778"/>
            <a:ext cx="3119437"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400" dirty="0">
                <a:solidFill>
                  <a:schemeClr val="bg1"/>
                </a:solidFill>
              </a:rPr>
              <a:t>在职位描述中，用人单位会列举若干要求。在软件开发行业中，要求多为一组技术名词。通过技术栈的组合来描述用人需求。</a:t>
            </a:r>
            <a:endParaRPr lang="en-US" altLang="zh-CN" sz="1400" dirty="0">
              <a:solidFill>
                <a:schemeClr val="bg1"/>
              </a:solidFill>
            </a:endParaRPr>
          </a:p>
        </p:txBody>
      </p:sp>
      <p:sp>
        <p:nvSpPr>
          <p:cNvPr id="17" name="文本框 25">
            <a:extLst>
              <a:ext uri="{FF2B5EF4-FFF2-40B4-BE49-F238E27FC236}">
                <a16:creationId xmlns:a16="http://schemas.microsoft.com/office/drawing/2014/main" id="{06EF0176-8B4D-4464-A96B-3959DBDAD25D}"/>
              </a:ext>
            </a:extLst>
          </p:cNvPr>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endParaRPr lang="zh-CN" altLang="en-US" b="1" dirty="0">
              <a:solidFill>
                <a:schemeClr val="bg1"/>
              </a:solidFill>
              <a:latin typeface="微软雅黑" pitchFamily="34" charset="-122"/>
              <a:ea typeface="微软雅黑" pitchFamily="34" charset="-122"/>
            </a:endParaRPr>
          </a:p>
        </p:txBody>
      </p:sp>
      <p:grpSp>
        <p:nvGrpSpPr>
          <p:cNvPr id="18" name="组合 26">
            <a:extLst>
              <a:ext uri="{FF2B5EF4-FFF2-40B4-BE49-F238E27FC236}">
                <a16:creationId xmlns:a16="http://schemas.microsoft.com/office/drawing/2014/main" id="{44D76A6E-CB60-4657-9309-F7D78E30D057}"/>
              </a:ext>
            </a:extLst>
          </p:cNvPr>
          <p:cNvGrpSpPr>
            <a:grpSpLocks/>
          </p:cNvGrpSpPr>
          <p:nvPr/>
        </p:nvGrpSpPr>
        <p:grpSpPr bwMode="auto">
          <a:xfrm>
            <a:off x="346472" y="634603"/>
            <a:ext cx="2614613" cy="232172"/>
            <a:chOff x="0" y="0"/>
            <a:chExt cx="3275216" cy="291392"/>
          </a:xfrm>
        </p:grpSpPr>
        <p:sp>
          <p:nvSpPr>
            <p:cNvPr id="19" name="菱形 28">
              <a:extLst>
                <a:ext uri="{FF2B5EF4-FFF2-40B4-BE49-F238E27FC236}">
                  <a16:creationId xmlns:a16="http://schemas.microsoft.com/office/drawing/2014/main" id="{E4385700-4074-4D8A-BAD7-B35FF87CC32D}"/>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20" name="泪滴形 29">
              <a:extLst>
                <a:ext uri="{FF2B5EF4-FFF2-40B4-BE49-F238E27FC236}">
                  <a16:creationId xmlns:a16="http://schemas.microsoft.com/office/drawing/2014/main" id="{50735CAA-A3D1-45EB-859B-414E5F0B7FD8}"/>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 name="泪滴形 30">
              <a:extLst>
                <a:ext uri="{FF2B5EF4-FFF2-40B4-BE49-F238E27FC236}">
                  <a16:creationId xmlns:a16="http://schemas.microsoft.com/office/drawing/2014/main" id="{7F0AACA4-CC24-4B73-894A-8AB639018874}"/>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 name="菱形 31">
              <a:extLst>
                <a:ext uri="{FF2B5EF4-FFF2-40B4-BE49-F238E27FC236}">
                  <a16:creationId xmlns:a16="http://schemas.microsoft.com/office/drawing/2014/main" id="{7236ADFA-9AC5-4808-9697-2A3B03107104}"/>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23" name="直接连接符 32">
              <a:extLst>
                <a:ext uri="{FF2B5EF4-FFF2-40B4-BE49-F238E27FC236}">
                  <a16:creationId xmlns:a16="http://schemas.microsoft.com/office/drawing/2014/main" id="{EB30B185-BA6E-4D48-9D43-6BC65D59EA76}"/>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24" name="组合 23">
            <a:extLst>
              <a:ext uri="{FF2B5EF4-FFF2-40B4-BE49-F238E27FC236}">
                <a16:creationId xmlns:a16="http://schemas.microsoft.com/office/drawing/2014/main" id="{EB7DC493-5243-4012-B9B6-F85B893A9D34}"/>
              </a:ext>
            </a:extLst>
          </p:cNvPr>
          <p:cNvGrpSpPr>
            <a:grpSpLocks/>
          </p:cNvGrpSpPr>
          <p:nvPr/>
        </p:nvGrpSpPr>
        <p:grpSpPr bwMode="auto">
          <a:xfrm>
            <a:off x="6096337" y="2222562"/>
            <a:ext cx="1958975" cy="1871663"/>
            <a:chOff x="3065829" y="2668267"/>
            <a:chExt cx="1872107" cy="1761728"/>
          </a:xfrm>
        </p:grpSpPr>
        <p:sp>
          <p:nvSpPr>
            <p:cNvPr id="26" name="椭圆 25">
              <a:extLst>
                <a:ext uri="{FF2B5EF4-FFF2-40B4-BE49-F238E27FC236}">
                  <a16:creationId xmlns:a16="http://schemas.microsoft.com/office/drawing/2014/main" id="{2FFF93D8-8207-4B48-80FC-908E6C6D2665}"/>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7" name="椭圆 26">
              <a:extLst>
                <a:ext uri="{FF2B5EF4-FFF2-40B4-BE49-F238E27FC236}">
                  <a16:creationId xmlns:a16="http://schemas.microsoft.com/office/drawing/2014/main" id="{3620D8ED-FE7C-41ED-9136-09888D5730E4}"/>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8" name="椭圆 27">
              <a:extLst>
                <a:ext uri="{FF2B5EF4-FFF2-40B4-BE49-F238E27FC236}">
                  <a16:creationId xmlns:a16="http://schemas.microsoft.com/office/drawing/2014/main" id="{4501EA38-2D66-48B8-AF31-97327B30A094}"/>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椭圆 28">
              <a:extLst>
                <a:ext uri="{FF2B5EF4-FFF2-40B4-BE49-F238E27FC236}">
                  <a16:creationId xmlns:a16="http://schemas.microsoft.com/office/drawing/2014/main" id="{A982245A-8578-4DD9-87D1-6341D9E84731}"/>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0" name="椭圆 29">
              <a:extLst>
                <a:ext uri="{FF2B5EF4-FFF2-40B4-BE49-F238E27FC236}">
                  <a16:creationId xmlns:a16="http://schemas.microsoft.com/office/drawing/2014/main" id="{BBA5B723-216A-4AF2-8EDE-F9C059F95C58}"/>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椭圆 30">
              <a:extLst>
                <a:ext uri="{FF2B5EF4-FFF2-40B4-BE49-F238E27FC236}">
                  <a16:creationId xmlns:a16="http://schemas.microsoft.com/office/drawing/2014/main" id="{9EDF97A9-EEFB-4014-9CA0-5532805B9D21}"/>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B6C45A45-E85A-402F-A414-E209795B1E65}"/>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33" name="组合 46">
              <a:extLst>
                <a:ext uri="{FF2B5EF4-FFF2-40B4-BE49-F238E27FC236}">
                  <a16:creationId xmlns:a16="http://schemas.microsoft.com/office/drawing/2014/main" id="{FC102F30-E25A-4B7F-85F0-E0E299B66E96}"/>
                </a:ext>
              </a:extLst>
            </p:cNvPr>
            <p:cNvGrpSpPr>
              <a:grpSpLocks/>
            </p:cNvGrpSpPr>
            <p:nvPr/>
          </p:nvGrpSpPr>
          <p:grpSpPr bwMode="auto">
            <a:xfrm>
              <a:off x="3269294" y="2943617"/>
              <a:ext cx="1465544" cy="1202498"/>
              <a:chOff x="3269294" y="2943617"/>
              <a:chExt cx="1465544" cy="1202498"/>
            </a:xfrm>
          </p:grpSpPr>
          <p:sp>
            <p:nvSpPr>
              <p:cNvPr id="34" name="任意多边形 33">
                <a:extLst>
                  <a:ext uri="{FF2B5EF4-FFF2-40B4-BE49-F238E27FC236}">
                    <a16:creationId xmlns:a16="http://schemas.microsoft.com/office/drawing/2014/main" id="{2F76CA08-EB95-4E74-A83C-12E6ED417B43}"/>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5" name="任意多边形 34">
                <a:extLst>
                  <a:ext uri="{FF2B5EF4-FFF2-40B4-BE49-F238E27FC236}">
                    <a16:creationId xmlns:a16="http://schemas.microsoft.com/office/drawing/2014/main" id="{CCB26DC7-726B-4A09-8FEB-2C47740F2AD3}"/>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6" name="任意多边形 35">
                <a:extLst>
                  <a:ext uri="{FF2B5EF4-FFF2-40B4-BE49-F238E27FC236}">
                    <a16:creationId xmlns:a16="http://schemas.microsoft.com/office/drawing/2014/main" id="{2BC00A24-E6FC-485E-BC0D-A46C230D0704}"/>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7" name="任意多边形 36">
                <a:extLst>
                  <a:ext uri="{FF2B5EF4-FFF2-40B4-BE49-F238E27FC236}">
                    <a16:creationId xmlns:a16="http://schemas.microsoft.com/office/drawing/2014/main" id="{892E9449-D8C8-453A-9531-907ECB192332}"/>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8" name="任意多边形 37">
                <a:extLst>
                  <a:ext uri="{FF2B5EF4-FFF2-40B4-BE49-F238E27FC236}">
                    <a16:creationId xmlns:a16="http://schemas.microsoft.com/office/drawing/2014/main" id="{E14DD8DA-56B0-41FB-BB59-8EA61851EF6D}"/>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9" name="任意多边形 38">
                <a:extLst>
                  <a:ext uri="{FF2B5EF4-FFF2-40B4-BE49-F238E27FC236}">
                    <a16:creationId xmlns:a16="http://schemas.microsoft.com/office/drawing/2014/main" id="{C6F643F9-5451-43E5-867D-05F70FC1E9C9}"/>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grpSp>
        <p:nvGrpSpPr>
          <p:cNvPr id="40" name="组合 39">
            <a:extLst>
              <a:ext uri="{FF2B5EF4-FFF2-40B4-BE49-F238E27FC236}">
                <a16:creationId xmlns:a16="http://schemas.microsoft.com/office/drawing/2014/main" id="{8A8A39E9-7BDE-47D6-AA67-509B8FCEB946}"/>
              </a:ext>
            </a:extLst>
          </p:cNvPr>
          <p:cNvGrpSpPr>
            <a:grpSpLocks/>
          </p:cNvGrpSpPr>
          <p:nvPr/>
        </p:nvGrpSpPr>
        <p:grpSpPr bwMode="auto">
          <a:xfrm>
            <a:off x="6578938" y="2662300"/>
            <a:ext cx="1051501" cy="993775"/>
            <a:chOff x="3254772" y="2872916"/>
            <a:chExt cx="1004928" cy="936104"/>
          </a:xfrm>
        </p:grpSpPr>
        <p:sp>
          <p:nvSpPr>
            <p:cNvPr id="41" name="椭圆 40">
              <a:extLst>
                <a:ext uri="{FF2B5EF4-FFF2-40B4-BE49-F238E27FC236}">
                  <a16:creationId xmlns:a16="http://schemas.microsoft.com/office/drawing/2014/main" id="{78C55007-F727-420B-B6C3-F04AEE86542E}"/>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2" name="矩形 58">
              <a:extLst>
                <a:ext uri="{FF2B5EF4-FFF2-40B4-BE49-F238E27FC236}">
                  <a16:creationId xmlns:a16="http://schemas.microsoft.com/office/drawing/2014/main" id="{0849311E-6301-45B5-B476-F70B5004FE1F}"/>
                </a:ext>
              </a:extLst>
            </p:cNvPr>
            <p:cNvSpPr>
              <a:spLocks noChangeArrowheads="1"/>
            </p:cNvSpPr>
            <p:nvPr/>
          </p:nvSpPr>
          <p:spPr bwMode="auto">
            <a:xfrm>
              <a:off x="3292700" y="3196239"/>
              <a:ext cx="967000"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500" dirty="0">
                  <a:solidFill>
                    <a:schemeClr val="bg1"/>
                  </a:solidFill>
                  <a:latin typeface="微软雅黑" pitchFamily="34" charset="-122"/>
                  <a:ea typeface="微软雅黑" pitchFamily="34" charset="-122"/>
                </a:rPr>
                <a:t>招聘信息</a:t>
              </a:r>
              <a:r>
                <a:rPr lang="en-US" altLang="zh-CN" sz="1500" dirty="0">
                  <a:solidFill>
                    <a:schemeClr val="bg1"/>
                  </a:solidFill>
                  <a:latin typeface="微软雅黑" pitchFamily="34" charset="-122"/>
                  <a:ea typeface="微软雅黑" pitchFamily="34" charset="-122"/>
                </a:rPr>
                <a:t> </a:t>
              </a:r>
              <a:endParaRPr lang="zh-CN" altLang="en-US" sz="1500" dirty="0">
                <a:solidFill>
                  <a:schemeClr val="bg1"/>
                </a:solidFill>
                <a:latin typeface="微软雅黑" pitchFamily="34" charset="-122"/>
                <a:ea typeface="微软雅黑" pitchFamily="34" charset="-122"/>
              </a:endParaRPr>
            </a:p>
          </p:txBody>
        </p:sp>
      </p:grpSp>
      <p:sp>
        <p:nvSpPr>
          <p:cNvPr id="43" name="矩形 58">
            <a:extLst>
              <a:ext uri="{FF2B5EF4-FFF2-40B4-BE49-F238E27FC236}">
                <a16:creationId xmlns:a16="http://schemas.microsoft.com/office/drawing/2014/main" id="{B0F83C92-03EB-4FCE-8B5E-6841BD1B7F64}"/>
              </a:ext>
            </a:extLst>
          </p:cNvPr>
          <p:cNvSpPr>
            <a:spLocks noChangeArrowheads="1"/>
          </p:cNvSpPr>
          <p:nvPr/>
        </p:nvSpPr>
        <p:spPr bwMode="auto">
          <a:xfrm>
            <a:off x="5885169" y="2020654"/>
            <a:ext cx="54476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java</a:t>
            </a:r>
            <a:endParaRPr lang="zh-CN" altLang="en-US" sz="1500" dirty="0">
              <a:solidFill>
                <a:schemeClr val="bg1"/>
              </a:solidFill>
              <a:latin typeface="微软雅黑" pitchFamily="34" charset="-122"/>
              <a:ea typeface="微软雅黑" pitchFamily="34" charset="-122"/>
            </a:endParaRPr>
          </a:p>
        </p:txBody>
      </p:sp>
      <p:sp>
        <p:nvSpPr>
          <p:cNvPr id="44" name="矩形 58">
            <a:extLst>
              <a:ext uri="{FF2B5EF4-FFF2-40B4-BE49-F238E27FC236}">
                <a16:creationId xmlns:a16="http://schemas.microsoft.com/office/drawing/2014/main" id="{4BA54811-CDBF-4E96-8269-E0A0C5270241}"/>
              </a:ext>
            </a:extLst>
          </p:cNvPr>
          <p:cNvSpPr>
            <a:spLocks noChangeArrowheads="1"/>
          </p:cNvSpPr>
          <p:nvPr/>
        </p:nvSpPr>
        <p:spPr bwMode="auto">
          <a:xfrm>
            <a:off x="7744665" y="1943669"/>
            <a:ext cx="7649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spring</a:t>
            </a:r>
            <a:endParaRPr lang="zh-CN" altLang="en-US" sz="1500" dirty="0">
              <a:solidFill>
                <a:schemeClr val="bg1"/>
              </a:solidFill>
              <a:latin typeface="微软雅黑" pitchFamily="34" charset="-122"/>
              <a:ea typeface="微软雅黑" pitchFamily="34" charset="-122"/>
            </a:endParaRPr>
          </a:p>
        </p:txBody>
      </p:sp>
      <p:sp>
        <p:nvSpPr>
          <p:cNvPr id="45" name="矩形 58">
            <a:extLst>
              <a:ext uri="{FF2B5EF4-FFF2-40B4-BE49-F238E27FC236}">
                <a16:creationId xmlns:a16="http://schemas.microsoft.com/office/drawing/2014/main" id="{86FA4EDE-1062-4126-B97C-7DEA4E4FF85E}"/>
              </a:ext>
            </a:extLst>
          </p:cNvPr>
          <p:cNvSpPr>
            <a:spLocks noChangeArrowheads="1"/>
          </p:cNvSpPr>
          <p:nvPr/>
        </p:nvSpPr>
        <p:spPr bwMode="auto">
          <a:xfrm>
            <a:off x="7677338" y="4096115"/>
            <a:ext cx="89960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err="1">
                <a:solidFill>
                  <a:schemeClr val="bg1"/>
                </a:solidFill>
                <a:latin typeface="微软雅黑" pitchFamily="34" charset="-122"/>
                <a:ea typeface="微软雅黑" pitchFamily="34" charset="-122"/>
              </a:rPr>
              <a:t>hadoop</a:t>
            </a:r>
            <a:endParaRPr lang="zh-CN" altLang="en-US" sz="1500" dirty="0">
              <a:solidFill>
                <a:schemeClr val="bg1"/>
              </a:solidFill>
              <a:latin typeface="微软雅黑" pitchFamily="34" charset="-122"/>
              <a:ea typeface="微软雅黑" pitchFamily="34" charset="-122"/>
            </a:endParaRPr>
          </a:p>
        </p:txBody>
      </p:sp>
      <p:sp>
        <p:nvSpPr>
          <p:cNvPr id="46" name="矩形 58">
            <a:extLst>
              <a:ext uri="{FF2B5EF4-FFF2-40B4-BE49-F238E27FC236}">
                <a16:creationId xmlns:a16="http://schemas.microsoft.com/office/drawing/2014/main" id="{8B58ED6E-F537-42FB-8A68-E723A6B122AA}"/>
              </a:ext>
            </a:extLst>
          </p:cNvPr>
          <p:cNvSpPr>
            <a:spLocks noChangeArrowheads="1"/>
          </p:cNvSpPr>
          <p:nvPr/>
        </p:nvSpPr>
        <p:spPr bwMode="auto">
          <a:xfrm>
            <a:off x="8174817" y="2999980"/>
            <a:ext cx="6789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spark</a:t>
            </a:r>
            <a:endParaRPr lang="zh-CN" altLang="en-US" sz="1500" dirty="0">
              <a:solidFill>
                <a:schemeClr val="bg1"/>
              </a:solidFill>
              <a:latin typeface="微软雅黑" pitchFamily="34" charset="-122"/>
              <a:ea typeface="微软雅黑" pitchFamily="34" charset="-122"/>
            </a:endParaRPr>
          </a:p>
        </p:txBody>
      </p:sp>
      <p:sp>
        <p:nvSpPr>
          <p:cNvPr id="47" name="矩形 58">
            <a:extLst>
              <a:ext uri="{FF2B5EF4-FFF2-40B4-BE49-F238E27FC236}">
                <a16:creationId xmlns:a16="http://schemas.microsoft.com/office/drawing/2014/main" id="{85D195B0-E352-46DE-9BEC-3EEF8C639BC6}"/>
              </a:ext>
            </a:extLst>
          </p:cNvPr>
          <p:cNvSpPr>
            <a:spLocks noChangeArrowheads="1"/>
          </p:cNvSpPr>
          <p:nvPr/>
        </p:nvSpPr>
        <p:spPr bwMode="auto">
          <a:xfrm>
            <a:off x="5444972" y="3009798"/>
            <a:ext cx="6367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JVM </a:t>
            </a:r>
            <a:endParaRPr lang="zh-CN" altLang="en-US" sz="1500" dirty="0">
              <a:solidFill>
                <a:schemeClr val="bg1"/>
              </a:solidFill>
              <a:latin typeface="微软雅黑" pitchFamily="34" charset="-122"/>
              <a:ea typeface="微软雅黑" pitchFamily="34" charset="-122"/>
            </a:endParaRPr>
          </a:p>
        </p:txBody>
      </p:sp>
      <p:sp>
        <p:nvSpPr>
          <p:cNvPr id="48" name="矩形 58">
            <a:extLst>
              <a:ext uri="{FF2B5EF4-FFF2-40B4-BE49-F238E27FC236}">
                <a16:creationId xmlns:a16="http://schemas.microsoft.com/office/drawing/2014/main" id="{BB04742C-627A-4EE5-8639-31AF0AC8FCDB}"/>
              </a:ext>
            </a:extLst>
          </p:cNvPr>
          <p:cNvSpPr>
            <a:spLocks noChangeArrowheads="1"/>
          </p:cNvSpPr>
          <p:nvPr/>
        </p:nvSpPr>
        <p:spPr bwMode="auto">
          <a:xfrm>
            <a:off x="5914188" y="4070229"/>
            <a:ext cx="604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shell</a:t>
            </a:r>
            <a:endParaRPr lang="zh-CN" altLang="en-US" sz="1500" dirty="0">
              <a:solidFill>
                <a:schemeClr val="bg1"/>
              </a:solidFill>
              <a:latin typeface="微软雅黑" pitchFamily="34" charset="-122"/>
              <a:ea typeface="微软雅黑" pitchFamily="34" charset="-122"/>
            </a:endParaRPr>
          </a:p>
        </p:txBody>
      </p:sp>
      <p:pic>
        <p:nvPicPr>
          <p:cNvPr id="49" name="图片 48">
            <a:extLst>
              <a:ext uri="{FF2B5EF4-FFF2-40B4-BE49-F238E27FC236}">
                <a16:creationId xmlns:a16="http://schemas.microsoft.com/office/drawing/2014/main" id="{B1FC6511-30C8-414A-828D-F12F84FE1C98}"/>
              </a:ext>
            </a:extLst>
          </p:cNvPr>
          <p:cNvPicPr>
            <a:picLocks noChangeAspect="1"/>
          </p:cNvPicPr>
          <p:nvPr/>
        </p:nvPicPr>
        <p:blipFill>
          <a:blip r:embed="rId3"/>
          <a:stretch>
            <a:fillRect/>
          </a:stretch>
        </p:blipFill>
        <p:spPr>
          <a:xfrm>
            <a:off x="68696" y="1768746"/>
            <a:ext cx="5207577" cy="2836648"/>
          </a:xfrm>
          <a:prstGeom prst="rect">
            <a:avLst/>
          </a:prstGeom>
        </p:spPr>
      </p:pic>
      <p:sp>
        <p:nvSpPr>
          <p:cNvPr id="50" name="椭圆 49">
            <a:extLst>
              <a:ext uri="{FF2B5EF4-FFF2-40B4-BE49-F238E27FC236}">
                <a16:creationId xmlns:a16="http://schemas.microsoft.com/office/drawing/2014/main" id="{78064777-4FD3-4B51-9CB3-2F3973044213}"/>
              </a:ext>
            </a:extLst>
          </p:cNvPr>
          <p:cNvSpPr/>
          <p:nvPr/>
        </p:nvSpPr>
        <p:spPr bwMode="auto">
          <a:xfrm>
            <a:off x="545378" y="298925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1" name="椭圆 50">
            <a:extLst>
              <a:ext uri="{FF2B5EF4-FFF2-40B4-BE49-F238E27FC236}">
                <a16:creationId xmlns:a16="http://schemas.microsoft.com/office/drawing/2014/main" id="{8C5A0776-89A0-4AD3-864C-91A18B99BACA}"/>
              </a:ext>
            </a:extLst>
          </p:cNvPr>
          <p:cNvSpPr/>
          <p:nvPr/>
        </p:nvSpPr>
        <p:spPr bwMode="auto">
          <a:xfrm>
            <a:off x="2224377" y="300070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2" name="椭圆 51">
            <a:extLst>
              <a:ext uri="{FF2B5EF4-FFF2-40B4-BE49-F238E27FC236}">
                <a16:creationId xmlns:a16="http://schemas.microsoft.com/office/drawing/2014/main" id="{A7819ABE-7308-41D7-AE05-754AA1AA70B0}"/>
              </a:ext>
            </a:extLst>
          </p:cNvPr>
          <p:cNvSpPr/>
          <p:nvPr/>
        </p:nvSpPr>
        <p:spPr bwMode="auto">
          <a:xfrm>
            <a:off x="2711163" y="300070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3" name="椭圆 52">
            <a:extLst>
              <a:ext uri="{FF2B5EF4-FFF2-40B4-BE49-F238E27FC236}">
                <a16:creationId xmlns:a16="http://schemas.microsoft.com/office/drawing/2014/main" id="{6A1462FF-0527-46C2-AD66-035B828C6E92}"/>
              </a:ext>
            </a:extLst>
          </p:cNvPr>
          <p:cNvSpPr/>
          <p:nvPr/>
        </p:nvSpPr>
        <p:spPr bwMode="auto">
          <a:xfrm>
            <a:off x="1537793" y="3251185"/>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4" name="椭圆 53">
            <a:extLst>
              <a:ext uri="{FF2B5EF4-FFF2-40B4-BE49-F238E27FC236}">
                <a16:creationId xmlns:a16="http://schemas.microsoft.com/office/drawing/2014/main" id="{72011E5E-B87A-4FB5-A6DD-74A6C3A73800}"/>
              </a:ext>
            </a:extLst>
          </p:cNvPr>
          <p:cNvSpPr/>
          <p:nvPr/>
        </p:nvSpPr>
        <p:spPr bwMode="auto">
          <a:xfrm>
            <a:off x="2954050" y="3267576"/>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5" name="椭圆 54">
            <a:extLst>
              <a:ext uri="{FF2B5EF4-FFF2-40B4-BE49-F238E27FC236}">
                <a16:creationId xmlns:a16="http://schemas.microsoft.com/office/drawing/2014/main" id="{518EAD7C-69AA-49E5-9682-CE8BBF2F5BDD}"/>
              </a:ext>
            </a:extLst>
          </p:cNvPr>
          <p:cNvSpPr/>
          <p:nvPr/>
        </p:nvSpPr>
        <p:spPr bwMode="auto">
          <a:xfrm>
            <a:off x="697778" y="3238234"/>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6" name="椭圆 55">
            <a:extLst>
              <a:ext uri="{FF2B5EF4-FFF2-40B4-BE49-F238E27FC236}">
                <a16:creationId xmlns:a16="http://schemas.microsoft.com/office/drawing/2014/main" id="{C6AB0C21-6889-49B0-BAB0-74C5BEA898BB}"/>
              </a:ext>
            </a:extLst>
          </p:cNvPr>
          <p:cNvSpPr/>
          <p:nvPr/>
        </p:nvSpPr>
        <p:spPr bwMode="auto">
          <a:xfrm>
            <a:off x="1472913" y="3534450"/>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7" name="椭圆 56">
            <a:extLst>
              <a:ext uri="{FF2B5EF4-FFF2-40B4-BE49-F238E27FC236}">
                <a16:creationId xmlns:a16="http://schemas.microsoft.com/office/drawing/2014/main" id="{C733EAEF-E2CB-4FEF-BC0F-B91737F573DE}"/>
              </a:ext>
            </a:extLst>
          </p:cNvPr>
          <p:cNvSpPr/>
          <p:nvPr/>
        </p:nvSpPr>
        <p:spPr bwMode="auto">
          <a:xfrm>
            <a:off x="2117417" y="3552902"/>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8" name="椭圆 57">
            <a:extLst>
              <a:ext uri="{FF2B5EF4-FFF2-40B4-BE49-F238E27FC236}">
                <a16:creationId xmlns:a16="http://schemas.microsoft.com/office/drawing/2014/main" id="{6486A4F5-653B-4851-8483-C1D6E04D58F6}"/>
              </a:ext>
            </a:extLst>
          </p:cNvPr>
          <p:cNvSpPr/>
          <p:nvPr/>
        </p:nvSpPr>
        <p:spPr bwMode="auto">
          <a:xfrm>
            <a:off x="1896487" y="3267576"/>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9" name="椭圆 58">
            <a:extLst>
              <a:ext uri="{FF2B5EF4-FFF2-40B4-BE49-F238E27FC236}">
                <a16:creationId xmlns:a16="http://schemas.microsoft.com/office/drawing/2014/main" id="{85B0B8F8-7F55-43D2-B558-0F1CDE90C947}"/>
              </a:ext>
            </a:extLst>
          </p:cNvPr>
          <p:cNvSpPr/>
          <p:nvPr/>
        </p:nvSpPr>
        <p:spPr bwMode="auto">
          <a:xfrm>
            <a:off x="2428011" y="3275089"/>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0" name="椭圆 59">
            <a:extLst>
              <a:ext uri="{FF2B5EF4-FFF2-40B4-BE49-F238E27FC236}">
                <a16:creationId xmlns:a16="http://schemas.microsoft.com/office/drawing/2014/main" id="{2FF417AD-4DF8-4D74-B722-CBD2592F1834}"/>
              </a:ext>
            </a:extLst>
          </p:cNvPr>
          <p:cNvSpPr/>
          <p:nvPr/>
        </p:nvSpPr>
        <p:spPr bwMode="auto">
          <a:xfrm>
            <a:off x="3566201" y="3238234"/>
            <a:ext cx="485775" cy="2668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3958493240"/>
      </p:ext>
    </p:extLst>
  </p:cSld>
  <p:clrMapOvr>
    <a:masterClrMapping/>
  </p:clrMapOvr>
  <mc:AlternateContent xmlns:mc="http://schemas.openxmlformats.org/markup-compatibility/2006" xmlns:p14="http://schemas.microsoft.com/office/powerpoint/2010/main">
    <mc:Choice Requires="p14">
      <p:transition spd="slow" p14:dur="1200" advTm="8000">
        <p14:prism/>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17"/>
                                        </p:tgtEl>
                                        <p:attrNameLst>
                                          <p:attrName>style.visibility</p:attrName>
                                        </p:attrNameLst>
                                      </p:cBhvr>
                                      <p:to>
                                        <p:strVal val="visible"/>
                                      </p:to>
                                    </p:set>
                                    <p:anim by="(-#ppt_w*2)" calcmode="lin" valueType="num">
                                      <p:cBhvr rctx="PPT">
                                        <p:cTn id="21" dur="500" autoRev="1" fill="hold">
                                          <p:stCondLst>
                                            <p:cond delay="0"/>
                                          </p:stCondLst>
                                        </p:cTn>
                                        <p:tgtEl>
                                          <p:spTgt spid="17"/>
                                        </p:tgtEl>
                                        <p:attrNameLst>
                                          <p:attrName>ppt_w</p:attrName>
                                        </p:attrNameLst>
                                      </p:cBhvr>
                                    </p:anim>
                                    <p:anim by="(#ppt_w*0.50)" calcmode="lin" valueType="num">
                                      <p:cBhvr>
                                        <p:cTn id="22" dur="500" decel="50000" autoRev="1" fill="hold">
                                          <p:stCondLst>
                                            <p:cond delay="0"/>
                                          </p:stCondLst>
                                        </p:cTn>
                                        <p:tgtEl>
                                          <p:spTgt spid="17"/>
                                        </p:tgtEl>
                                        <p:attrNameLst>
                                          <p:attrName>ppt_x</p:attrName>
                                        </p:attrNameLst>
                                      </p:cBhvr>
                                    </p:anim>
                                    <p:anim from="(-#ppt_h/2)" to="(#ppt_y)" calcmode="lin" valueType="num">
                                      <p:cBhvr>
                                        <p:cTn id="23" dur="1000" fill="hold">
                                          <p:stCondLst>
                                            <p:cond delay="0"/>
                                          </p:stCondLst>
                                        </p:cTn>
                                        <p:tgtEl>
                                          <p:spTgt spid="17"/>
                                        </p:tgtEl>
                                        <p:attrNameLst>
                                          <p:attrName>ppt_y</p:attrName>
                                        </p:attrNameLst>
                                      </p:cBhvr>
                                    </p:anim>
                                    <p:animRot by="21600000">
                                      <p:cBhvr>
                                        <p:cTn id="24" dur="1000" fill="hold">
                                          <p:stCondLst>
                                            <p:cond delay="0"/>
                                          </p:stCondLst>
                                        </p:cTn>
                                        <p:tgtEl>
                                          <p:spTgt spid="17"/>
                                        </p:tgtEl>
                                        <p:attrNameLst>
                                          <p:attrName>r</p:attrName>
                                        </p:attrNameLst>
                                      </p:cBhvr>
                                    </p:animRot>
                                  </p:childTnLst>
                                </p:cTn>
                              </p:par>
                              <p:par>
                                <p:cTn id="25" presetID="49" presetClass="entr" presetSubtype="0" decel="100000" fill="hold"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p:cTn id="27" dur="1000" fill="hold"/>
                                        <p:tgtEl>
                                          <p:spTgt spid="24"/>
                                        </p:tgtEl>
                                        <p:attrNameLst>
                                          <p:attrName>ppt_w</p:attrName>
                                        </p:attrNameLst>
                                      </p:cBhvr>
                                      <p:tavLst>
                                        <p:tav tm="0">
                                          <p:val>
                                            <p:fltVal val="0"/>
                                          </p:val>
                                        </p:tav>
                                        <p:tav tm="100000">
                                          <p:val>
                                            <p:strVal val="#ppt_w"/>
                                          </p:val>
                                        </p:tav>
                                      </p:tavLst>
                                    </p:anim>
                                    <p:anim calcmode="lin" valueType="num">
                                      <p:cBhvr>
                                        <p:cTn id="28" dur="1000" fill="hold"/>
                                        <p:tgtEl>
                                          <p:spTgt spid="24"/>
                                        </p:tgtEl>
                                        <p:attrNameLst>
                                          <p:attrName>ppt_h</p:attrName>
                                        </p:attrNameLst>
                                      </p:cBhvr>
                                      <p:tavLst>
                                        <p:tav tm="0">
                                          <p:val>
                                            <p:fltVal val="0"/>
                                          </p:val>
                                        </p:tav>
                                        <p:tav tm="100000">
                                          <p:val>
                                            <p:strVal val="#ppt_h"/>
                                          </p:val>
                                        </p:tav>
                                      </p:tavLst>
                                    </p:anim>
                                    <p:anim calcmode="lin" valueType="num">
                                      <p:cBhvr>
                                        <p:cTn id="29" dur="1000" fill="hold"/>
                                        <p:tgtEl>
                                          <p:spTgt spid="24"/>
                                        </p:tgtEl>
                                        <p:attrNameLst>
                                          <p:attrName>style.rotation</p:attrName>
                                        </p:attrNameLst>
                                      </p:cBhvr>
                                      <p:tavLst>
                                        <p:tav tm="0">
                                          <p:val>
                                            <p:fltVal val="360"/>
                                          </p:val>
                                        </p:tav>
                                        <p:tav tm="100000">
                                          <p:val>
                                            <p:fltVal val="0"/>
                                          </p:val>
                                        </p:tav>
                                      </p:tavLst>
                                    </p:anim>
                                    <p:animEffect transition="in" filter="fade">
                                      <p:cBhvr>
                                        <p:cTn id="30" dur="1000"/>
                                        <p:tgtEl>
                                          <p:spTgt spid="24"/>
                                        </p:tgtEl>
                                      </p:cBhvr>
                                    </p:animEffect>
                                  </p:childTnLst>
                                </p:cTn>
                              </p:par>
                              <p:par>
                                <p:cTn id="31" presetID="49" presetClass="entr" presetSubtype="0" decel="100000" fill="hold" nodeType="withEffect">
                                  <p:stCondLst>
                                    <p:cond delay="1100"/>
                                  </p:stCondLst>
                                  <p:childTnLst>
                                    <p:set>
                                      <p:cBhvr>
                                        <p:cTn id="32" dur="1" fill="hold">
                                          <p:stCondLst>
                                            <p:cond delay="0"/>
                                          </p:stCondLst>
                                        </p:cTn>
                                        <p:tgtEl>
                                          <p:spTgt spid="40"/>
                                        </p:tgtEl>
                                        <p:attrNameLst>
                                          <p:attrName>style.visibility</p:attrName>
                                        </p:attrNameLst>
                                      </p:cBhvr>
                                      <p:to>
                                        <p:strVal val="visible"/>
                                      </p:to>
                                    </p:set>
                                    <p:anim calcmode="lin" valueType="num">
                                      <p:cBhvr>
                                        <p:cTn id="33" dur="1000" fill="hold"/>
                                        <p:tgtEl>
                                          <p:spTgt spid="40"/>
                                        </p:tgtEl>
                                        <p:attrNameLst>
                                          <p:attrName>ppt_w</p:attrName>
                                        </p:attrNameLst>
                                      </p:cBhvr>
                                      <p:tavLst>
                                        <p:tav tm="0">
                                          <p:val>
                                            <p:fltVal val="0"/>
                                          </p:val>
                                        </p:tav>
                                        <p:tav tm="100000">
                                          <p:val>
                                            <p:strVal val="#ppt_w"/>
                                          </p:val>
                                        </p:tav>
                                      </p:tavLst>
                                    </p:anim>
                                    <p:anim calcmode="lin" valueType="num">
                                      <p:cBhvr>
                                        <p:cTn id="34" dur="1000" fill="hold"/>
                                        <p:tgtEl>
                                          <p:spTgt spid="40"/>
                                        </p:tgtEl>
                                        <p:attrNameLst>
                                          <p:attrName>ppt_h</p:attrName>
                                        </p:attrNameLst>
                                      </p:cBhvr>
                                      <p:tavLst>
                                        <p:tav tm="0">
                                          <p:val>
                                            <p:fltVal val="0"/>
                                          </p:val>
                                        </p:tav>
                                        <p:tav tm="100000">
                                          <p:val>
                                            <p:strVal val="#ppt_h"/>
                                          </p:val>
                                        </p:tav>
                                      </p:tavLst>
                                    </p:anim>
                                    <p:anim calcmode="lin" valueType="num">
                                      <p:cBhvr>
                                        <p:cTn id="35" dur="1000" fill="hold"/>
                                        <p:tgtEl>
                                          <p:spTgt spid="40"/>
                                        </p:tgtEl>
                                        <p:attrNameLst>
                                          <p:attrName>style.rotation</p:attrName>
                                        </p:attrNameLst>
                                      </p:cBhvr>
                                      <p:tavLst>
                                        <p:tav tm="0">
                                          <p:val>
                                            <p:fltVal val="360"/>
                                          </p:val>
                                        </p:tav>
                                        <p:tav tm="100000">
                                          <p:val>
                                            <p:fltVal val="0"/>
                                          </p:val>
                                        </p:tav>
                                      </p:tavLst>
                                    </p:anim>
                                    <p:animEffect transition="in" filter="fade">
                                      <p:cBhvr>
                                        <p:cTn id="3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283517" y="947949"/>
            <a:ext cx="856923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latin typeface="微软雅黑" pitchFamily="34" charset="-122"/>
                <a:ea typeface="微软雅黑" pitchFamily="34" charset="-122"/>
              </a:rPr>
              <a:t>通过对大批招聘信息数据的处理，获取技术栈要求的组成，</a:t>
            </a:r>
            <a:r>
              <a:rPr lang="zh-CN" altLang="en-US" sz="1600" dirty="0">
                <a:solidFill>
                  <a:schemeClr val="bg1"/>
                </a:solidFill>
              </a:rPr>
              <a:t>以技术名词为顶点，以名词与名词在同一职业中出现这一关系为边，同时出现的次数为边的权重，来构建图。</a:t>
            </a:r>
            <a:endParaRPr lang="en-US" altLang="zh-CN" sz="1600" dirty="0">
              <a:solidFill>
                <a:schemeClr val="bg1"/>
              </a:solidFill>
            </a:endParaRPr>
          </a:p>
          <a:p>
            <a:r>
              <a:rPr lang="zh-CN" altLang="en-US" sz="1600" dirty="0">
                <a:solidFill>
                  <a:schemeClr val="bg1"/>
                </a:solidFill>
              </a:rPr>
              <a:t>以此构建的图可体现技术与技术之间在人才市场中的密切关系。</a:t>
            </a:r>
            <a:endParaRPr lang="en-US" altLang="zh-CN" sz="1600" dirty="0">
              <a:solidFill>
                <a:schemeClr val="bg1"/>
              </a:solidFill>
            </a:endParaRPr>
          </a:p>
          <a:p>
            <a:r>
              <a:rPr lang="zh-CN" altLang="en-US" sz="1600" dirty="0">
                <a:solidFill>
                  <a:schemeClr val="bg1"/>
                </a:solidFill>
              </a:rPr>
              <a:t>从技术要求角度表现企业的用人需求，</a:t>
            </a:r>
            <a:r>
              <a:rPr lang="zh-CN" altLang="en-US" sz="1600" dirty="0">
                <a:solidFill>
                  <a:schemeClr val="bg1"/>
                </a:solidFill>
                <a:latin typeface="微软雅黑" pitchFamily="34" charset="-122"/>
                <a:ea typeface="微软雅黑" pitchFamily="34" charset="-122"/>
              </a:rPr>
              <a:t>以关注各技术之间强弱联系，进行可视化的展示与分析</a:t>
            </a:r>
            <a:endParaRPr lang="en-US" altLang="zh-CN" sz="1600" dirty="0">
              <a:solidFill>
                <a:schemeClr val="bg1"/>
              </a:solidFill>
              <a:latin typeface="微软雅黑" pitchFamily="34" charset="-122"/>
              <a:ea typeface="微软雅黑" pitchFamily="34" charset="-122"/>
            </a:endParaRPr>
          </a:p>
        </p:txBody>
      </p:sp>
      <p:grpSp>
        <p:nvGrpSpPr>
          <p:cNvPr id="216" name="组合 215">
            <a:extLst>
              <a:ext uri="{FF2B5EF4-FFF2-40B4-BE49-F238E27FC236}">
                <a16:creationId xmlns:a16="http://schemas.microsoft.com/office/drawing/2014/main" id="{21D64E8C-14BA-41DF-A8B1-3E7F41C9EF17}"/>
              </a:ext>
            </a:extLst>
          </p:cNvPr>
          <p:cNvGrpSpPr/>
          <p:nvPr/>
        </p:nvGrpSpPr>
        <p:grpSpPr>
          <a:xfrm>
            <a:off x="90013" y="2131118"/>
            <a:ext cx="2016417" cy="1432990"/>
            <a:chOff x="75173" y="2383650"/>
            <a:chExt cx="3427446" cy="2548630"/>
          </a:xfrm>
        </p:grpSpPr>
        <p:grpSp>
          <p:nvGrpSpPr>
            <p:cNvPr id="253" name="组合 252">
              <a:extLst>
                <a:ext uri="{FF2B5EF4-FFF2-40B4-BE49-F238E27FC236}">
                  <a16:creationId xmlns:a16="http://schemas.microsoft.com/office/drawing/2014/main" id="{C0C1D1A3-40DD-47A0-BBC4-F351D8D18E8B}"/>
                </a:ext>
              </a:extLst>
            </p:cNvPr>
            <p:cNvGrpSpPr>
              <a:grpSpLocks/>
            </p:cNvGrpSpPr>
            <p:nvPr/>
          </p:nvGrpSpPr>
          <p:grpSpPr bwMode="auto">
            <a:xfrm>
              <a:off x="693643" y="2647106"/>
              <a:ext cx="1958975" cy="1871663"/>
              <a:chOff x="3065829" y="2668267"/>
              <a:chExt cx="1872107" cy="1761728"/>
            </a:xfrm>
          </p:grpSpPr>
          <p:sp>
            <p:nvSpPr>
              <p:cNvPr id="254" name="椭圆 253">
                <a:extLst>
                  <a:ext uri="{FF2B5EF4-FFF2-40B4-BE49-F238E27FC236}">
                    <a16:creationId xmlns:a16="http://schemas.microsoft.com/office/drawing/2014/main" id="{679FA093-5074-4412-91F4-6C79BD79DD47}"/>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5" name="椭圆 254">
                <a:extLst>
                  <a:ext uri="{FF2B5EF4-FFF2-40B4-BE49-F238E27FC236}">
                    <a16:creationId xmlns:a16="http://schemas.microsoft.com/office/drawing/2014/main" id="{C6687B98-4E96-4514-B4AF-930F5AA96B9B}"/>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6" name="椭圆 255">
                <a:extLst>
                  <a:ext uri="{FF2B5EF4-FFF2-40B4-BE49-F238E27FC236}">
                    <a16:creationId xmlns:a16="http://schemas.microsoft.com/office/drawing/2014/main" id="{20C6C39A-BA4B-4DBA-859C-E21042CBB6CD}"/>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7" name="椭圆 256">
                <a:extLst>
                  <a:ext uri="{FF2B5EF4-FFF2-40B4-BE49-F238E27FC236}">
                    <a16:creationId xmlns:a16="http://schemas.microsoft.com/office/drawing/2014/main" id="{B80CAEC4-D293-4C4A-853E-2657F9435BCC}"/>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8" name="椭圆 257">
                <a:extLst>
                  <a:ext uri="{FF2B5EF4-FFF2-40B4-BE49-F238E27FC236}">
                    <a16:creationId xmlns:a16="http://schemas.microsoft.com/office/drawing/2014/main" id="{708C7CCC-BC2B-4E92-A3BC-7192D93A7D33}"/>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9" name="椭圆 258">
                <a:extLst>
                  <a:ext uri="{FF2B5EF4-FFF2-40B4-BE49-F238E27FC236}">
                    <a16:creationId xmlns:a16="http://schemas.microsoft.com/office/drawing/2014/main" id="{DF69E9CB-7242-481C-A5EC-83655163BC53}"/>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0" name="椭圆 259">
                <a:extLst>
                  <a:ext uri="{FF2B5EF4-FFF2-40B4-BE49-F238E27FC236}">
                    <a16:creationId xmlns:a16="http://schemas.microsoft.com/office/drawing/2014/main" id="{3D54C0E9-C056-43AB-8B1C-9007E500A83F}"/>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261" name="组合 46">
                <a:extLst>
                  <a:ext uri="{FF2B5EF4-FFF2-40B4-BE49-F238E27FC236}">
                    <a16:creationId xmlns:a16="http://schemas.microsoft.com/office/drawing/2014/main" id="{D1ECE219-C283-4799-A61A-B4AA515F376E}"/>
                  </a:ext>
                </a:extLst>
              </p:cNvPr>
              <p:cNvGrpSpPr>
                <a:grpSpLocks/>
              </p:cNvGrpSpPr>
              <p:nvPr/>
            </p:nvGrpSpPr>
            <p:grpSpPr bwMode="auto">
              <a:xfrm>
                <a:off x="3269121" y="2943210"/>
                <a:ext cx="1465523" cy="1202877"/>
                <a:chOff x="3269121" y="2943210"/>
                <a:chExt cx="1465523" cy="1202877"/>
              </a:xfrm>
            </p:grpSpPr>
            <p:sp>
              <p:nvSpPr>
                <p:cNvPr id="262" name="任意多边形 33">
                  <a:extLst>
                    <a:ext uri="{FF2B5EF4-FFF2-40B4-BE49-F238E27FC236}">
                      <a16:creationId xmlns:a16="http://schemas.microsoft.com/office/drawing/2014/main" id="{B1A6B8A8-164E-482E-B58A-62F84DA36218}"/>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3" name="任意多边形 34">
                  <a:extLst>
                    <a:ext uri="{FF2B5EF4-FFF2-40B4-BE49-F238E27FC236}">
                      <a16:creationId xmlns:a16="http://schemas.microsoft.com/office/drawing/2014/main" id="{3AC33A52-0648-4C5D-B4DC-12B5C7C0881E}"/>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4" name="任意多边形 35">
                  <a:extLst>
                    <a:ext uri="{FF2B5EF4-FFF2-40B4-BE49-F238E27FC236}">
                      <a16:creationId xmlns:a16="http://schemas.microsoft.com/office/drawing/2014/main" id="{A8E3F0AD-BD3D-4B48-9AB4-C2A5D2F33935}"/>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5" name="任意多边形 36">
                  <a:extLst>
                    <a:ext uri="{FF2B5EF4-FFF2-40B4-BE49-F238E27FC236}">
                      <a16:creationId xmlns:a16="http://schemas.microsoft.com/office/drawing/2014/main" id="{B2D7FB5B-DD18-4B5B-8B85-8F5B65223E51}"/>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6" name="任意多边形 37">
                  <a:extLst>
                    <a:ext uri="{FF2B5EF4-FFF2-40B4-BE49-F238E27FC236}">
                      <a16:creationId xmlns:a16="http://schemas.microsoft.com/office/drawing/2014/main" id="{6FA17FE3-A134-4144-B6EF-82D6CB7DCC90}"/>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7" name="任意多边形 38">
                  <a:extLst>
                    <a:ext uri="{FF2B5EF4-FFF2-40B4-BE49-F238E27FC236}">
                      <a16:creationId xmlns:a16="http://schemas.microsoft.com/office/drawing/2014/main" id="{0A3DC3CE-B3D7-42E0-BDE5-F422493EE96A}"/>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268" name="组合 267">
              <a:extLst>
                <a:ext uri="{FF2B5EF4-FFF2-40B4-BE49-F238E27FC236}">
                  <a16:creationId xmlns:a16="http://schemas.microsoft.com/office/drawing/2014/main" id="{AEE93FFA-1EB9-4B6E-99AA-C633D0C81455}"/>
                </a:ext>
              </a:extLst>
            </p:cNvPr>
            <p:cNvGrpSpPr>
              <a:grpSpLocks/>
            </p:cNvGrpSpPr>
            <p:nvPr/>
          </p:nvGrpSpPr>
          <p:grpSpPr bwMode="auto">
            <a:xfrm>
              <a:off x="1170024" y="3086844"/>
              <a:ext cx="985704" cy="993775"/>
              <a:chOff x="3248830" y="2872916"/>
              <a:chExt cx="942046" cy="936104"/>
            </a:xfrm>
          </p:grpSpPr>
          <p:sp>
            <p:nvSpPr>
              <p:cNvPr id="269" name="椭圆 268">
                <a:extLst>
                  <a:ext uri="{FF2B5EF4-FFF2-40B4-BE49-F238E27FC236}">
                    <a16:creationId xmlns:a16="http://schemas.microsoft.com/office/drawing/2014/main" id="{1896A861-78A2-4E2B-A825-27E65451E39F}"/>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70" name="矩形 58">
                <a:extLst>
                  <a:ext uri="{FF2B5EF4-FFF2-40B4-BE49-F238E27FC236}">
                    <a16:creationId xmlns:a16="http://schemas.microsoft.com/office/drawing/2014/main" id="{EA8549D6-6F40-47FA-8BBC-A2C065BF8001}"/>
                  </a:ext>
                </a:extLst>
              </p:cNvPr>
              <p:cNvSpPr>
                <a:spLocks noChangeArrowheads="1"/>
              </p:cNvSpPr>
              <p:nvPr/>
            </p:nvSpPr>
            <p:spPr bwMode="auto">
              <a:xfrm>
                <a:off x="3248830" y="3027436"/>
                <a:ext cx="862464" cy="61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前端</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工程师</a:t>
                </a:r>
              </a:p>
            </p:txBody>
          </p:sp>
        </p:grpSp>
        <p:sp>
          <p:nvSpPr>
            <p:cNvPr id="271" name="矩形 58">
              <a:extLst>
                <a:ext uri="{FF2B5EF4-FFF2-40B4-BE49-F238E27FC236}">
                  <a16:creationId xmlns:a16="http://schemas.microsoft.com/office/drawing/2014/main" id="{129528A8-FB4A-45C3-981F-77EF449118F8}"/>
                </a:ext>
              </a:extLst>
            </p:cNvPr>
            <p:cNvSpPr>
              <a:spLocks noChangeArrowheads="1"/>
            </p:cNvSpPr>
            <p:nvPr/>
          </p:nvSpPr>
          <p:spPr bwMode="auto">
            <a:xfrm>
              <a:off x="2258917" y="4469353"/>
              <a:ext cx="604297"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272" name="矩形 58">
              <a:extLst>
                <a:ext uri="{FF2B5EF4-FFF2-40B4-BE49-F238E27FC236}">
                  <a16:creationId xmlns:a16="http://schemas.microsoft.com/office/drawing/2014/main" id="{3D6ED755-9A66-4FE1-B5BE-870BF0BB6DDE}"/>
                </a:ext>
              </a:extLst>
            </p:cNvPr>
            <p:cNvSpPr>
              <a:spLocks noChangeArrowheads="1"/>
            </p:cNvSpPr>
            <p:nvPr/>
          </p:nvSpPr>
          <p:spPr bwMode="auto">
            <a:xfrm>
              <a:off x="279095" y="2383650"/>
              <a:ext cx="776252"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spring</a:t>
              </a:r>
              <a:endParaRPr lang="zh-CN" altLang="en-US" sz="1100" dirty="0">
                <a:solidFill>
                  <a:schemeClr val="bg1"/>
                </a:solidFill>
                <a:latin typeface="微软雅黑" pitchFamily="34" charset="-122"/>
                <a:ea typeface="微软雅黑" pitchFamily="34" charset="-122"/>
              </a:endParaRPr>
            </a:p>
          </p:txBody>
        </p:sp>
        <p:sp>
          <p:nvSpPr>
            <p:cNvPr id="273" name="矩形 58">
              <a:extLst>
                <a:ext uri="{FF2B5EF4-FFF2-40B4-BE49-F238E27FC236}">
                  <a16:creationId xmlns:a16="http://schemas.microsoft.com/office/drawing/2014/main" id="{FB32A1D9-00AB-4A33-9434-53D383696BBC}"/>
                </a:ext>
              </a:extLst>
            </p:cNvPr>
            <p:cNvSpPr>
              <a:spLocks noChangeArrowheads="1"/>
            </p:cNvSpPr>
            <p:nvPr/>
          </p:nvSpPr>
          <p:spPr bwMode="auto">
            <a:xfrm>
              <a:off x="2305049" y="2401293"/>
              <a:ext cx="657206"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css</a:t>
              </a:r>
              <a:endParaRPr lang="zh-CN" altLang="en-US" sz="1100" dirty="0">
                <a:solidFill>
                  <a:schemeClr val="bg1"/>
                </a:solidFill>
                <a:latin typeface="微软雅黑" pitchFamily="34" charset="-122"/>
                <a:ea typeface="微软雅黑" pitchFamily="34" charset="-122"/>
              </a:endParaRPr>
            </a:p>
          </p:txBody>
        </p:sp>
        <p:sp>
          <p:nvSpPr>
            <p:cNvPr id="274" name="矩形 58">
              <a:extLst>
                <a:ext uri="{FF2B5EF4-FFF2-40B4-BE49-F238E27FC236}">
                  <a16:creationId xmlns:a16="http://schemas.microsoft.com/office/drawing/2014/main" id="{76EA6D14-B4E3-4F1C-817D-1D8B83EA44A5}"/>
                </a:ext>
              </a:extLst>
            </p:cNvPr>
            <p:cNvSpPr>
              <a:spLocks noChangeArrowheads="1"/>
            </p:cNvSpPr>
            <p:nvPr/>
          </p:nvSpPr>
          <p:spPr bwMode="auto">
            <a:xfrm>
              <a:off x="2665579" y="3368077"/>
              <a:ext cx="837040"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html</a:t>
              </a:r>
              <a:endParaRPr lang="zh-CN" altLang="en-US" sz="1100" dirty="0">
                <a:solidFill>
                  <a:schemeClr val="bg1"/>
                </a:solidFill>
                <a:latin typeface="微软雅黑" pitchFamily="34" charset="-122"/>
                <a:ea typeface="微软雅黑" pitchFamily="34" charset="-122"/>
              </a:endParaRPr>
            </a:p>
          </p:txBody>
        </p:sp>
        <p:sp>
          <p:nvSpPr>
            <p:cNvPr id="275" name="矩形 58">
              <a:extLst>
                <a:ext uri="{FF2B5EF4-FFF2-40B4-BE49-F238E27FC236}">
                  <a16:creationId xmlns:a16="http://schemas.microsoft.com/office/drawing/2014/main" id="{B85DCF79-8D09-4009-AAE2-C2CF5A05CDC1}"/>
                </a:ext>
              </a:extLst>
            </p:cNvPr>
            <p:cNvSpPr>
              <a:spLocks noChangeArrowheads="1"/>
            </p:cNvSpPr>
            <p:nvPr/>
          </p:nvSpPr>
          <p:spPr bwMode="auto">
            <a:xfrm>
              <a:off x="75173" y="3406566"/>
              <a:ext cx="628863"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bug </a:t>
              </a:r>
              <a:endParaRPr lang="zh-CN" altLang="en-US" sz="1100" dirty="0">
                <a:solidFill>
                  <a:schemeClr val="bg1"/>
                </a:solidFill>
                <a:latin typeface="微软雅黑" pitchFamily="34" charset="-122"/>
                <a:ea typeface="微软雅黑" pitchFamily="34" charset="-122"/>
              </a:endParaRPr>
            </a:p>
          </p:txBody>
        </p:sp>
        <p:sp>
          <p:nvSpPr>
            <p:cNvPr id="276" name="矩形 58">
              <a:extLst>
                <a:ext uri="{FF2B5EF4-FFF2-40B4-BE49-F238E27FC236}">
                  <a16:creationId xmlns:a16="http://schemas.microsoft.com/office/drawing/2014/main" id="{53EB1776-D55F-43BC-B60A-BA5918632ECF}"/>
                </a:ext>
              </a:extLst>
            </p:cNvPr>
            <p:cNvSpPr>
              <a:spLocks noChangeArrowheads="1"/>
            </p:cNvSpPr>
            <p:nvPr/>
          </p:nvSpPr>
          <p:spPr bwMode="auto">
            <a:xfrm>
              <a:off x="544390" y="4466996"/>
              <a:ext cx="490999"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js</a:t>
              </a:r>
              <a:endParaRPr lang="zh-CN" altLang="en-US" sz="1100" dirty="0">
                <a:solidFill>
                  <a:schemeClr val="bg1"/>
                </a:solidFill>
                <a:latin typeface="微软雅黑" pitchFamily="34" charset="-122"/>
                <a:ea typeface="微软雅黑" pitchFamily="34" charset="-122"/>
              </a:endParaRPr>
            </a:p>
          </p:txBody>
        </p:sp>
      </p:grpSp>
      <p:grpSp>
        <p:nvGrpSpPr>
          <p:cNvPr id="215" name="组合 214">
            <a:extLst>
              <a:ext uri="{FF2B5EF4-FFF2-40B4-BE49-F238E27FC236}">
                <a16:creationId xmlns:a16="http://schemas.microsoft.com/office/drawing/2014/main" id="{09BCF97C-B191-4554-965F-70326BE56BC5}"/>
              </a:ext>
            </a:extLst>
          </p:cNvPr>
          <p:cNvGrpSpPr/>
          <p:nvPr/>
        </p:nvGrpSpPr>
        <p:grpSpPr>
          <a:xfrm>
            <a:off x="2075896" y="2106895"/>
            <a:ext cx="2246454" cy="1402055"/>
            <a:chOff x="3499112" y="2468971"/>
            <a:chExt cx="3616717" cy="2310779"/>
          </a:xfrm>
        </p:grpSpPr>
        <p:grpSp>
          <p:nvGrpSpPr>
            <p:cNvPr id="277" name="组合 276">
              <a:extLst>
                <a:ext uri="{FF2B5EF4-FFF2-40B4-BE49-F238E27FC236}">
                  <a16:creationId xmlns:a16="http://schemas.microsoft.com/office/drawing/2014/main" id="{82FDBB67-571C-436A-A526-87A5E1D825E9}"/>
                </a:ext>
              </a:extLst>
            </p:cNvPr>
            <p:cNvGrpSpPr>
              <a:grpSpLocks/>
            </p:cNvGrpSpPr>
            <p:nvPr/>
          </p:nvGrpSpPr>
          <p:grpSpPr bwMode="auto">
            <a:xfrm>
              <a:off x="4284568" y="2621219"/>
              <a:ext cx="1958975" cy="1871663"/>
              <a:chOff x="3065829" y="2668266"/>
              <a:chExt cx="1872107" cy="1761728"/>
            </a:xfrm>
          </p:grpSpPr>
          <p:sp>
            <p:nvSpPr>
              <p:cNvPr id="278" name="椭圆 277">
                <a:extLst>
                  <a:ext uri="{FF2B5EF4-FFF2-40B4-BE49-F238E27FC236}">
                    <a16:creationId xmlns:a16="http://schemas.microsoft.com/office/drawing/2014/main" id="{A6FFCE16-84E6-4CC1-9BFA-90A12ED6A8B1}"/>
                  </a:ext>
                </a:extLst>
              </p:cNvPr>
              <p:cNvSpPr/>
              <p:nvPr/>
            </p:nvSpPr>
            <p:spPr>
              <a:xfrm>
                <a:off x="3114375" y="2668266"/>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79" name="椭圆 278">
                <a:extLst>
                  <a:ext uri="{FF2B5EF4-FFF2-40B4-BE49-F238E27FC236}">
                    <a16:creationId xmlns:a16="http://schemas.microsoft.com/office/drawing/2014/main" id="{87F67BB6-7953-4F94-8D08-0D6F6BD119AB}"/>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0" name="椭圆 279">
                <a:extLst>
                  <a:ext uri="{FF2B5EF4-FFF2-40B4-BE49-F238E27FC236}">
                    <a16:creationId xmlns:a16="http://schemas.microsoft.com/office/drawing/2014/main" id="{0065A9D6-5AD9-497E-A326-994744BA698D}"/>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1" name="椭圆 280">
                <a:extLst>
                  <a:ext uri="{FF2B5EF4-FFF2-40B4-BE49-F238E27FC236}">
                    <a16:creationId xmlns:a16="http://schemas.microsoft.com/office/drawing/2014/main" id="{11C46B2E-9424-4704-A9B0-BE368A955836}"/>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2" name="椭圆 281">
                <a:extLst>
                  <a:ext uri="{FF2B5EF4-FFF2-40B4-BE49-F238E27FC236}">
                    <a16:creationId xmlns:a16="http://schemas.microsoft.com/office/drawing/2014/main" id="{3177B1E7-3577-4443-B056-E381BA24878B}"/>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3" name="椭圆 282">
                <a:extLst>
                  <a:ext uri="{FF2B5EF4-FFF2-40B4-BE49-F238E27FC236}">
                    <a16:creationId xmlns:a16="http://schemas.microsoft.com/office/drawing/2014/main" id="{3B8D716C-4BB6-4BDD-904F-4BCC25E6F3B8}"/>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4" name="椭圆 283">
                <a:extLst>
                  <a:ext uri="{FF2B5EF4-FFF2-40B4-BE49-F238E27FC236}">
                    <a16:creationId xmlns:a16="http://schemas.microsoft.com/office/drawing/2014/main" id="{19A8F2BC-3890-4BC0-8367-7578B84F82A7}"/>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285" name="组合 46">
                <a:extLst>
                  <a:ext uri="{FF2B5EF4-FFF2-40B4-BE49-F238E27FC236}">
                    <a16:creationId xmlns:a16="http://schemas.microsoft.com/office/drawing/2014/main" id="{BB8C3463-90E7-49E1-9567-E5E78B423101}"/>
                  </a:ext>
                </a:extLst>
              </p:cNvPr>
              <p:cNvGrpSpPr>
                <a:grpSpLocks/>
              </p:cNvGrpSpPr>
              <p:nvPr/>
            </p:nvGrpSpPr>
            <p:grpSpPr bwMode="auto">
              <a:xfrm>
                <a:off x="3269294" y="2943617"/>
                <a:ext cx="1465544" cy="1202498"/>
                <a:chOff x="3269294" y="2943617"/>
                <a:chExt cx="1465544" cy="1202498"/>
              </a:xfrm>
            </p:grpSpPr>
            <p:sp>
              <p:nvSpPr>
                <p:cNvPr id="286" name="任意多边形 33">
                  <a:extLst>
                    <a:ext uri="{FF2B5EF4-FFF2-40B4-BE49-F238E27FC236}">
                      <a16:creationId xmlns:a16="http://schemas.microsoft.com/office/drawing/2014/main" id="{A8CD38A1-8BFA-4B7E-9CD7-4AA6A7E7B0F0}"/>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7" name="任意多边形 34">
                  <a:extLst>
                    <a:ext uri="{FF2B5EF4-FFF2-40B4-BE49-F238E27FC236}">
                      <a16:creationId xmlns:a16="http://schemas.microsoft.com/office/drawing/2014/main" id="{4C6F298B-10CB-47A0-AE9F-9EAA39C2DA0D}"/>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8" name="任意多边形 35">
                  <a:extLst>
                    <a:ext uri="{FF2B5EF4-FFF2-40B4-BE49-F238E27FC236}">
                      <a16:creationId xmlns:a16="http://schemas.microsoft.com/office/drawing/2014/main" id="{5AD304DA-BF77-4A20-BEA4-906E22C34D20}"/>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9" name="任意多边形 36">
                  <a:extLst>
                    <a:ext uri="{FF2B5EF4-FFF2-40B4-BE49-F238E27FC236}">
                      <a16:creationId xmlns:a16="http://schemas.microsoft.com/office/drawing/2014/main" id="{836DE2C9-1416-4EBE-A7FA-0F09322FECD6}"/>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0" name="任意多边形 37">
                  <a:extLst>
                    <a:ext uri="{FF2B5EF4-FFF2-40B4-BE49-F238E27FC236}">
                      <a16:creationId xmlns:a16="http://schemas.microsoft.com/office/drawing/2014/main" id="{74EA9236-9622-462E-8190-BCA3555A5BD6}"/>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1" name="任意多边形 38">
                  <a:extLst>
                    <a:ext uri="{FF2B5EF4-FFF2-40B4-BE49-F238E27FC236}">
                      <a16:creationId xmlns:a16="http://schemas.microsoft.com/office/drawing/2014/main" id="{49D228C2-2764-4CB4-9EBF-088FD1C6644D}"/>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292" name="组合 291">
              <a:extLst>
                <a:ext uri="{FF2B5EF4-FFF2-40B4-BE49-F238E27FC236}">
                  <a16:creationId xmlns:a16="http://schemas.microsoft.com/office/drawing/2014/main" id="{31C9FB53-FBA5-4F7A-90C9-D35FA4FD19E4}"/>
                </a:ext>
              </a:extLst>
            </p:cNvPr>
            <p:cNvGrpSpPr>
              <a:grpSpLocks/>
            </p:cNvGrpSpPr>
            <p:nvPr/>
          </p:nvGrpSpPr>
          <p:grpSpPr bwMode="auto">
            <a:xfrm>
              <a:off x="4767167" y="3060958"/>
              <a:ext cx="979487" cy="993775"/>
              <a:chOff x="3254772" y="2872916"/>
              <a:chExt cx="936104" cy="936104"/>
            </a:xfrm>
          </p:grpSpPr>
          <p:sp>
            <p:nvSpPr>
              <p:cNvPr id="293" name="椭圆 292">
                <a:extLst>
                  <a:ext uri="{FF2B5EF4-FFF2-40B4-BE49-F238E27FC236}">
                    <a16:creationId xmlns:a16="http://schemas.microsoft.com/office/drawing/2014/main" id="{9DF446FE-1EA8-4DA7-A00C-8997447159BA}"/>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4" name="矩形 58">
                <a:extLst>
                  <a:ext uri="{FF2B5EF4-FFF2-40B4-BE49-F238E27FC236}">
                    <a16:creationId xmlns:a16="http://schemas.microsoft.com/office/drawing/2014/main" id="{833FF839-8512-4710-834A-9BDA11C2FDF1}"/>
                  </a:ext>
                </a:extLst>
              </p:cNvPr>
              <p:cNvSpPr>
                <a:spLocks noChangeArrowheads="1"/>
              </p:cNvSpPr>
              <p:nvPr/>
            </p:nvSpPr>
            <p:spPr bwMode="auto">
              <a:xfrm>
                <a:off x="3323639" y="3119280"/>
                <a:ext cx="816899" cy="3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900" dirty="0">
                    <a:solidFill>
                      <a:schemeClr val="bg1"/>
                    </a:solidFill>
                    <a:latin typeface="微软雅黑" pitchFamily="34" charset="-122"/>
                    <a:ea typeface="微软雅黑" pitchFamily="34" charset="-122"/>
                  </a:rPr>
                  <a:t>AI</a:t>
                </a:r>
                <a:r>
                  <a:rPr lang="zh-CN" altLang="en-US" sz="900" dirty="0">
                    <a:solidFill>
                      <a:schemeClr val="bg1"/>
                    </a:solidFill>
                    <a:latin typeface="微软雅黑" pitchFamily="34" charset="-122"/>
                    <a:ea typeface="微软雅黑" pitchFamily="34" charset="-122"/>
                  </a:rPr>
                  <a:t>开发</a:t>
                </a:r>
                <a:endParaRPr lang="en-US" altLang="zh-CN" sz="900" dirty="0">
                  <a:solidFill>
                    <a:schemeClr val="bg1"/>
                  </a:solidFill>
                  <a:latin typeface="微软雅黑" pitchFamily="34" charset="-122"/>
                  <a:ea typeface="微软雅黑" pitchFamily="34" charset="-122"/>
                </a:endParaRPr>
              </a:p>
            </p:txBody>
          </p:sp>
        </p:grpSp>
        <p:sp>
          <p:nvSpPr>
            <p:cNvPr id="295" name="矩形 58">
              <a:extLst>
                <a:ext uri="{FF2B5EF4-FFF2-40B4-BE49-F238E27FC236}">
                  <a16:creationId xmlns:a16="http://schemas.microsoft.com/office/drawing/2014/main" id="{7D80C9F6-7E5A-48B3-915F-821806E57F14}"/>
                </a:ext>
              </a:extLst>
            </p:cNvPr>
            <p:cNvSpPr>
              <a:spLocks noChangeArrowheads="1"/>
            </p:cNvSpPr>
            <p:nvPr/>
          </p:nvSpPr>
          <p:spPr bwMode="auto">
            <a:xfrm>
              <a:off x="3907957" y="4420225"/>
              <a:ext cx="572371"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296" name="矩形 58">
              <a:extLst>
                <a:ext uri="{FF2B5EF4-FFF2-40B4-BE49-F238E27FC236}">
                  <a16:creationId xmlns:a16="http://schemas.microsoft.com/office/drawing/2014/main" id="{AAB7BE86-85B4-4286-B97E-B423F7BC408C}"/>
                </a:ext>
              </a:extLst>
            </p:cNvPr>
            <p:cNvSpPr>
              <a:spLocks noChangeArrowheads="1"/>
            </p:cNvSpPr>
            <p:nvPr/>
          </p:nvSpPr>
          <p:spPr bwMode="auto">
            <a:xfrm>
              <a:off x="5881929" y="2468971"/>
              <a:ext cx="789531"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matlab</a:t>
              </a:r>
              <a:endParaRPr lang="zh-CN" altLang="en-US" sz="1100" dirty="0">
                <a:solidFill>
                  <a:schemeClr val="bg1"/>
                </a:solidFill>
                <a:latin typeface="微软雅黑" pitchFamily="34" charset="-122"/>
                <a:ea typeface="微软雅黑" pitchFamily="34" charset="-122"/>
              </a:endParaRPr>
            </a:p>
          </p:txBody>
        </p:sp>
        <p:sp>
          <p:nvSpPr>
            <p:cNvPr id="297" name="矩形 58">
              <a:extLst>
                <a:ext uri="{FF2B5EF4-FFF2-40B4-BE49-F238E27FC236}">
                  <a16:creationId xmlns:a16="http://schemas.microsoft.com/office/drawing/2014/main" id="{F7C183D5-80C5-4BEB-A24F-CD24B31E191F}"/>
                </a:ext>
              </a:extLst>
            </p:cNvPr>
            <p:cNvSpPr>
              <a:spLocks noChangeArrowheads="1"/>
            </p:cNvSpPr>
            <p:nvPr/>
          </p:nvSpPr>
          <p:spPr bwMode="auto">
            <a:xfrm>
              <a:off x="3935887" y="2530530"/>
              <a:ext cx="440524"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git</a:t>
              </a:r>
              <a:endParaRPr lang="zh-CN" altLang="en-US" sz="1100" dirty="0">
                <a:solidFill>
                  <a:schemeClr val="bg1"/>
                </a:solidFill>
                <a:latin typeface="微软雅黑" pitchFamily="34" charset="-122"/>
                <a:ea typeface="微软雅黑" pitchFamily="34" charset="-122"/>
              </a:endParaRPr>
            </a:p>
          </p:txBody>
        </p:sp>
        <p:sp>
          <p:nvSpPr>
            <p:cNvPr id="298" name="矩形 58">
              <a:extLst>
                <a:ext uri="{FF2B5EF4-FFF2-40B4-BE49-F238E27FC236}">
                  <a16:creationId xmlns:a16="http://schemas.microsoft.com/office/drawing/2014/main" id="{63C39F82-32AB-428B-B8C1-F052809AEBF9}"/>
                </a:ext>
              </a:extLst>
            </p:cNvPr>
            <p:cNvSpPr>
              <a:spLocks noChangeArrowheads="1"/>
            </p:cNvSpPr>
            <p:nvPr/>
          </p:nvSpPr>
          <p:spPr bwMode="auto">
            <a:xfrm>
              <a:off x="6310787" y="3330196"/>
              <a:ext cx="805042"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python</a:t>
              </a:r>
              <a:endParaRPr lang="zh-CN" altLang="en-US" sz="1100" dirty="0">
                <a:solidFill>
                  <a:schemeClr val="bg1"/>
                </a:solidFill>
                <a:latin typeface="微软雅黑" pitchFamily="34" charset="-122"/>
                <a:ea typeface="微软雅黑" pitchFamily="34" charset="-122"/>
              </a:endParaRPr>
            </a:p>
          </p:txBody>
        </p:sp>
        <p:sp>
          <p:nvSpPr>
            <p:cNvPr id="299" name="矩形 58">
              <a:extLst>
                <a:ext uri="{FF2B5EF4-FFF2-40B4-BE49-F238E27FC236}">
                  <a16:creationId xmlns:a16="http://schemas.microsoft.com/office/drawing/2014/main" id="{C9A58909-5EEE-4CC2-9C08-47F0529C1468}"/>
                </a:ext>
              </a:extLst>
            </p:cNvPr>
            <p:cNvSpPr>
              <a:spLocks noChangeArrowheads="1"/>
            </p:cNvSpPr>
            <p:nvPr/>
          </p:nvSpPr>
          <p:spPr bwMode="auto">
            <a:xfrm>
              <a:off x="5806312" y="4348581"/>
              <a:ext cx="645713"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BP </a:t>
              </a:r>
              <a:endParaRPr lang="zh-CN" altLang="en-US" sz="1100" dirty="0">
                <a:solidFill>
                  <a:schemeClr val="bg1"/>
                </a:solidFill>
                <a:latin typeface="微软雅黑" pitchFamily="34" charset="-122"/>
                <a:ea typeface="微软雅黑" pitchFamily="34" charset="-122"/>
              </a:endParaRPr>
            </a:p>
          </p:txBody>
        </p:sp>
        <p:sp>
          <p:nvSpPr>
            <p:cNvPr id="300" name="矩形 58">
              <a:extLst>
                <a:ext uri="{FF2B5EF4-FFF2-40B4-BE49-F238E27FC236}">
                  <a16:creationId xmlns:a16="http://schemas.microsoft.com/office/drawing/2014/main" id="{7BF8B796-4C69-4745-97FF-6631C1D386B5}"/>
                </a:ext>
              </a:extLst>
            </p:cNvPr>
            <p:cNvSpPr>
              <a:spLocks noChangeArrowheads="1"/>
            </p:cNvSpPr>
            <p:nvPr/>
          </p:nvSpPr>
          <p:spPr bwMode="auto">
            <a:xfrm>
              <a:off x="3499112" y="3355831"/>
              <a:ext cx="748944"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PCA</a:t>
              </a:r>
              <a:endParaRPr lang="zh-CN" altLang="en-US" sz="1100" dirty="0">
                <a:solidFill>
                  <a:schemeClr val="bg1"/>
                </a:solidFill>
                <a:latin typeface="微软雅黑" pitchFamily="34" charset="-122"/>
                <a:ea typeface="微软雅黑" pitchFamily="34" charset="-122"/>
              </a:endParaRPr>
            </a:p>
          </p:txBody>
        </p:sp>
      </p:grpSp>
      <p:sp>
        <p:nvSpPr>
          <p:cNvPr id="248" name="箭头: 右 247">
            <a:extLst>
              <a:ext uri="{FF2B5EF4-FFF2-40B4-BE49-F238E27FC236}">
                <a16:creationId xmlns:a16="http://schemas.microsoft.com/office/drawing/2014/main" id="{0224E7E7-EAEC-497F-BF1F-F15BBD8DCA37}"/>
              </a:ext>
            </a:extLst>
          </p:cNvPr>
          <p:cNvSpPr/>
          <p:nvPr/>
        </p:nvSpPr>
        <p:spPr bwMode="auto">
          <a:xfrm>
            <a:off x="4167750" y="3164644"/>
            <a:ext cx="866867" cy="435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304" name="组合 303">
            <a:extLst>
              <a:ext uri="{FF2B5EF4-FFF2-40B4-BE49-F238E27FC236}">
                <a16:creationId xmlns:a16="http://schemas.microsoft.com/office/drawing/2014/main" id="{B1AFC214-30BC-4E08-A34C-50E954988378}"/>
              </a:ext>
            </a:extLst>
          </p:cNvPr>
          <p:cNvGrpSpPr/>
          <p:nvPr/>
        </p:nvGrpSpPr>
        <p:grpSpPr>
          <a:xfrm>
            <a:off x="43842" y="3524263"/>
            <a:ext cx="1990211" cy="1390342"/>
            <a:chOff x="12963" y="2363255"/>
            <a:chExt cx="3382903" cy="2472781"/>
          </a:xfrm>
        </p:grpSpPr>
        <p:grpSp>
          <p:nvGrpSpPr>
            <p:cNvPr id="305" name="组合 304">
              <a:extLst>
                <a:ext uri="{FF2B5EF4-FFF2-40B4-BE49-F238E27FC236}">
                  <a16:creationId xmlns:a16="http://schemas.microsoft.com/office/drawing/2014/main" id="{D1253F75-8F7B-4601-B390-781111B81DDA}"/>
                </a:ext>
              </a:extLst>
            </p:cNvPr>
            <p:cNvGrpSpPr>
              <a:grpSpLocks/>
            </p:cNvGrpSpPr>
            <p:nvPr/>
          </p:nvGrpSpPr>
          <p:grpSpPr bwMode="auto">
            <a:xfrm>
              <a:off x="693643" y="2647106"/>
              <a:ext cx="1958975" cy="1871663"/>
              <a:chOff x="3065829" y="2668267"/>
              <a:chExt cx="1872107" cy="1761728"/>
            </a:xfrm>
          </p:grpSpPr>
          <p:sp>
            <p:nvSpPr>
              <p:cNvPr id="315" name="椭圆 314">
                <a:extLst>
                  <a:ext uri="{FF2B5EF4-FFF2-40B4-BE49-F238E27FC236}">
                    <a16:creationId xmlns:a16="http://schemas.microsoft.com/office/drawing/2014/main" id="{7DE76720-1EB8-46FA-A997-E57D2FEB9A40}"/>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6" name="椭圆 315">
                <a:extLst>
                  <a:ext uri="{FF2B5EF4-FFF2-40B4-BE49-F238E27FC236}">
                    <a16:creationId xmlns:a16="http://schemas.microsoft.com/office/drawing/2014/main" id="{B987FCDA-D7DC-4E29-B7CB-C202A4A7C25D}"/>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7" name="椭圆 316">
                <a:extLst>
                  <a:ext uri="{FF2B5EF4-FFF2-40B4-BE49-F238E27FC236}">
                    <a16:creationId xmlns:a16="http://schemas.microsoft.com/office/drawing/2014/main" id="{9B2C2562-AFEE-447D-BB0D-36B2E3944639}"/>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8" name="椭圆 317">
                <a:extLst>
                  <a:ext uri="{FF2B5EF4-FFF2-40B4-BE49-F238E27FC236}">
                    <a16:creationId xmlns:a16="http://schemas.microsoft.com/office/drawing/2014/main" id="{2909A390-901C-4192-B21C-A14B52E62D8D}"/>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9" name="椭圆 318">
                <a:extLst>
                  <a:ext uri="{FF2B5EF4-FFF2-40B4-BE49-F238E27FC236}">
                    <a16:creationId xmlns:a16="http://schemas.microsoft.com/office/drawing/2014/main" id="{13D01009-9120-403E-9EDC-C0B8470FEEDA}"/>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0" name="椭圆 319">
                <a:extLst>
                  <a:ext uri="{FF2B5EF4-FFF2-40B4-BE49-F238E27FC236}">
                    <a16:creationId xmlns:a16="http://schemas.microsoft.com/office/drawing/2014/main" id="{3BBF1E40-F08D-4E86-B564-591BCE7CF855}"/>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1" name="椭圆 320">
                <a:extLst>
                  <a:ext uri="{FF2B5EF4-FFF2-40B4-BE49-F238E27FC236}">
                    <a16:creationId xmlns:a16="http://schemas.microsoft.com/office/drawing/2014/main" id="{233F99D7-03BF-4F9A-9ED3-06EE984FD7CF}"/>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322" name="组合 46">
                <a:extLst>
                  <a:ext uri="{FF2B5EF4-FFF2-40B4-BE49-F238E27FC236}">
                    <a16:creationId xmlns:a16="http://schemas.microsoft.com/office/drawing/2014/main" id="{1F642478-C777-435D-9651-FA78B30A2D11}"/>
                  </a:ext>
                </a:extLst>
              </p:cNvPr>
              <p:cNvGrpSpPr>
                <a:grpSpLocks/>
              </p:cNvGrpSpPr>
              <p:nvPr/>
            </p:nvGrpSpPr>
            <p:grpSpPr bwMode="auto">
              <a:xfrm>
                <a:off x="3269121" y="2943210"/>
                <a:ext cx="1465523" cy="1202877"/>
                <a:chOff x="3269121" y="2943210"/>
                <a:chExt cx="1465523" cy="1202877"/>
              </a:xfrm>
            </p:grpSpPr>
            <p:sp>
              <p:nvSpPr>
                <p:cNvPr id="323" name="任意多边形 33">
                  <a:extLst>
                    <a:ext uri="{FF2B5EF4-FFF2-40B4-BE49-F238E27FC236}">
                      <a16:creationId xmlns:a16="http://schemas.microsoft.com/office/drawing/2014/main" id="{3C71C39D-F7D7-49E9-A046-3FF99B7B84C9}"/>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4" name="任意多边形 34">
                  <a:extLst>
                    <a:ext uri="{FF2B5EF4-FFF2-40B4-BE49-F238E27FC236}">
                      <a16:creationId xmlns:a16="http://schemas.microsoft.com/office/drawing/2014/main" id="{C1D62A82-5D4E-4525-94E7-755322915B02}"/>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5" name="任意多边形 35">
                  <a:extLst>
                    <a:ext uri="{FF2B5EF4-FFF2-40B4-BE49-F238E27FC236}">
                      <a16:creationId xmlns:a16="http://schemas.microsoft.com/office/drawing/2014/main" id="{6124A453-E908-4F89-88D0-C1069FAF92DF}"/>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6" name="任意多边形 36">
                  <a:extLst>
                    <a:ext uri="{FF2B5EF4-FFF2-40B4-BE49-F238E27FC236}">
                      <a16:creationId xmlns:a16="http://schemas.microsoft.com/office/drawing/2014/main" id="{5067B91E-6204-4EA0-9F5D-03B00B0A601C}"/>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7" name="任意多边形 37">
                  <a:extLst>
                    <a:ext uri="{FF2B5EF4-FFF2-40B4-BE49-F238E27FC236}">
                      <a16:creationId xmlns:a16="http://schemas.microsoft.com/office/drawing/2014/main" id="{9583C7F7-BA65-4946-976C-15E90098F581}"/>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8" name="任意多边形 38">
                  <a:extLst>
                    <a:ext uri="{FF2B5EF4-FFF2-40B4-BE49-F238E27FC236}">
                      <a16:creationId xmlns:a16="http://schemas.microsoft.com/office/drawing/2014/main" id="{ED9D3A21-CD78-4B87-BC21-CA101587DE6E}"/>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306" name="组合 305">
              <a:extLst>
                <a:ext uri="{FF2B5EF4-FFF2-40B4-BE49-F238E27FC236}">
                  <a16:creationId xmlns:a16="http://schemas.microsoft.com/office/drawing/2014/main" id="{B9615B5D-2061-40ED-869E-52D781F2D1FC}"/>
                </a:ext>
              </a:extLst>
            </p:cNvPr>
            <p:cNvGrpSpPr>
              <a:grpSpLocks/>
            </p:cNvGrpSpPr>
            <p:nvPr/>
          </p:nvGrpSpPr>
          <p:grpSpPr bwMode="auto">
            <a:xfrm>
              <a:off x="1176243" y="3086844"/>
              <a:ext cx="979487" cy="993775"/>
              <a:chOff x="3254772" y="2872916"/>
              <a:chExt cx="936104" cy="936104"/>
            </a:xfrm>
          </p:grpSpPr>
          <p:sp>
            <p:nvSpPr>
              <p:cNvPr id="313" name="椭圆 312">
                <a:extLst>
                  <a:ext uri="{FF2B5EF4-FFF2-40B4-BE49-F238E27FC236}">
                    <a16:creationId xmlns:a16="http://schemas.microsoft.com/office/drawing/2014/main" id="{A612990B-AE18-4681-BF9B-F61296F66408}"/>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4" name="矩形 58">
                <a:extLst>
                  <a:ext uri="{FF2B5EF4-FFF2-40B4-BE49-F238E27FC236}">
                    <a16:creationId xmlns:a16="http://schemas.microsoft.com/office/drawing/2014/main" id="{86C158C2-C317-4E64-A0EA-235445347541}"/>
                  </a:ext>
                </a:extLst>
              </p:cNvPr>
              <p:cNvSpPr>
                <a:spLocks noChangeArrowheads="1"/>
              </p:cNvSpPr>
              <p:nvPr/>
            </p:nvSpPr>
            <p:spPr bwMode="auto">
              <a:xfrm>
                <a:off x="3299583" y="3074792"/>
                <a:ext cx="862465"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云计算</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工程师</a:t>
                </a:r>
              </a:p>
            </p:txBody>
          </p:sp>
        </p:grpSp>
        <p:sp>
          <p:nvSpPr>
            <p:cNvPr id="307" name="矩形 58">
              <a:extLst>
                <a:ext uri="{FF2B5EF4-FFF2-40B4-BE49-F238E27FC236}">
                  <a16:creationId xmlns:a16="http://schemas.microsoft.com/office/drawing/2014/main" id="{118E160C-6062-4945-A93E-1459FD39D552}"/>
                </a:ext>
              </a:extLst>
            </p:cNvPr>
            <p:cNvSpPr>
              <a:spLocks noChangeArrowheads="1"/>
            </p:cNvSpPr>
            <p:nvPr/>
          </p:nvSpPr>
          <p:spPr bwMode="auto">
            <a:xfrm>
              <a:off x="2271454" y="2363255"/>
              <a:ext cx="604297"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308" name="矩形 58">
              <a:extLst>
                <a:ext uri="{FF2B5EF4-FFF2-40B4-BE49-F238E27FC236}">
                  <a16:creationId xmlns:a16="http://schemas.microsoft.com/office/drawing/2014/main" id="{9C242122-9FB1-4C85-923A-1CFACA20EF82}"/>
                </a:ext>
              </a:extLst>
            </p:cNvPr>
            <p:cNvSpPr>
              <a:spLocks noChangeArrowheads="1"/>
            </p:cNvSpPr>
            <p:nvPr/>
          </p:nvSpPr>
          <p:spPr bwMode="auto">
            <a:xfrm>
              <a:off x="279095" y="2383650"/>
              <a:ext cx="776252"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spring</a:t>
              </a:r>
              <a:endParaRPr lang="zh-CN" altLang="en-US" sz="1100" dirty="0">
                <a:solidFill>
                  <a:schemeClr val="bg1"/>
                </a:solidFill>
                <a:latin typeface="微软雅黑" pitchFamily="34" charset="-122"/>
                <a:ea typeface="微软雅黑" pitchFamily="34" charset="-122"/>
              </a:endParaRPr>
            </a:p>
          </p:txBody>
        </p:sp>
        <p:sp>
          <p:nvSpPr>
            <p:cNvPr id="309" name="矩形 58">
              <a:extLst>
                <a:ext uri="{FF2B5EF4-FFF2-40B4-BE49-F238E27FC236}">
                  <a16:creationId xmlns:a16="http://schemas.microsoft.com/office/drawing/2014/main" id="{9E10E444-3A60-4073-ACEE-9DF842AB7827}"/>
                </a:ext>
              </a:extLst>
            </p:cNvPr>
            <p:cNvSpPr>
              <a:spLocks noChangeArrowheads="1"/>
            </p:cNvSpPr>
            <p:nvPr/>
          </p:nvSpPr>
          <p:spPr bwMode="auto">
            <a:xfrm>
              <a:off x="2307542" y="4492883"/>
              <a:ext cx="905218"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hadoop</a:t>
              </a:r>
              <a:endParaRPr lang="zh-CN" altLang="en-US" sz="1100" dirty="0">
                <a:solidFill>
                  <a:schemeClr val="bg1"/>
                </a:solidFill>
                <a:latin typeface="微软雅黑" pitchFamily="34" charset="-122"/>
                <a:ea typeface="微软雅黑" pitchFamily="34" charset="-122"/>
              </a:endParaRPr>
            </a:p>
          </p:txBody>
        </p:sp>
        <p:sp>
          <p:nvSpPr>
            <p:cNvPr id="310" name="矩形 58">
              <a:extLst>
                <a:ext uri="{FF2B5EF4-FFF2-40B4-BE49-F238E27FC236}">
                  <a16:creationId xmlns:a16="http://schemas.microsoft.com/office/drawing/2014/main" id="{5C08EA5A-F2E0-49AC-8ABD-700D419128A2}"/>
                </a:ext>
              </a:extLst>
            </p:cNvPr>
            <p:cNvSpPr>
              <a:spLocks noChangeArrowheads="1"/>
            </p:cNvSpPr>
            <p:nvPr/>
          </p:nvSpPr>
          <p:spPr bwMode="auto">
            <a:xfrm>
              <a:off x="2693308" y="3368784"/>
              <a:ext cx="702558"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spark</a:t>
              </a:r>
              <a:endParaRPr lang="zh-CN" altLang="en-US" sz="1100" dirty="0">
                <a:solidFill>
                  <a:schemeClr val="bg1"/>
                </a:solidFill>
                <a:latin typeface="微软雅黑" pitchFamily="34" charset="-122"/>
                <a:ea typeface="微软雅黑" pitchFamily="34" charset="-122"/>
              </a:endParaRPr>
            </a:p>
          </p:txBody>
        </p:sp>
        <p:sp>
          <p:nvSpPr>
            <p:cNvPr id="311" name="矩形 58">
              <a:extLst>
                <a:ext uri="{FF2B5EF4-FFF2-40B4-BE49-F238E27FC236}">
                  <a16:creationId xmlns:a16="http://schemas.microsoft.com/office/drawing/2014/main" id="{996F6F84-41F2-480D-9D09-FED46298821D}"/>
                </a:ext>
              </a:extLst>
            </p:cNvPr>
            <p:cNvSpPr>
              <a:spLocks noChangeArrowheads="1"/>
            </p:cNvSpPr>
            <p:nvPr/>
          </p:nvSpPr>
          <p:spPr bwMode="auto">
            <a:xfrm>
              <a:off x="12963" y="3396746"/>
              <a:ext cx="628862"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bug </a:t>
              </a:r>
              <a:endParaRPr lang="zh-CN" altLang="en-US" sz="1100" dirty="0">
                <a:solidFill>
                  <a:schemeClr val="bg1"/>
                </a:solidFill>
                <a:latin typeface="微软雅黑" pitchFamily="34" charset="-122"/>
                <a:ea typeface="微软雅黑" pitchFamily="34" charset="-122"/>
              </a:endParaRPr>
            </a:p>
          </p:txBody>
        </p:sp>
        <p:sp>
          <p:nvSpPr>
            <p:cNvPr id="312" name="矩形 58">
              <a:extLst>
                <a:ext uri="{FF2B5EF4-FFF2-40B4-BE49-F238E27FC236}">
                  <a16:creationId xmlns:a16="http://schemas.microsoft.com/office/drawing/2014/main" id="{48F9BEAF-C159-47A3-90FB-7A50A2051879}"/>
                </a:ext>
              </a:extLst>
            </p:cNvPr>
            <p:cNvSpPr>
              <a:spLocks noChangeArrowheads="1"/>
            </p:cNvSpPr>
            <p:nvPr/>
          </p:nvSpPr>
          <p:spPr bwMode="auto">
            <a:xfrm>
              <a:off x="544389" y="4466997"/>
              <a:ext cx="626816"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shell</a:t>
              </a:r>
              <a:endParaRPr lang="zh-CN" altLang="en-US" sz="1100" dirty="0">
                <a:solidFill>
                  <a:schemeClr val="bg1"/>
                </a:solidFill>
                <a:latin typeface="微软雅黑" pitchFamily="34" charset="-122"/>
                <a:ea typeface="微软雅黑" pitchFamily="34" charset="-122"/>
              </a:endParaRPr>
            </a:p>
          </p:txBody>
        </p:sp>
      </p:grpSp>
      <p:grpSp>
        <p:nvGrpSpPr>
          <p:cNvPr id="354" name="组合 353">
            <a:extLst>
              <a:ext uri="{FF2B5EF4-FFF2-40B4-BE49-F238E27FC236}">
                <a16:creationId xmlns:a16="http://schemas.microsoft.com/office/drawing/2014/main" id="{7AD9D04E-191C-4E3C-92EB-6C631B7CA5CA}"/>
              </a:ext>
            </a:extLst>
          </p:cNvPr>
          <p:cNvGrpSpPr/>
          <p:nvPr/>
        </p:nvGrpSpPr>
        <p:grpSpPr>
          <a:xfrm>
            <a:off x="2142365" y="3527507"/>
            <a:ext cx="2279202" cy="1442433"/>
            <a:chOff x="3522898" y="2402422"/>
            <a:chExt cx="3669439" cy="2377329"/>
          </a:xfrm>
        </p:grpSpPr>
        <p:grpSp>
          <p:nvGrpSpPr>
            <p:cNvPr id="355" name="组合 354">
              <a:extLst>
                <a:ext uri="{FF2B5EF4-FFF2-40B4-BE49-F238E27FC236}">
                  <a16:creationId xmlns:a16="http://schemas.microsoft.com/office/drawing/2014/main" id="{D84D6487-9DAC-494C-87E4-0700A38CAE7E}"/>
                </a:ext>
              </a:extLst>
            </p:cNvPr>
            <p:cNvGrpSpPr>
              <a:grpSpLocks/>
            </p:cNvGrpSpPr>
            <p:nvPr/>
          </p:nvGrpSpPr>
          <p:grpSpPr bwMode="auto">
            <a:xfrm>
              <a:off x="4284568" y="2621220"/>
              <a:ext cx="1958975" cy="1871663"/>
              <a:chOff x="3065829" y="2668267"/>
              <a:chExt cx="1872107" cy="1761728"/>
            </a:xfrm>
          </p:grpSpPr>
          <p:sp>
            <p:nvSpPr>
              <p:cNvPr id="365" name="椭圆 364">
                <a:extLst>
                  <a:ext uri="{FF2B5EF4-FFF2-40B4-BE49-F238E27FC236}">
                    <a16:creationId xmlns:a16="http://schemas.microsoft.com/office/drawing/2014/main" id="{8B4716BD-9D24-45E6-BE6E-B5BFDAB4BD4D}"/>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6" name="椭圆 365">
                <a:extLst>
                  <a:ext uri="{FF2B5EF4-FFF2-40B4-BE49-F238E27FC236}">
                    <a16:creationId xmlns:a16="http://schemas.microsoft.com/office/drawing/2014/main" id="{15A9C1C8-D3C9-490C-AE81-F676DC2DF983}"/>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7" name="椭圆 366">
                <a:extLst>
                  <a:ext uri="{FF2B5EF4-FFF2-40B4-BE49-F238E27FC236}">
                    <a16:creationId xmlns:a16="http://schemas.microsoft.com/office/drawing/2014/main" id="{3E231EBB-D32B-48ED-B400-CDC7925F0802}"/>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8" name="椭圆 367">
                <a:extLst>
                  <a:ext uri="{FF2B5EF4-FFF2-40B4-BE49-F238E27FC236}">
                    <a16:creationId xmlns:a16="http://schemas.microsoft.com/office/drawing/2014/main" id="{A682D583-F8E2-41B0-A4E6-39DC42EA6D4C}"/>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9" name="椭圆 368">
                <a:extLst>
                  <a:ext uri="{FF2B5EF4-FFF2-40B4-BE49-F238E27FC236}">
                    <a16:creationId xmlns:a16="http://schemas.microsoft.com/office/drawing/2014/main" id="{72E3D0BB-B2D1-452D-968F-CC95CEBDF383}"/>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0" name="椭圆 369">
                <a:extLst>
                  <a:ext uri="{FF2B5EF4-FFF2-40B4-BE49-F238E27FC236}">
                    <a16:creationId xmlns:a16="http://schemas.microsoft.com/office/drawing/2014/main" id="{2D40646C-C6F1-4C71-BA68-585B3229746C}"/>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1" name="椭圆 370">
                <a:extLst>
                  <a:ext uri="{FF2B5EF4-FFF2-40B4-BE49-F238E27FC236}">
                    <a16:creationId xmlns:a16="http://schemas.microsoft.com/office/drawing/2014/main" id="{35140CAF-6FEB-4D90-867E-4FDAF5072D95}"/>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372" name="组合 46">
                <a:extLst>
                  <a:ext uri="{FF2B5EF4-FFF2-40B4-BE49-F238E27FC236}">
                    <a16:creationId xmlns:a16="http://schemas.microsoft.com/office/drawing/2014/main" id="{E7619488-2FC8-4D57-9783-44075F0D18F3}"/>
                  </a:ext>
                </a:extLst>
              </p:cNvPr>
              <p:cNvGrpSpPr>
                <a:grpSpLocks/>
              </p:cNvGrpSpPr>
              <p:nvPr/>
            </p:nvGrpSpPr>
            <p:grpSpPr bwMode="auto">
              <a:xfrm>
                <a:off x="3269294" y="2943617"/>
                <a:ext cx="1465544" cy="1202498"/>
                <a:chOff x="3269294" y="2943617"/>
                <a:chExt cx="1465544" cy="1202498"/>
              </a:xfrm>
            </p:grpSpPr>
            <p:sp>
              <p:nvSpPr>
                <p:cNvPr id="373" name="任意多边形 33">
                  <a:extLst>
                    <a:ext uri="{FF2B5EF4-FFF2-40B4-BE49-F238E27FC236}">
                      <a16:creationId xmlns:a16="http://schemas.microsoft.com/office/drawing/2014/main" id="{2ECDD908-BAFA-4191-9A65-114D9208C274}"/>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4" name="任意多边形 34">
                  <a:extLst>
                    <a:ext uri="{FF2B5EF4-FFF2-40B4-BE49-F238E27FC236}">
                      <a16:creationId xmlns:a16="http://schemas.microsoft.com/office/drawing/2014/main" id="{54AEA089-41CB-47AE-A1D1-DAC97D7FB538}"/>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5" name="任意多边形 35">
                  <a:extLst>
                    <a:ext uri="{FF2B5EF4-FFF2-40B4-BE49-F238E27FC236}">
                      <a16:creationId xmlns:a16="http://schemas.microsoft.com/office/drawing/2014/main" id="{AC7BE8E8-2901-4EF4-945B-345A31431487}"/>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6" name="任意多边形 36">
                  <a:extLst>
                    <a:ext uri="{FF2B5EF4-FFF2-40B4-BE49-F238E27FC236}">
                      <a16:creationId xmlns:a16="http://schemas.microsoft.com/office/drawing/2014/main" id="{04832601-A616-4D45-A0B7-788B36143BE5}"/>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7" name="任意多边形 37">
                  <a:extLst>
                    <a:ext uri="{FF2B5EF4-FFF2-40B4-BE49-F238E27FC236}">
                      <a16:creationId xmlns:a16="http://schemas.microsoft.com/office/drawing/2014/main" id="{A4DA3A77-5CFF-46D0-ABB0-421045C51E48}"/>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8" name="任意多边形 38">
                  <a:extLst>
                    <a:ext uri="{FF2B5EF4-FFF2-40B4-BE49-F238E27FC236}">
                      <a16:creationId xmlns:a16="http://schemas.microsoft.com/office/drawing/2014/main" id="{3217BC46-62DB-41A8-9F23-C14B655373B7}"/>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356" name="组合 355">
              <a:extLst>
                <a:ext uri="{FF2B5EF4-FFF2-40B4-BE49-F238E27FC236}">
                  <a16:creationId xmlns:a16="http://schemas.microsoft.com/office/drawing/2014/main" id="{39A453D2-C4CC-4C2F-B27D-E9EC85501E3C}"/>
                </a:ext>
              </a:extLst>
            </p:cNvPr>
            <p:cNvGrpSpPr>
              <a:grpSpLocks/>
            </p:cNvGrpSpPr>
            <p:nvPr/>
          </p:nvGrpSpPr>
          <p:grpSpPr bwMode="auto">
            <a:xfrm>
              <a:off x="4767167" y="3060958"/>
              <a:ext cx="979487" cy="993775"/>
              <a:chOff x="3254772" y="2872916"/>
              <a:chExt cx="936104" cy="936104"/>
            </a:xfrm>
          </p:grpSpPr>
          <p:sp>
            <p:nvSpPr>
              <p:cNvPr id="363" name="椭圆 362">
                <a:extLst>
                  <a:ext uri="{FF2B5EF4-FFF2-40B4-BE49-F238E27FC236}">
                    <a16:creationId xmlns:a16="http://schemas.microsoft.com/office/drawing/2014/main" id="{A3ADEE8B-5BEE-42EF-B477-4B8DE993E5A6}"/>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4" name="矩形 58">
                <a:extLst>
                  <a:ext uri="{FF2B5EF4-FFF2-40B4-BE49-F238E27FC236}">
                    <a16:creationId xmlns:a16="http://schemas.microsoft.com/office/drawing/2014/main" id="{574078C1-BFB3-459E-8E60-4FA7E4E5D9E2}"/>
                  </a:ext>
                </a:extLst>
              </p:cNvPr>
              <p:cNvSpPr>
                <a:spLocks noChangeArrowheads="1"/>
              </p:cNvSpPr>
              <p:nvPr/>
            </p:nvSpPr>
            <p:spPr bwMode="auto">
              <a:xfrm>
                <a:off x="3302818" y="3085679"/>
                <a:ext cx="816896" cy="57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嵌入式</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开发</a:t>
                </a:r>
              </a:p>
            </p:txBody>
          </p:sp>
        </p:grpSp>
        <p:sp>
          <p:nvSpPr>
            <p:cNvPr id="357" name="矩形 58">
              <a:extLst>
                <a:ext uri="{FF2B5EF4-FFF2-40B4-BE49-F238E27FC236}">
                  <a16:creationId xmlns:a16="http://schemas.microsoft.com/office/drawing/2014/main" id="{F6B717C5-6056-4924-9188-FBF5F4377AFE}"/>
                </a:ext>
              </a:extLst>
            </p:cNvPr>
            <p:cNvSpPr>
              <a:spLocks noChangeArrowheads="1"/>
            </p:cNvSpPr>
            <p:nvPr/>
          </p:nvSpPr>
          <p:spPr bwMode="auto">
            <a:xfrm>
              <a:off x="3801715" y="2402422"/>
              <a:ext cx="572370"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358" name="矩形 58">
              <a:extLst>
                <a:ext uri="{FF2B5EF4-FFF2-40B4-BE49-F238E27FC236}">
                  <a16:creationId xmlns:a16="http://schemas.microsoft.com/office/drawing/2014/main" id="{6139F4B3-3ABD-4EF4-B7F6-EF88B323DAF1}"/>
                </a:ext>
              </a:extLst>
            </p:cNvPr>
            <p:cNvSpPr>
              <a:spLocks noChangeArrowheads="1"/>
            </p:cNvSpPr>
            <p:nvPr/>
          </p:nvSpPr>
          <p:spPr bwMode="auto">
            <a:xfrm>
              <a:off x="6195639" y="3298727"/>
              <a:ext cx="996698"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NASM</a:t>
              </a:r>
              <a:endParaRPr lang="zh-CN" altLang="en-US" sz="1100" dirty="0">
                <a:solidFill>
                  <a:schemeClr val="bg1"/>
                </a:solidFill>
                <a:latin typeface="微软雅黑" pitchFamily="34" charset="-122"/>
                <a:ea typeface="微软雅黑" pitchFamily="34" charset="-122"/>
              </a:endParaRPr>
            </a:p>
          </p:txBody>
        </p:sp>
        <p:sp>
          <p:nvSpPr>
            <p:cNvPr id="359" name="矩形 58">
              <a:extLst>
                <a:ext uri="{FF2B5EF4-FFF2-40B4-BE49-F238E27FC236}">
                  <a16:creationId xmlns:a16="http://schemas.microsoft.com/office/drawing/2014/main" id="{A7C4A019-9062-4D2A-8D66-F3557E302B4E}"/>
                </a:ext>
              </a:extLst>
            </p:cNvPr>
            <p:cNvSpPr>
              <a:spLocks noChangeArrowheads="1"/>
            </p:cNvSpPr>
            <p:nvPr/>
          </p:nvSpPr>
          <p:spPr bwMode="auto">
            <a:xfrm>
              <a:off x="4046282" y="4345461"/>
              <a:ext cx="440524"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git</a:t>
              </a:r>
              <a:endParaRPr lang="zh-CN" altLang="en-US" sz="1100" dirty="0">
                <a:solidFill>
                  <a:schemeClr val="bg1"/>
                </a:solidFill>
                <a:latin typeface="微软雅黑" pitchFamily="34" charset="-122"/>
                <a:ea typeface="微软雅黑" pitchFamily="34" charset="-122"/>
              </a:endParaRPr>
            </a:p>
          </p:txBody>
        </p:sp>
        <p:sp>
          <p:nvSpPr>
            <p:cNvPr id="360" name="矩形 58">
              <a:extLst>
                <a:ext uri="{FF2B5EF4-FFF2-40B4-BE49-F238E27FC236}">
                  <a16:creationId xmlns:a16="http://schemas.microsoft.com/office/drawing/2014/main" id="{78AC8BCA-FAE1-4B13-BAFF-C1C6B659AFF7}"/>
                </a:ext>
              </a:extLst>
            </p:cNvPr>
            <p:cNvSpPr>
              <a:spLocks noChangeArrowheads="1"/>
            </p:cNvSpPr>
            <p:nvPr/>
          </p:nvSpPr>
          <p:spPr bwMode="auto">
            <a:xfrm>
              <a:off x="5792262" y="2424182"/>
              <a:ext cx="805041"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python</a:t>
              </a:r>
              <a:endParaRPr lang="zh-CN" altLang="en-US" sz="1100" dirty="0">
                <a:solidFill>
                  <a:schemeClr val="bg1"/>
                </a:solidFill>
                <a:latin typeface="微软雅黑" pitchFamily="34" charset="-122"/>
                <a:ea typeface="微软雅黑" pitchFamily="34" charset="-122"/>
              </a:endParaRPr>
            </a:p>
          </p:txBody>
        </p:sp>
        <p:sp>
          <p:nvSpPr>
            <p:cNvPr id="361" name="矩形 58">
              <a:extLst>
                <a:ext uri="{FF2B5EF4-FFF2-40B4-BE49-F238E27FC236}">
                  <a16:creationId xmlns:a16="http://schemas.microsoft.com/office/drawing/2014/main" id="{CB81214A-A9B6-4590-90E5-2BE75F3534B3}"/>
                </a:ext>
              </a:extLst>
            </p:cNvPr>
            <p:cNvSpPr>
              <a:spLocks noChangeArrowheads="1"/>
            </p:cNvSpPr>
            <p:nvPr/>
          </p:nvSpPr>
          <p:spPr bwMode="auto">
            <a:xfrm>
              <a:off x="5806312" y="4348582"/>
              <a:ext cx="857336"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shell </a:t>
              </a:r>
              <a:endParaRPr lang="zh-CN" altLang="en-US" sz="1100" dirty="0">
                <a:solidFill>
                  <a:schemeClr val="bg1"/>
                </a:solidFill>
                <a:latin typeface="微软雅黑" pitchFamily="34" charset="-122"/>
                <a:ea typeface="微软雅黑" pitchFamily="34" charset="-122"/>
              </a:endParaRPr>
            </a:p>
          </p:txBody>
        </p:sp>
        <p:sp>
          <p:nvSpPr>
            <p:cNvPr id="362" name="矩形 58">
              <a:extLst>
                <a:ext uri="{FF2B5EF4-FFF2-40B4-BE49-F238E27FC236}">
                  <a16:creationId xmlns:a16="http://schemas.microsoft.com/office/drawing/2014/main" id="{78D0416C-08D4-4A1B-A035-6F8353CA3A25}"/>
                </a:ext>
              </a:extLst>
            </p:cNvPr>
            <p:cNvSpPr>
              <a:spLocks noChangeArrowheads="1"/>
            </p:cNvSpPr>
            <p:nvPr/>
          </p:nvSpPr>
          <p:spPr bwMode="auto">
            <a:xfrm>
              <a:off x="3522898" y="3354827"/>
              <a:ext cx="810882"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linux</a:t>
              </a:r>
              <a:endParaRPr lang="zh-CN" altLang="en-US" sz="1100" dirty="0">
                <a:solidFill>
                  <a:schemeClr val="bg1"/>
                </a:solidFill>
                <a:latin typeface="微软雅黑" pitchFamily="34" charset="-122"/>
                <a:ea typeface="微软雅黑" pitchFamily="34" charset="-122"/>
              </a:endParaRPr>
            </a:p>
          </p:txBody>
        </p:sp>
      </p:grpSp>
      <p:pic>
        <p:nvPicPr>
          <p:cNvPr id="249" name="图片 248">
            <a:extLst>
              <a:ext uri="{FF2B5EF4-FFF2-40B4-BE49-F238E27FC236}">
                <a16:creationId xmlns:a16="http://schemas.microsoft.com/office/drawing/2014/main" id="{43C6BA37-45AA-416E-987C-4674C4BB4EFD}"/>
              </a:ext>
            </a:extLst>
          </p:cNvPr>
          <p:cNvPicPr>
            <a:picLocks noChangeAspect="1"/>
          </p:cNvPicPr>
          <p:nvPr/>
        </p:nvPicPr>
        <p:blipFill>
          <a:blip r:embed="rId3"/>
          <a:stretch>
            <a:fillRect/>
          </a:stretch>
        </p:blipFill>
        <p:spPr>
          <a:xfrm>
            <a:off x="5148585" y="2149003"/>
            <a:ext cx="3864296" cy="2744295"/>
          </a:xfrm>
          <a:prstGeom prst="rect">
            <a:avLst/>
          </a:prstGeom>
        </p:spPr>
      </p:pic>
    </p:spTree>
    <p:extLst>
      <p:ext uri="{BB962C8B-B14F-4D97-AF65-F5344CB8AC3E}">
        <p14:creationId xmlns:p14="http://schemas.microsoft.com/office/powerpoint/2010/main" val="3820040064"/>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整体思路</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2" name="图片 1">
            <a:extLst>
              <a:ext uri="{FF2B5EF4-FFF2-40B4-BE49-F238E27FC236}">
                <a16:creationId xmlns:a16="http://schemas.microsoft.com/office/drawing/2014/main" id="{718E13AE-1EA9-4E9A-B060-23649C8A5870}"/>
              </a:ext>
            </a:extLst>
          </p:cNvPr>
          <p:cNvPicPr>
            <a:picLocks noChangeAspect="1"/>
          </p:cNvPicPr>
          <p:nvPr/>
        </p:nvPicPr>
        <p:blipFill>
          <a:blip r:embed="rId3"/>
          <a:stretch>
            <a:fillRect/>
          </a:stretch>
        </p:blipFill>
        <p:spPr>
          <a:xfrm>
            <a:off x="1394393" y="2304200"/>
            <a:ext cx="1070201" cy="535100"/>
          </a:xfrm>
          <a:prstGeom prst="rect">
            <a:avLst/>
          </a:prstGeom>
        </p:spPr>
      </p:pic>
      <p:pic>
        <p:nvPicPr>
          <p:cNvPr id="10" name="图片 9">
            <a:extLst>
              <a:ext uri="{FF2B5EF4-FFF2-40B4-BE49-F238E27FC236}">
                <a16:creationId xmlns:a16="http://schemas.microsoft.com/office/drawing/2014/main" id="{895E5263-94CB-4E59-9D26-21490658E92C}"/>
              </a:ext>
            </a:extLst>
          </p:cNvPr>
          <p:cNvPicPr>
            <a:picLocks noChangeAspect="1"/>
          </p:cNvPicPr>
          <p:nvPr/>
        </p:nvPicPr>
        <p:blipFill>
          <a:blip r:embed="rId3"/>
          <a:stretch>
            <a:fillRect/>
          </a:stretch>
        </p:blipFill>
        <p:spPr>
          <a:xfrm>
            <a:off x="2715646" y="2292294"/>
            <a:ext cx="1070201" cy="535100"/>
          </a:xfrm>
          <a:prstGeom prst="rect">
            <a:avLst/>
          </a:prstGeom>
        </p:spPr>
      </p:pic>
      <p:pic>
        <p:nvPicPr>
          <p:cNvPr id="11" name="图片 10">
            <a:extLst>
              <a:ext uri="{FF2B5EF4-FFF2-40B4-BE49-F238E27FC236}">
                <a16:creationId xmlns:a16="http://schemas.microsoft.com/office/drawing/2014/main" id="{5C64941A-DBA9-4CFD-89FB-FE8D279BDB2F}"/>
              </a:ext>
            </a:extLst>
          </p:cNvPr>
          <p:cNvPicPr>
            <a:picLocks noChangeAspect="1"/>
          </p:cNvPicPr>
          <p:nvPr/>
        </p:nvPicPr>
        <p:blipFill>
          <a:blip r:embed="rId3"/>
          <a:stretch>
            <a:fillRect/>
          </a:stretch>
        </p:blipFill>
        <p:spPr>
          <a:xfrm>
            <a:off x="4036899" y="2304200"/>
            <a:ext cx="1070201" cy="535100"/>
          </a:xfrm>
          <a:prstGeom prst="rect">
            <a:avLst/>
          </a:prstGeom>
        </p:spPr>
      </p:pic>
      <p:pic>
        <p:nvPicPr>
          <p:cNvPr id="4" name="图片 3">
            <a:extLst>
              <a:ext uri="{FF2B5EF4-FFF2-40B4-BE49-F238E27FC236}">
                <a16:creationId xmlns:a16="http://schemas.microsoft.com/office/drawing/2014/main" id="{D8F71904-B88D-406B-9D18-8F07DADA1BFF}"/>
              </a:ext>
            </a:extLst>
          </p:cNvPr>
          <p:cNvPicPr>
            <a:picLocks noChangeAspect="1"/>
          </p:cNvPicPr>
          <p:nvPr/>
        </p:nvPicPr>
        <p:blipFill>
          <a:blip r:embed="rId4"/>
          <a:stretch>
            <a:fillRect/>
          </a:stretch>
        </p:blipFill>
        <p:spPr>
          <a:xfrm>
            <a:off x="1354133" y="1513387"/>
            <a:ext cx="1017875" cy="342781"/>
          </a:xfrm>
          <a:prstGeom prst="rect">
            <a:avLst/>
          </a:prstGeom>
        </p:spPr>
      </p:pic>
      <p:pic>
        <p:nvPicPr>
          <p:cNvPr id="16" name="图片 15">
            <a:extLst>
              <a:ext uri="{FF2B5EF4-FFF2-40B4-BE49-F238E27FC236}">
                <a16:creationId xmlns:a16="http://schemas.microsoft.com/office/drawing/2014/main" id="{D7860975-1E45-417B-8DAD-C01A0523CA00}"/>
              </a:ext>
            </a:extLst>
          </p:cNvPr>
          <p:cNvPicPr>
            <a:picLocks noChangeAspect="1"/>
          </p:cNvPicPr>
          <p:nvPr/>
        </p:nvPicPr>
        <p:blipFill>
          <a:blip r:embed="rId4"/>
          <a:stretch>
            <a:fillRect/>
          </a:stretch>
        </p:blipFill>
        <p:spPr>
          <a:xfrm>
            <a:off x="2765000" y="1484514"/>
            <a:ext cx="1017875" cy="342781"/>
          </a:xfrm>
          <a:prstGeom prst="rect">
            <a:avLst/>
          </a:prstGeom>
        </p:spPr>
      </p:pic>
      <p:pic>
        <p:nvPicPr>
          <p:cNvPr id="17" name="图片 16">
            <a:extLst>
              <a:ext uri="{FF2B5EF4-FFF2-40B4-BE49-F238E27FC236}">
                <a16:creationId xmlns:a16="http://schemas.microsoft.com/office/drawing/2014/main" id="{9BDBA194-53CD-4CA8-87F1-05911D4E3DBD}"/>
              </a:ext>
            </a:extLst>
          </p:cNvPr>
          <p:cNvPicPr>
            <a:picLocks noChangeAspect="1"/>
          </p:cNvPicPr>
          <p:nvPr/>
        </p:nvPicPr>
        <p:blipFill>
          <a:blip r:embed="rId4"/>
          <a:stretch>
            <a:fillRect/>
          </a:stretch>
        </p:blipFill>
        <p:spPr>
          <a:xfrm>
            <a:off x="4063061" y="1464231"/>
            <a:ext cx="1017875" cy="342781"/>
          </a:xfrm>
          <a:prstGeom prst="rect">
            <a:avLst/>
          </a:prstGeom>
        </p:spPr>
      </p:pic>
      <p:sp>
        <p:nvSpPr>
          <p:cNvPr id="5" name="椭圆 4">
            <a:extLst>
              <a:ext uri="{FF2B5EF4-FFF2-40B4-BE49-F238E27FC236}">
                <a16:creationId xmlns:a16="http://schemas.microsoft.com/office/drawing/2014/main" id="{EB5FE6BA-DCDE-41EE-93EE-CAFA0CFAED8B}"/>
              </a:ext>
            </a:extLst>
          </p:cNvPr>
          <p:cNvSpPr/>
          <p:nvPr/>
        </p:nvSpPr>
        <p:spPr bwMode="auto">
          <a:xfrm>
            <a:off x="613786" y="3349433"/>
            <a:ext cx="5378904" cy="734672"/>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9" name="椭圆 18">
            <a:extLst>
              <a:ext uri="{FF2B5EF4-FFF2-40B4-BE49-F238E27FC236}">
                <a16:creationId xmlns:a16="http://schemas.microsoft.com/office/drawing/2014/main" id="{8C689E55-71B4-48AF-8EB2-9BE18DB5296D}"/>
              </a:ext>
            </a:extLst>
          </p:cNvPr>
          <p:cNvSpPr/>
          <p:nvPr/>
        </p:nvSpPr>
        <p:spPr bwMode="auto">
          <a:xfrm>
            <a:off x="546643" y="2205473"/>
            <a:ext cx="5408205" cy="723995"/>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0" name="椭圆 19">
            <a:extLst>
              <a:ext uri="{FF2B5EF4-FFF2-40B4-BE49-F238E27FC236}">
                <a16:creationId xmlns:a16="http://schemas.microsoft.com/office/drawing/2014/main" id="{4F69BD26-B437-4D53-86B4-617C523C5A08}"/>
              </a:ext>
            </a:extLst>
          </p:cNvPr>
          <p:cNvSpPr/>
          <p:nvPr/>
        </p:nvSpPr>
        <p:spPr bwMode="auto">
          <a:xfrm>
            <a:off x="584485" y="1241288"/>
            <a:ext cx="5378904" cy="734672"/>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cxnSp>
        <p:nvCxnSpPr>
          <p:cNvPr id="7" name="直接箭头连接符 6">
            <a:extLst>
              <a:ext uri="{FF2B5EF4-FFF2-40B4-BE49-F238E27FC236}">
                <a16:creationId xmlns:a16="http://schemas.microsoft.com/office/drawing/2014/main" id="{D9540FA2-F419-40F7-9F92-D1CF070E3067}"/>
              </a:ext>
            </a:extLst>
          </p:cNvPr>
          <p:cNvCxnSpPr>
            <a:cxnSpLocks/>
          </p:cNvCxnSpPr>
          <p:nvPr/>
        </p:nvCxnSpPr>
        <p:spPr bwMode="auto">
          <a:xfrm>
            <a:off x="1796647" y="1827295"/>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4" name="直接箭头连接符 23">
            <a:extLst>
              <a:ext uri="{FF2B5EF4-FFF2-40B4-BE49-F238E27FC236}">
                <a16:creationId xmlns:a16="http://schemas.microsoft.com/office/drawing/2014/main" id="{F6AEAEBD-E531-4537-BA75-B46E3145FB4B}"/>
              </a:ext>
            </a:extLst>
          </p:cNvPr>
          <p:cNvCxnSpPr>
            <a:cxnSpLocks/>
          </p:cNvCxnSpPr>
          <p:nvPr/>
        </p:nvCxnSpPr>
        <p:spPr bwMode="auto">
          <a:xfrm>
            <a:off x="3220973" y="1856167"/>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5" name="直接箭头连接符 24">
            <a:extLst>
              <a:ext uri="{FF2B5EF4-FFF2-40B4-BE49-F238E27FC236}">
                <a16:creationId xmlns:a16="http://schemas.microsoft.com/office/drawing/2014/main" id="{67767492-26C0-4793-B3B8-AE23CAD922DF}"/>
              </a:ext>
            </a:extLst>
          </p:cNvPr>
          <p:cNvCxnSpPr>
            <a:cxnSpLocks/>
          </p:cNvCxnSpPr>
          <p:nvPr/>
        </p:nvCxnSpPr>
        <p:spPr bwMode="auto">
          <a:xfrm>
            <a:off x="4571998" y="1856168"/>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9" name="直接箭头连接符 28">
            <a:extLst>
              <a:ext uri="{FF2B5EF4-FFF2-40B4-BE49-F238E27FC236}">
                <a16:creationId xmlns:a16="http://schemas.microsoft.com/office/drawing/2014/main" id="{6BC1F897-4A77-4C89-93A9-D0D960AAD5C2}"/>
              </a:ext>
            </a:extLst>
          </p:cNvPr>
          <p:cNvCxnSpPr>
            <a:cxnSpLocks/>
          </p:cNvCxnSpPr>
          <p:nvPr/>
        </p:nvCxnSpPr>
        <p:spPr bwMode="auto">
          <a:xfrm>
            <a:off x="1907369" y="2929468"/>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0" name="直接箭头连接符 29">
            <a:extLst>
              <a:ext uri="{FF2B5EF4-FFF2-40B4-BE49-F238E27FC236}">
                <a16:creationId xmlns:a16="http://schemas.microsoft.com/office/drawing/2014/main" id="{64713541-551E-4A6A-BEEB-977547FECB96}"/>
              </a:ext>
            </a:extLst>
          </p:cNvPr>
          <p:cNvCxnSpPr>
            <a:cxnSpLocks/>
          </p:cNvCxnSpPr>
          <p:nvPr/>
        </p:nvCxnSpPr>
        <p:spPr bwMode="auto">
          <a:xfrm>
            <a:off x="3331695" y="2958340"/>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1" name="直接箭头连接符 30">
            <a:extLst>
              <a:ext uri="{FF2B5EF4-FFF2-40B4-BE49-F238E27FC236}">
                <a16:creationId xmlns:a16="http://schemas.microsoft.com/office/drawing/2014/main" id="{B0F1D178-EF98-4312-B119-760F053C28A9}"/>
              </a:ext>
            </a:extLst>
          </p:cNvPr>
          <p:cNvCxnSpPr>
            <a:cxnSpLocks/>
          </p:cNvCxnSpPr>
          <p:nvPr/>
        </p:nvCxnSpPr>
        <p:spPr bwMode="auto">
          <a:xfrm>
            <a:off x="4682720" y="2958341"/>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9" name="文本框 8">
            <a:extLst>
              <a:ext uri="{FF2B5EF4-FFF2-40B4-BE49-F238E27FC236}">
                <a16:creationId xmlns:a16="http://schemas.microsoft.com/office/drawing/2014/main" id="{7B6C7687-F5B7-4D7D-9DF1-424B0FB7C336}"/>
              </a:ext>
            </a:extLst>
          </p:cNvPr>
          <p:cNvSpPr txBox="1"/>
          <p:nvPr/>
        </p:nvSpPr>
        <p:spPr>
          <a:xfrm>
            <a:off x="5087782" y="258836"/>
            <a:ext cx="1014413" cy="369332"/>
          </a:xfrm>
          <a:prstGeom prst="rect">
            <a:avLst/>
          </a:prstGeom>
          <a:noFill/>
        </p:spPr>
        <p:txBody>
          <a:bodyPr wrap="square" rtlCol="0">
            <a:spAutoFit/>
          </a:bodyPr>
          <a:lstStyle/>
          <a:p>
            <a:r>
              <a:rPr lang="en-US" altLang="zh-CN" dirty="0">
                <a:solidFill>
                  <a:schemeClr val="bg1"/>
                </a:solidFill>
              </a:rPr>
              <a:t>CSV</a:t>
            </a:r>
            <a:r>
              <a:rPr lang="zh-CN" altLang="en-US" dirty="0">
                <a:solidFill>
                  <a:schemeClr val="bg1"/>
                </a:solidFill>
              </a:rPr>
              <a:t>文件</a:t>
            </a:r>
          </a:p>
        </p:txBody>
      </p:sp>
      <p:sp>
        <p:nvSpPr>
          <p:cNvPr id="15" name="任意多边形: 形状 14">
            <a:extLst>
              <a:ext uri="{FF2B5EF4-FFF2-40B4-BE49-F238E27FC236}">
                <a16:creationId xmlns:a16="http://schemas.microsoft.com/office/drawing/2014/main" id="{8E9E62D4-9967-4AC3-93A4-2FBA0F892A43}"/>
              </a:ext>
            </a:extLst>
          </p:cNvPr>
          <p:cNvSpPr/>
          <p:nvPr/>
        </p:nvSpPr>
        <p:spPr bwMode="auto">
          <a:xfrm>
            <a:off x="3255175" y="458334"/>
            <a:ext cx="1753523" cy="734671"/>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18" name="图片 17">
            <a:extLst>
              <a:ext uri="{FF2B5EF4-FFF2-40B4-BE49-F238E27FC236}">
                <a16:creationId xmlns:a16="http://schemas.microsoft.com/office/drawing/2014/main" id="{6D52A313-7F09-4088-AD6E-BA12AEBB668A}"/>
              </a:ext>
            </a:extLst>
          </p:cNvPr>
          <p:cNvPicPr>
            <a:picLocks noChangeAspect="1"/>
          </p:cNvPicPr>
          <p:nvPr/>
        </p:nvPicPr>
        <p:blipFill>
          <a:blip r:embed="rId5"/>
          <a:stretch>
            <a:fillRect/>
          </a:stretch>
        </p:blipFill>
        <p:spPr>
          <a:xfrm>
            <a:off x="7877405" y="1947683"/>
            <a:ext cx="678239" cy="891617"/>
          </a:xfrm>
          <a:prstGeom prst="rect">
            <a:avLst/>
          </a:prstGeom>
        </p:spPr>
      </p:pic>
      <p:pic>
        <p:nvPicPr>
          <p:cNvPr id="21" name="图片 20">
            <a:extLst>
              <a:ext uri="{FF2B5EF4-FFF2-40B4-BE49-F238E27FC236}">
                <a16:creationId xmlns:a16="http://schemas.microsoft.com/office/drawing/2014/main" id="{B02EDA54-AC8B-43F0-88BD-88A86BB76461}"/>
              </a:ext>
            </a:extLst>
          </p:cNvPr>
          <p:cNvPicPr>
            <a:picLocks noChangeAspect="1"/>
          </p:cNvPicPr>
          <p:nvPr/>
        </p:nvPicPr>
        <p:blipFill>
          <a:blip r:embed="rId6"/>
          <a:stretch>
            <a:fillRect/>
          </a:stretch>
        </p:blipFill>
        <p:spPr>
          <a:xfrm>
            <a:off x="7148104" y="4289690"/>
            <a:ext cx="1262879" cy="519622"/>
          </a:xfrm>
          <a:prstGeom prst="rect">
            <a:avLst/>
          </a:prstGeom>
        </p:spPr>
      </p:pic>
      <p:sp>
        <p:nvSpPr>
          <p:cNvPr id="32" name="任意多边形: 形状 31">
            <a:extLst>
              <a:ext uri="{FF2B5EF4-FFF2-40B4-BE49-F238E27FC236}">
                <a16:creationId xmlns:a16="http://schemas.microsoft.com/office/drawing/2014/main" id="{97D44F17-0F91-43EB-8967-C3CB0652950D}"/>
              </a:ext>
            </a:extLst>
          </p:cNvPr>
          <p:cNvSpPr/>
          <p:nvPr/>
        </p:nvSpPr>
        <p:spPr bwMode="auto">
          <a:xfrm>
            <a:off x="3314700" y="4100513"/>
            <a:ext cx="3650456" cy="906121"/>
          </a:xfrm>
          <a:custGeom>
            <a:avLst/>
            <a:gdLst>
              <a:gd name="connsiteX0" fmla="*/ 0 w 3650456"/>
              <a:gd name="connsiteY0" fmla="*/ 0 h 906121"/>
              <a:gd name="connsiteX1" fmla="*/ 921544 w 3650456"/>
              <a:gd name="connsiteY1" fmla="*/ 892968 h 906121"/>
              <a:gd name="connsiteX2" fmla="*/ 3650456 w 3650456"/>
              <a:gd name="connsiteY2" fmla="*/ 450056 h 906121"/>
            </a:gdLst>
            <a:ahLst/>
            <a:cxnLst>
              <a:cxn ang="0">
                <a:pos x="connsiteX0" y="connsiteY0"/>
              </a:cxn>
              <a:cxn ang="0">
                <a:pos x="connsiteX1" y="connsiteY1"/>
              </a:cxn>
              <a:cxn ang="0">
                <a:pos x="connsiteX2" y="connsiteY2"/>
              </a:cxn>
            </a:cxnLst>
            <a:rect l="l" t="t" r="r" b="b"/>
            <a:pathLst>
              <a:path w="3650456" h="906121">
                <a:moveTo>
                  <a:pt x="0" y="0"/>
                </a:moveTo>
                <a:cubicBezTo>
                  <a:pt x="156567" y="408979"/>
                  <a:pt x="313135" y="817959"/>
                  <a:pt x="921544" y="892968"/>
                </a:cubicBezTo>
                <a:cubicBezTo>
                  <a:pt x="1529953" y="967977"/>
                  <a:pt x="2590204" y="709016"/>
                  <a:pt x="3650456" y="450056"/>
                </a:cubicBezTo>
              </a:path>
            </a:pathLst>
          </a:custGeom>
          <a:noFill/>
          <a:ln w="571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34" name="任意多边形: 形状 33">
            <a:extLst>
              <a:ext uri="{FF2B5EF4-FFF2-40B4-BE49-F238E27FC236}">
                <a16:creationId xmlns:a16="http://schemas.microsoft.com/office/drawing/2014/main" id="{4637189A-1F10-4EDE-AC43-8B82BCBC8AC9}"/>
              </a:ext>
            </a:extLst>
          </p:cNvPr>
          <p:cNvSpPr/>
          <p:nvPr/>
        </p:nvSpPr>
        <p:spPr bwMode="auto">
          <a:xfrm>
            <a:off x="7522369" y="2864644"/>
            <a:ext cx="793320" cy="1400175"/>
          </a:xfrm>
          <a:custGeom>
            <a:avLst/>
            <a:gdLst>
              <a:gd name="connsiteX0" fmla="*/ 0 w 793320"/>
              <a:gd name="connsiteY0" fmla="*/ 1400175 h 1400175"/>
              <a:gd name="connsiteX1" fmla="*/ 721519 w 793320"/>
              <a:gd name="connsiteY1" fmla="*/ 714375 h 1400175"/>
              <a:gd name="connsiteX2" fmla="*/ 728662 w 793320"/>
              <a:gd name="connsiteY2" fmla="*/ 0 h 1400175"/>
            </a:gdLst>
            <a:ahLst/>
            <a:cxnLst>
              <a:cxn ang="0">
                <a:pos x="connsiteX0" y="connsiteY0"/>
              </a:cxn>
              <a:cxn ang="0">
                <a:pos x="connsiteX1" y="connsiteY1"/>
              </a:cxn>
              <a:cxn ang="0">
                <a:pos x="connsiteX2" y="connsiteY2"/>
              </a:cxn>
            </a:cxnLst>
            <a:rect l="l" t="t" r="r" b="b"/>
            <a:pathLst>
              <a:path w="793320" h="1400175">
                <a:moveTo>
                  <a:pt x="0" y="1400175"/>
                </a:moveTo>
                <a:cubicBezTo>
                  <a:pt x="300037" y="1173956"/>
                  <a:pt x="600075" y="947737"/>
                  <a:pt x="721519" y="714375"/>
                </a:cubicBezTo>
                <a:cubicBezTo>
                  <a:pt x="842963" y="481012"/>
                  <a:pt x="785812" y="240506"/>
                  <a:pt x="728662" y="0"/>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3" name="文本框 42">
            <a:extLst>
              <a:ext uri="{FF2B5EF4-FFF2-40B4-BE49-F238E27FC236}">
                <a16:creationId xmlns:a16="http://schemas.microsoft.com/office/drawing/2014/main" id="{6F0E880F-D684-474B-913C-FEB1D16F7223}"/>
              </a:ext>
            </a:extLst>
          </p:cNvPr>
          <p:cNvSpPr txBox="1"/>
          <p:nvPr/>
        </p:nvSpPr>
        <p:spPr>
          <a:xfrm>
            <a:off x="6625495" y="2775579"/>
            <a:ext cx="1610895" cy="307777"/>
          </a:xfrm>
          <a:prstGeom prst="rect">
            <a:avLst/>
          </a:prstGeom>
          <a:noFill/>
        </p:spPr>
        <p:txBody>
          <a:bodyPr wrap="square" rtlCol="0">
            <a:spAutoFit/>
          </a:bodyPr>
          <a:lstStyle/>
          <a:p>
            <a:r>
              <a:rPr lang="en-US" altLang="zh-CN" sz="1400" dirty="0">
                <a:solidFill>
                  <a:schemeClr val="bg1"/>
                </a:solidFill>
              </a:rPr>
              <a:t>Web</a:t>
            </a:r>
            <a:r>
              <a:rPr lang="zh-CN" altLang="en-US" sz="1400" dirty="0">
                <a:solidFill>
                  <a:schemeClr val="bg1"/>
                </a:solidFill>
              </a:rPr>
              <a:t>页面实时展示</a:t>
            </a:r>
          </a:p>
        </p:txBody>
      </p:sp>
      <p:sp>
        <p:nvSpPr>
          <p:cNvPr id="36" name="文本框 35">
            <a:extLst>
              <a:ext uri="{FF2B5EF4-FFF2-40B4-BE49-F238E27FC236}">
                <a16:creationId xmlns:a16="http://schemas.microsoft.com/office/drawing/2014/main" id="{FD1AA470-9DEA-42E1-8521-34D0BC1B4525}"/>
              </a:ext>
            </a:extLst>
          </p:cNvPr>
          <p:cNvSpPr txBox="1"/>
          <p:nvPr/>
        </p:nvSpPr>
        <p:spPr>
          <a:xfrm>
            <a:off x="7331110" y="263450"/>
            <a:ext cx="1390376" cy="369332"/>
          </a:xfrm>
          <a:prstGeom prst="rect">
            <a:avLst/>
          </a:prstGeom>
          <a:noFill/>
        </p:spPr>
        <p:txBody>
          <a:bodyPr wrap="square" rtlCol="0">
            <a:spAutoFit/>
          </a:bodyPr>
          <a:lstStyle/>
          <a:p>
            <a:r>
              <a:rPr lang="zh-CN" altLang="en-US" dirty="0">
                <a:solidFill>
                  <a:schemeClr val="bg1"/>
                </a:solidFill>
              </a:rPr>
              <a:t>原始数据</a:t>
            </a:r>
          </a:p>
        </p:txBody>
      </p:sp>
      <p:cxnSp>
        <p:nvCxnSpPr>
          <p:cNvPr id="38" name="直接箭头连接符 37">
            <a:extLst>
              <a:ext uri="{FF2B5EF4-FFF2-40B4-BE49-F238E27FC236}">
                <a16:creationId xmlns:a16="http://schemas.microsoft.com/office/drawing/2014/main" id="{E897DF85-F0A1-44A2-B5B8-98E4868A7E26}"/>
              </a:ext>
            </a:extLst>
          </p:cNvPr>
          <p:cNvCxnSpPr>
            <a:cxnSpLocks/>
          </p:cNvCxnSpPr>
          <p:nvPr/>
        </p:nvCxnSpPr>
        <p:spPr bwMode="auto">
          <a:xfrm flipH="1">
            <a:off x="6198562" y="411066"/>
            <a:ext cx="1132548" cy="0"/>
          </a:xfrm>
          <a:prstGeom prst="straightConnector1">
            <a:avLst/>
          </a:prstGeom>
          <a:ln>
            <a:headEnd type="none" w="med" len="med"/>
            <a:tailEnd type="triangle"/>
          </a:ln>
        </p:spPr>
        <p:style>
          <a:lnRef idx="2">
            <a:schemeClr val="accent3"/>
          </a:lnRef>
          <a:fillRef idx="0">
            <a:schemeClr val="accent3"/>
          </a:fillRef>
          <a:effectRef idx="1">
            <a:schemeClr val="accent3"/>
          </a:effectRef>
          <a:fontRef idx="minor">
            <a:schemeClr val="tx1"/>
          </a:fontRef>
        </p:style>
      </p:cxnSp>
      <p:pic>
        <p:nvPicPr>
          <p:cNvPr id="41" name="图片 40">
            <a:extLst>
              <a:ext uri="{FF2B5EF4-FFF2-40B4-BE49-F238E27FC236}">
                <a16:creationId xmlns:a16="http://schemas.microsoft.com/office/drawing/2014/main" id="{61FDF13A-633C-479C-97EE-0BEB404A10F5}"/>
              </a:ext>
            </a:extLst>
          </p:cNvPr>
          <p:cNvPicPr>
            <a:picLocks noChangeAspect="1"/>
          </p:cNvPicPr>
          <p:nvPr/>
        </p:nvPicPr>
        <p:blipFill>
          <a:blip r:embed="rId4"/>
          <a:stretch>
            <a:fillRect/>
          </a:stretch>
        </p:blipFill>
        <p:spPr>
          <a:xfrm>
            <a:off x="1484067" y="3541302"/>
            <a:ext cx="1017875" cy="342781"/>
          </a:xfrm>
          <a:prstGeom prst="rect">
            <a:avLst/>
          </a:prstGeom>
        </p:spPr>
      </p:pic>
      <p:pic>
        <p:nvPicPr>
          <p:cNvPr id="42" name="图片 41">
            <a:extLst>
              <a:ext uri="{FF2B5EF4-FFF2-40B4-BE49-F238E27FC236}">
                <a16:creationId xmlns:a16="http://schemas.microsoft.com/office/drawing/2014/main" id="{9145E3A9-4BC9-4E64-8C5F-D6273EA64D8A}"/>
              </a:ext>
            </a:extLst>
          </p:cNvPr>
          <p:cNvPicPr>
            <a:picLocks noChangeAspect="1"/>
          </p:cNvPicPr>
          <p:nvPr/>
        </p:nvPicPr>
        <p:blipFill>
          <a:blip r:embed="rId4"/>
          <a:stretch>
            <a:fillRect/>
          </a:stretch>
        </p:blipFill>
        <p:spPr>
          <a:xfrm>
            <a:off x="2894934" y="3512429"/>
            <a:ext cx="1017875" cy="342781"/>
          </a:xfrm>
          <a:prstGeom prst="rect">
            <a:avLst/>
          </a:prstGeom>
        </p:spPr>
      </p:pic>
      <p:pic>
        <p:nvPicPr>
          <p:cNvPr id="44" name="图片 43">
            <a:extLst>
              <a:ext uri="{FF2B5EF4-FFF2-40B4-BE49-F238E27FC236}">
                <a16:creationId xmlns:a16="http://schemas.microsoft.com/office/drawing/2014/main" id="{66AA4EF7-7CC2-4A92-B99A-104A8F7777E3}"/>
              </a:ext>
            </a:extLst>
          </p:cNvPr>
          <p:cNvPicPr>
            <a:picLocks noChangeAspect="1"/>
          </p:cNvPicPr>
          <p:nvPr/>
        </p:nvPicPr>
        <p:blipFill>
          <a:blip r:embed="rId4"/>
          <a:stretch>
            <a:fillRect/>
          </a:stretch>
        </p:blipFill>
        <p:spPr>
          <a:xfrm>
            <a:off x="4192995" y="3492146"/>
            <a:ext cx="1017875" cy="342781"/>
          </a:xfrm>
          <a:prstGeom prst="rect">
            <a:avLst/>
          </a:prstGeom>
        </p:spPr>
      </p:pic>
      <p:pic>
        <p:nvPicPr>
          <p:cNvPr id="1026" name="Picture 2">
            <a:extLst>
              <a:ext uri="{FF2B5EF4-FFF2-40B4-BE49-F238E27FC236}">
                <a16:creationId xmlns:a16="http://schemas.microsoft.com/office/drawing/2014/main" id="{ECC2F932-425E-4A42-808F-5D0EBB134E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3786" y="4483715"/>
            <a:ext cx="804592" cy="603444"/>
          </a:xfrm>
          <a:prstGeom prst="rect">
            <a:avLst/>
          </a:prstGeom>
          <a:noFill/>
          <a:extLst>
            <a:ext uri="{909E8E84-426E-40DD-AFC4-6F175D3DCCD1}">
              <a14:hiddenFill xmlns:a14="http://schemas.microsoft.com/office/drawing/2010/main">
                <a:solidFill>
                  <a:srgbClr val="FFFFFF"/>
                </a:solidFill>
              </a14:hiddenFill>
            </a:ext>
          </a:extLst>
        </p:spPr>
      </p:pic>
      <p:sp>
        <p:nvSpPr>
          <p:cNvPr id="49" name="任意多边形: 形状 48">
            <a:extLst>
              <a:ext uri="{FF2B5EF4-FFF2-40B4-BE49-F238E27FC236}">
                <a16:creationId xmlns:a16="http://schemas.microsoft.com/office/drawing/2014/main" id="{31F30432-2FF3-4373-AEDF-CEE752B7B439}"/>
              </a:ext>
            </a:extLst>
          </p:cNvPr>
          <p:cNvSpPr/>
          <p:nvPr/>
        </p:nvSpPr>
        <p:spPr bwMode="auto">
          <a:xfrm>
            <a:off x="733017" y="4027671"/>
            <a:ext cx="885813" cy="354052"/>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0" name="任意多边形: 形状 49">
            <a:extLst>
              <a:ext uri="{FF2B5EF4-FFF2-40B4-BE49-F238E27FC236}">
                <a16:creationId xmlns:a16="http://schemas.microsoft.com/office/drawing/2014/main" id="{798B4809-EC6F-4AA4-9095-CFB63A2138A8}"/>
              </a:ext>
            </a:extLst>
          </p:cNvPr>
          <p:cNvSpPr/>
          <p:nvPr/>
        </p:nvSpPr>
        <p:spPr bwMode="auto">
          <a:xfrm rot="11116313">
            <a:off x="1505990" y="4168641"/>
            <a:ext cx="936680" cy="520338"/>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1" name="文本框 50">
            <a:extLst>
              <a:ext uri="{FF2B5EF4-FFF2-40B4-BE49-F238E27FC236}">
                <a16:creationId xmlns:a16="http://schemas.microsoft.com/office/drawing/2014/main" id="{95FA1CB3-F07C-4067-8E4E-E7D5AE8F5B0F}"/>
              </a:ext>
            </a:extLst>
          </p:cNvPr>
          <p:cNvSpPr txBox="1"/>
          <p:nvPr/>
        </p:nvSpPr>
        <p:spPr>
          <a:xfrm>
            <a:off x="954795" y="4192989"/>
            <a:ext cx="1484379" cy="307777"/>
          </a:xfrm>
          <a:prstGeom prst="rect">
            <a:avLst/>
          </a:prstGeom>
          <a:noFill/>
        </p:spPr>
        <p:txBody>
          <a:bodyPr wrap="square" rtlCol="0">
            <a:spAutoFit/>
          </a:bodyPr>
          <a:lstStyle/>
          <a:p>
            <a:r>
              <a:rPr lang="zh-CN" altLang="en-US" sz="1400" dirty="0">
                <a:solidFill>
                  <a:schemeClr val="bg1"/>
                </a:solidFill>
              </a:rPr>
              <a:t>数据后处理</a:t>
            </a:r>
          </a:p>
        </p:txBody>
      </p:sp>
      <p:pic>
        <p:nvPicPr>
          <p:cNvPr id="45" name="Picture 2">
            <a:extLst>
              <a:ext uri="{FF2B5EF4-FFF2-40B4-BE49-F238E27FC236}">
                <a16:creationId xmlns:a16="http://schemas.microsoft.com/office/drawing/2014/main" id="{A226CC11-64E9-45C4-9863-83B63D3AFD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4449" y="1431983"/>
            <a:ext cx="804592" cy="603444"/>
          </a:xfrm>
          <a:prstGeom prst="rect">
            <a:avLst/>
          </a:prstGeom>
          <a:noFill/>
          <a:extLst>
            <a:ext uri="{909E8E84-426E-40DD-AFC4-6F175D3DCCD1}">
              <a14:hiddenFill xmlns:a14="http://schemas.microsoft.com/office/drawing/2010/main">
                <a:solidFill>
                  <a:srgbClr val="FFFFFF"/>
                </a:solidFill>
              </a14:hiddenFill>
            </a:ext>
          </a:extLst>
        </p:spPr>
      </p:pic>
      <p:sp>
        <p:nvSpPr>
          <p:cNvPr id="46" name="任意多边形: 形状 45">
            <a:extLst>
              <a:ext uri="{FF2B5EF4-FFF2-40B4-BE49-F238E27FC236}">
                <a16:creationId xmlns:a16="http://schemas.microsoft.com/office/drawing/2014/main" id="{1332AB0B-F95E-42C3-BF01-7FBFB76979A4}"/>
              </a:ext>
            </a:extLst>
          </p:cNvPr>
          <p:cNvSpPr/>
          <p:nvPr/>
        </p:nvSpPr>
        <p:spPr bwMode="auto">
          <a:xfrm rot="16465281">
            <a:off x="5459669" y="702131"/>
            <a:ext cx="835439" cy="544998"/>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7" name="任意多边形: 形状 46">
            <a:extLst>
              <a:ext uri="{FF2B5EF4-FFF2-40B4-BE49-F238E27FC236}">
                <a16:creationId xmlns:a16="http://schemas.microsoft.com/office/drawing/2014/main" id="{3743B6CE-8CE4-4FA2-821A-8649AF7F940B}"/>
              </a:ext>
            </a:extLst>
          </p:cNvPr>
          <p:cNvSpPr/>
          <p:nvPr/>
        </p:nvSpPr>
        <p:spPr bwMode="auto">
          <a:xfrm rot="7389924">
            <a:off x="6080532" y="592182"/>
            <a:ext cx="460657" cy="734611"/>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8" name="文本框 47">
            <a:extLst>
              <a:ext uri="{FF2B5EF4-FFF2-40B4-BE49-F238E27FC236}">
                <a16:creationId xmlns:a16="http://schemas.microsoft.com/office/drawing/2014/main" id="{450B9AF0-7436-4366-A2D8-04FDC5D745AA}"/>
              </a:ext>
            </a:extLst>
          </p:cNvPr>
          <p:cNvSpPr txBox="1"/>
          <p:nvPr/>
        </p:nvSpPr>
        <p:spPr>
          <a:xfrm>
            <a:off x="5573498" y="807863"/>
            <a:ext cx="1484379" cy="307777"/>
          </a:xfrm>
          <a:prstGeom prst="rect">
            <a:avLst/>
          </a:prstGeom>
          <a:noFill/>
        </p:spPr>
        <p:txBody>
          <a:bodyPr wrap="square" rtlCol="0">
            <a:spAutoFit/>
          </a:bodyPr>
          <a:lstStyle/>
          <a:p>
            <a:r>
              <a:rPr lang="zh-CN" altLang="en-US" sz="1400" dirty="0">
                <a:solidFill>
                  <a:schemeClr val="bg1"/>
                </a:solidFill>
              </a:rPr>
              <a:t>数据预处理</a:t>
            </a:r>
          </a:p>
        </p:txBody>
      </p:sp>
    </p:spTree>
    <p:extLst>
      <p:ext uri="{BB962C8B-B14F-4D97-AF65-F5344CB8AC3E}">
        <p14:creationId xmlns:p14="http://schemas.microsoft.com/office/powerpoint/2010/main" val="3084609652"/>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数据来源</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1264886" y="1462166"/>
            <a:ext cx="7494587" cy="38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30000"/>
              </a:lnSpc>
            </a:pPr>
            <a:r>
              <a:rPr lang="zh-CN" altLang="en-US" sz="1600" dirty="0">
                <a:solidFill>
                  <a:schemeClr val="bg1"/>
                </a:solidFill>
                <a:latin typeface="微软雅黑" pitchFamily="34" charset="-122"/>
                <a:ea typeface="微软雅黑" pitchFamily="34" charset="-122"/>
              </a:rPr>
              <a:t>沿用</a:t>
            </a:r>
            <a:r>
              <a:rPr lang="en-US" altLang="zh-CN" sz="1600" dirty="0">
                <a:solidFill>
                  <a:schemeClr val="bg1"/>
                </a:solidFill>
                <a:latin typeface="微软雅黑" pitchFamily="34" charset="-122"/>
                <a:ea typeface="微软雅黑" pitchFamily="34" charset="-122"/>
              </a:rPr>
              <a:t>streaming</a:t>
            </a:r>
            <a:r>
              <a:rPr lang="zh-CN" altLang="en-US" sz="1600" dirty="0">
                <a:solidFill>
                  <a:schemeClr val="bg1"/>
                </a:solidFill>
                <a:latin typeface="微软雅黑" pitchFamily="34" charset="-122"/>
                <a:ea typeface="微软雅黑" pitchFamily="34" charset="-122"/>
              </a:rPr>
              <a:t>阶段从北京大学开放数据研究平台获取到招聘数据</a:t>
            </a:r>
            <a:endParaRPr lang="en-US" altLang="zh-CN" sz="1600" dirty="0">
              <a:solidFill>
                <a:schemeClr val="bg1"/>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F3C3E7F7-1783-4E40-B77B-9D2AAE804C30}"/>
              </a:ext>
            </a:extLst>
          </p:cNvPr>
          <p:cNvPicPr>
            <a:picLocks noChangeAspect="1"/>
          </p:cNvPicPr>
          <p:nvPr/>
        </p:nvPicPr>
        <p:blipFill>
          <a:blip r:embed="rId3"/>
          <a:stretch>
            <a:fillRect/>
          </a:stretch>
        </p:blipFill>
        <p:spPr>
          <a:xfrm>
            <a:off x="964777" y="2189097"/>
            <a:ext cx="6810025" cy="2074238"/>
          </a:xfrm>
          <a:prstGeom prst="rect">
            <a:avLst/>
          </a:prstGeom>
        </p:spPr>
      </p:pic>
    </p:spTree>
    <p:extLst>
      <p:ext uri="{BB962C8B-B14F-4D97-AF65-F5344CB8AC3E}">
        <p14:creationId xmlns:p14="http://schemas.microsoft.com/office/powerpoint/2010/main" val="4085480149"/>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a:grpSpLocks/>
          </p:cNvGrpSpPr>
          <p:nvPr/>
        </p:nvGrpSpPr>
        <p:grpSpPr bwMode="auto">
          <a:xfrm>
            <a:off x="573088" y="1528763"/>
            <a:ext cx="1830387" cy="550862"/>
            <a:chOff x="533400" y="1528997"/>
            <a:chExt cx="1829490" cy="550887"/>
          </a:xfrm>
        </p:grpSpPr>
        <p:sp>
          <p:nvSpPr>
            <p:cNvPr id="65" name="五边形 64"/>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66"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步骤一</a:t>
              </a:r>
            </a:p>
          </p:txBody>
        </p:sp>
      </p:grpSp>
      <p:grpSp>
        <p:nvGrpSpPr>
          <p:cNvPr id="67" name="组合 66"/>
          <p:cNvGrpSpPr>
            <a:grpSpLocks/>
          </p:cNvGrpSpPr>
          <p:nvPr/>
        </p:nvGrpSpPr>
        <p:grpSpPr bwMode="auto">
          <a:xfrm>
            <a:off x="2324100" y="1528763"/>
            <a:ext cx="1641475" cy="550862"/>
            <a:chOff x="2283957" y="1528997"/>
            <a:chExt cx="1640420" cy="550887"/>
          </a:xfrm>
        </p:grpSpPr>
        <p:sp>
          <p:nvSpPr>
            <p:cNvPr id="68" name="任意多边形 67"/>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69" name="文本框 18"/>
            <p:cNvSpPr txBox="1">
              <a:spLocks noChangeArrowheads="1"/>
            </p:cNvSpPr>
            <p:nvPr/>
          </p:nvSpPr>
          <p:spPr bwMode="auto">
            <a:xfrm>
              <a:off x="2720597" y="1652040"/>
              <a:ext cx="945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步骤二</a:t>
              </a:r>
            </a:p>
          </p:txBody>
        </p:sp>
      </p:grpSp>
      <p:grpSp>
        <p:nvGrpSpPr>
          <p:cNvPr id="70" name="组合 69"/>
          <p:cNvGrpSpPr>
            <a:grpSpLocks/>
          </p:cNvGrpSpPr>
          <p:nvPr/>
        </p:nvGrpSpPr>
        <p:grpSpPr bwMode="auto">
          <a:xfrm>
            <a:off x="3825875" y="1528763"/>
            <a:ext cx="1639888" cy="550862"/>
            <a:chOff x="3785566" y="1528997"/>
            <a:chExt cx="1640420" cy="550887"/>
          </a:xfrm>
        </p:grpSpPr>
        <p:sp>
          <p:nvSpPr>
            <p:cNvPr id="71" name="任意多边形 70"/>
            <p:cNvSpPr/>
            <p:nvPr/>
          </p:nvSpPr>
          <p:spPr>
            <a:xfrm>
              <a:off x="3785566"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2" name="文本框 19"/>
            <p:cNvSpPr txBox="1">
              <a:spLocks noChangeArrowheads="1"/>
            </p:cNvSpPr>
            <p:nvPr/>
          </p:nvSpPr>
          <p:spPr bwMode="auto">
            <a:xfrm>
              <a:off x="4265266" y="1652040"/>
              <a:ext cx="945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步骤三</a:t>
              </a:r>
            </a:p>
          </p:txBody>
        </p:sp>
      </p:grpSp>
      <p:grpSp>
        <p:nvGrpSpPr>
          <p:cNvPr id="73" name="组合 72"/>
          <p:cNvGrpSpPr>
            <a:grpSpLocks/>
          </p:cNvGrpSpPr>
          <p:nvPr/>
        </p:nvGrpSpPr>
        <p:grpSpPr bwMode="auto">
          <a:xfrm>
            <a:off x="5340350" y="1528763"/>
            <a:ext cx="1639888" cy="550862"/>
            <a:chOff x="5299151" y="1528997"/>
            <a:chExt cx="1640420" cy="550887"/>
          </a:xfrm>
        </p:grpSpPr>
        <p:sp>
          <p:nvSpPr>
            <p:cNvPr id="74" name="任意多边形 73"/>
            <p:cNvSpPr/>
            <p:nvPr/>
          </p:nvSpPr>
          <p:spPr>
            <a:xfrm>
              <a:off x="5299151"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5" name="文本框 20"/>
            <p:cNvSpPr txBox="1">
              <a:spLocks noChangeArrowheads="1"/>
            </p:cNvSpPr>
            <p:nvPr/>
          </p:nvSpPr>
          <p:spPr bwMode="auto">
            <a:xfrm>
              <a:off x="5735042" y="1652040"/>
              <a:ext cx="9346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步骤四</a:t>
              </a:r>
            </a:p>
          </p:txBody>
        </p:sp>
      </p:grpSp>
      <p:grpSp>
        <p:nvGrpSpPr>
          <p:cNvPr id="76" name="组合 75"/>
          <p:cNvGrpSpPr>
            <a:grpSpLocks/>
          </p:cNvGrpSpPr>
          <p:nvPr/>
        </p:nvGrpSpPr>
        <p:grpSpPr bwMode="auto">
          <a:xfrm>
            <a:off x="6816725" y="1528763"/>
            <a:ext cx="1641475" cy="550862"/>
            <a:chOff x="6776809" y="1528997"/>
            <a:chExt cx="1640420" cy="550887"/>
          </a:xfrm>
        </p:grpSpPr>
        <p:sp>
          <p:nvSpPr>
            <p:cNvPr id="77" name="任意多边形 76"/>
            <p:cNvSpPr/>
            <p:nvPr/>
          </p:nvSpPr>
          <p:spPr>
            <a:xfrm>
              <a:off x="6776809"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8" name="文本框 21"/>
            <p:cNvSpPr txBox="1">
              <a:spLocks noChangeArrowheads="1"/>
            </p:cNvSpPr>
            <p:nvPr/>
          </p:nvSpPr>
          <p:spPr bwMode="auto">
            <a:xfrm>
              <a:off x="7242600" y="1652040"/>
              <a:ext cx="921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步骤五</a:t>
              </a:r>
            </a:p>
          </p:txBody>
        </p:sp>
      </p:grpSp>
      <p:grpSp>
        <p:nvGrpSpPr>
          <p:cNvPr id="79" name="组合 78"/>
          <p:cNvGrpSpPr>
            <a:grpSpLocks/>
          </p:cNvGrpSpPr>
          <p:nvPr/>
        </p:nvGrpSpPr>
        <p:grpSpPr bwMode="auto">
          <a:xfrm>
            <a:off x="573088" y="2355851"/>
            <a:ext cx="1519237" cy="1288885"/>
            <a:chOff x="1034229" y="1255861"/>
            <a:chExt cx="1789697" cy="1288348"/>
          </a:xfrm>
        </p:grpSpPr>
        <p:sp>
          <p:nvSpPr>
            <p:cNvPr id="80" name="矩形 13"/>
            <p:cNvSpPr>
              <a:spLocks noChangeArrowheads="1"/>
            </p:cNvSpPr>
            <p:nvPr/>
          </p:nvSpPr>
          <p:spPr bwMode="auto">
            <a:xfrm>
              <a:off x="1034229" y="1511343"/>
              <a:ext cx="1789697" cy="1032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由于我们的目标是划分出技术名词，而网上缺少相应的分词工具，我们决定多次分词</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81" name="文本框 83"/>
            <p:cNvSpPr txBox="1">
              <a:spLocks noChangeArrowheads="1"/>
            </p:cNvSpPr>
            <p:nvPr/>
          </p:nvSpPr>
          <p:spPr bwMode="auto">
            <a:xfrm>
              <a:off x="1259631" y="1255861"/>
              <a:ext cx="1358595"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分词选择</a:t>
              </a:r>
            </a:p>
          </p:txBody>
        </p:sp>
      </p:grpSp>
      <p:grpSp>
        <p:nvGrpSpPr>
          <p:cNvPr id="82" name="组合 81"/>
          <p:cNvGrpSpPr>
            <a:grpSpLocks/>
          </p:cNvGrpSpPr>
          <p:nvPr/>
        </p:nvGrpSpPr>
        <p:grpSpPr bwMode="auto">
          <a:xfrm>
            <a:off x="2252663" y="2355850"/>
            <a:ext cx="1519237" cy="1244064"/>
            <a:chOff x="1034229" y="1255861"/>
            <a:chExt cx="1789697" cy="1243547"/>
          </a:xfrm>
        </p:grpSpPr>
        <p:sp>
          <p:nvSpPr>
            <p:cNvPr id="83" name="矩形 13"/>
            <p:cNvSpPr>
              <a:spLocks noChangeArrowheads="1"/>
            </p:cNvSpPr>
            <p:nvPr/>
          </p:nvSpPr>
          <p:spPr bwMode="auto">
            <a:xfrm>
              <a:off x="1034229" y="1511343"/>
              <a:ext cx="1789697" cy="98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由于结巴分词具有使用率高，较高的准确性等特点，我们初步使用结巴分词进行数据处理</a:t>
              </a:r>
            </a:p>
          </p:txBody>
        </p:sp>
        <p:sp>
          <p:nvSpPr>
            <p:cNvPr id="84"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err="1">
                  <a:solidFill>
                    <a:schemeClr val="bg1"/>
                  </a:solidFill>
                  <a:latin typeface="微软雅黑" pitchFamily="34" charset="-122"/>
                  <a:ea typeface="微软雅黑" pitchFamily="34" charset="-122"/>
                </a:rPr>
                <a:t>Jieba</a:t>
              </a:r>
              <a:r>
                <a:rPr lang="zh-CN" altLang="en-US" sz="1400" b="1" dirty="0">
                  <a:solidFill>
                    <a:schemeClr val="bg1"/>
                  </a:solidFill>
                  <a:latin typeface="微软雅黑" pitchFamily="34" charset="-122"/>
                  <a:ea typeface="微软雅黑" pitchFamily="34" charset="-122"/>
                </a:rPr>
                <a:t>分词</a:t>
              </a:r>
            </a:p>
          </p:txBody>
        </p:sp>
      </p:grpSp>
      <p:grpSp>
        <p:nvGrpSpPr>
          <p:cNvPr id="85" name="组合 84"/>
          <p:cNvGrpSpPr>
            <a:grpSpLocks/>
          </p:cNvGrpSpPr>
          <p:nvPr/>
        </p:nvGrpSpPr>
        <p:grpSpPr bwMode="auto">
          <a:xfrm>
            <a:off x="3919105" y="2355850"/>
            <a:ext cx="1519237" cy="1531258"/>
            <a:chOff x="1034229" y="1255861"/>
            <a:chExt cx="1789697" cy="1530621"/>
          </a:xfrm>
        </p:grpSpPr>
        <p:sp>
          <p:nvSpPr>
            <p:cNvPr id="86" name="矩形 13"/>
            <p:cNvSpPr>
              <a:spLocks noChangeArrowheads="1"/>
            </p:cNvSpPr>
            <p:nvPr/>
          </p:nvSpPr>
          <p:spPr bwMode="auto">
            <a:xfrm>
              <a:off x="1034229" y="1511343"/>
              <a:ext cx="1789697" cy="127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初步过滤出名词和英文单词，但由于中文名词过多过杂，结巴分词的精度不能满足我们的需求，我们决定再次过滤</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87" name="文本框 83"/>
            <p:cNvSpPr txBox="1">
              <a:spLocks noChangeArrowheads="1"/>
            </p:cNvSpPr>
            <p:nvPr/>
          </p:nvSpPr>
          <p:spPr bwMode="auto">
            <a:xfrm>
              <a:off x="1259631" y="1255861"/>
              <a:ext cx="1358595"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初次处理</a:t>
              </a:r>
            </a:p>
          </p:txBody>
        </p:sp>
      </p:grpSp>
      <p:grpSp>
        <p:nvGrpSpPr>
          <p:cNvPr id="88" name="组合 87"/>
          <p:cNvGrpSpPr>
            <a:grpSpLocks/>
          </p:cNvGrpSpPr>
          <p:nvPr/>
        </p:nvGrpSpPr>
        <p:grpSpPr bwMode="auto">
          <a:xfrm>
            <a:off x="5453063" y="2373312"/>
            <a:ext cx="1517650" cy="1773631"/>
            <a:chOff x="1034229" y="1255861"/>
            <a:chExt cx="1789697" cy="1774700"/>
          </a:xfrm>
        </p:grpSpPr>
        <p:sp>
          <p:nvSpPr>
            <p:cNvPr id="89" name="矩形 13"/>
            <p:cNvSpPr>
              <a:spLocks noChangeArrowheads="1"/>
            </p:cNvSpPr>
            <p:nvPr/>
          </p:nvSpPr>
          <p:spPr bwMode="auto">
            <a:xfrm>
              <a:off x="1034229" y="1511602"/>
              <a:ext cx="1789697" cy="151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我们想到大多数的</a:t>
              </a:r>
              <a:r>
                <a:rPr lang="en-US" altLang="zh-CN" sz="1050" dirty="0">
                  <a:solidFill>
                    <a:schemeClr val="bg1"/>
                  </a:solidFill>
                  <a:latin typeface="微软雅黑" panose="020B0503020204020204" pitchFamily="34" charset="-122"/>
                  <a:ea typeface="微软雅黑" panose="020B0503020204020204" pitchFamily="34" charset="-122"/>
                </a:rPr>
                <a:t>IT</a:t>
              </a:r>
              <a:r>
                <a:rPr lang="zh-CN" altLang="en-US" sz="1050" dirty="0">
                  <a:solidFill>
                    <a:schemeClr val="bg1"/>
                  </a:solidFill>
                  <a:latin typeface="微软雅黑" panose="020B0503020204020204" pitchFamily="34" charset="-122"/>
                  <a:ea typeface="微软雅黑" panose="020B0503020204020204" pitchFamily="34" charset="-122"/>
                </a:rPr>
                <a:t>名词都与英文相关，故第二次处理时，我们采用上一步过滤下的英文单词，以</a:t>
              </a:r>
              <a:r>
                <a:rPr lang="en-US" altLang="zh-CN" sz="1050" dirty="0">
                  <a:solidFill>
                    <a:schemeClr val="bg1"/>
                  </a:solidFill>
                  <a:latin typeface="微软雅黑" panose="020B0503020204020204" pitchFamily="34" charset="-122"/>
                  <a:ea typeface="微软雅黑" panose="020B0503020204020204" pitchFamily="34" charset="-122"/>
                </a:rPr>
                <a:t>NLTK</a:t>
              </a:r>
              <a:r>
                <a:rPr lang="zh-CN" altLang="en-US" sz="1050" dirty="0">
                  <a:solidFill>
                    <a:schemeClr val="bg1"/>
                  </a:solidFill>
                  <a:latin typeface="微软雅黑" panose="020B0503020204020204" pitchFamily="34" charset="-122"/>
                  <a:ea typeface="微软雅黑" panose="020B0503020204020204" pitchFamily="34" charset="-122"/>
                </a:rPr>
                <a:t>为工具筛选专业名词</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90"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err="1">
                  <a:solidFill>
                    <a:schemeClr val="bg1"/>
                  </a:solidFill>
                  <a:latin typeface="微软雅黑" pitchFamily="34" charset="-122"/>
                  <a:ea typeface="微软雅黑" pitchFamily="34" charset="-122"/>
                </a:rPr>
                <a:t>Nltk</a:t>
              </a:r>
              <a:r>
                <a:rPr lang="zh-CN" altLang="en-US" sz="1400" b="1" dirty="0">
                  <a:solidFill>
                    <a:schemeClr val="bg1"/>
                  </a:solidFill>
                  <a:latin typeface="微软雅黑" pitchFamily="34" charset="-122"/>
                  <a:ea typeface="微软雅黑" pitchFamily="34" charset="-122"/>
                </a:rPr>
                <a:t>分词</a:t>
              </a:r>
            </a:p>
          </p:txBody>
        </p:sp>
      </p:grpSp>
      <p:grpSp>
        <p:nvGrpSpPr>
          <p:cNvPr id="91" name="组合 90"/>
          <p:cNvGrpSpPr>
            <a:grpSpLocks/>
          </p:cNvGrpSpPr>
          <p:nvPr/>
        </p:nvGrpSpPr>
        <p:grpSpPr bwMode="auto">
          <a:xfrm>
            <a:off x="6878638" y="2373312"/>
            <a:ext cx="1517650" cy="551564"/>
            <a:chOff x="1034229" y="1255861"/>
            <a:chExt cx="1789697" cy="551897"/>
          </a:xfrm>
        </p:grpSpPr>
        <p:sp>
          <p:nvSpPr>
            <p:cNvPr id="92" name="矩形 13"/>
            <p:cNvSpPr>
              <a:spLocks noChangeArrowheads="1"/>
            </p:cNvSpPr>
            <p:nvPr/>
          </p:nvSpPr>
          <p:spPr bwMode="auto">
            <a:xfrm>
              <a:off x="1034229" y="1511602"/>
              <a:ext cx="1789697" cy="2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达成以下效果</a:t>
              </a:r>
            </a:p>
          </p:txBody>
        </p:sp>
        <p:sp>
          <p:nvSpPr>
            <p:cNvPr id="93"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再次处理</a:t>
              </a:r>
            </a:p>
          </p:txBody>
        </p:sp>
      </p:grpSp>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数据预处理</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40" name="图片 39">
            <a:extLst>
              <a:ext uri="{FF2B5EF4-FFF2-40B4-BE49-F238E27FC236}">
                <a16:creationId xmlns:a16="http://schemas.microsoft.com/office/drawing/2014/main" id="{F8376B15-748E-4280-84AA-D495AC4C7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521" y="3608461"/>
            <a:ext cx="2503845" cy="1240112"/>
          </a:xfrm>
          <a:prstGeom prst="rect">
            <a:avLst/>
          </a:prstGeom>
        </p:spPr>
      </p:pic>
      <p:pic>
        <p:nvPicPr>
          <p:cNvPr id="41" name="图片 40">
            <a:extLst>
              <a:ext uri="{FF2B5EF4-FFF2-40B4-BE49-F238E27FC236}">
                <a16:creationId xmlns:a16="http://schemas.microsoft.com/office/drawing/2014/main" id="{C8DC6CA5-FDE0-45EE-B84A-FA9ABB8B0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220" y="3030148"/>
            <a:ext cx="2009299" cy="905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50" fill="hold"/>
                                        <p:tgtEl>
                                          <p:spTgt spid="64"/>
                                        </p:tgtEl>
                                        <p:attrNameLst>
                                          <p:attrName>ppt_x</p:attrName>
                                        </p:attrNameLst>
                                      </p:cBhvr>
                                      <p:tavLst>
                                        <p:tav tm="0">
                                          <p:val>
                                            <p:strVal val="0-#ppt_w/2"/>
                                          </p:val>
                                        </p:tav>
                                        <p:tav tm="100000">
                                          <p:val>
                                            <p:strVal val="#ppt_x"/>
                                          </p:val>
                                        </p:tav>
                                      </p:tavLst>
                                    </p:anim>
                                    <p:anim calcmode="lin" valueType="num">
                                      <p:cBhvr additive="base">
                                        <p:cTn id="20" dur="550" fill="hold"/>
                                        <p:tgtEl>
                                          <p:spTgt spid="6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0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50" fill="hold"/>
                                        <p:tgtEl>
                                          <p:spTgt spid="67"/>
                                        </p:tgtEl>
                                        <p:attrNameLst>
                                          <p:attrName>ppt_x</p:attrName>
                                        </p:attrNameLst>
                                      </p:cBhvr>
                                      <p:tavLst>
                                        <p:tav tm="0">
                                          <p:val>
                                            <p:strVal val="0-#ppt_w/2"/>
                                          </p:val>
                                        </p:tav>
                                        <p:tav tm="100000">
                                          <p:val>
                                            <p:strVal val="#ppt_x"/>
                                          </p:val>
                                        </p:tav>
                                      </p:tavLst>
                                    </p:anim>
                                    <p:anim calcmode="lin" valueType="num">
                                      <p:cBhvr additive="base">
                                        <p:cTn id="24" dur="550" fill="hold"/>
                                        <p:tgtEl>
                                          <p:spTgt spid="6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20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50" fill="hold"/>
                                        <p:tgtEl>
                                          <p:spTgt spid="70"/>
                                        </p:tgtEl>
                                        <p:attrNameLst>
                                          <p:attrName>ppt_x</p:attrName>
                                        </p:attrNameLst>
                                      </p:cBhvr>
                                      <p:tavLst>
                                        <p:tav tm="0">
                                          <p:val>
                                            <p:strVal val="0-#ppt_w/2"/>
                                          </p:val>
                                        </p:tav>
                                        <p:tav tm="100000">
                                          <p:val>
                                            <p:strVal val="#ppt_x"/>
                                          </p:val>
                                        </p:tav>
                                      </p:tavLst>
                                    </p:anim>
                                    <p:anim calcmode="lin" valueType="num">
                                      <p:cBhvr additive="base">
                                        <p:cTn id="28" dur="550" fill="hold"/>
                                        <p:tgtEl>
                                          <p:spTgt spid="7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30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50" fill="hold"/>
                                        <p:tgtEl>
                                          <p:spTgt spid="73"/>
                                        </p:tgtEl>
                                        <p:attrNameLst>
                                          <p:attrName>ppt_x</p:attrName>
                                        </p:attrNameLst>
                                      </p:cBhvr>
                                      <p:tavLst>
                                        <p:tav tm="0">
                                          <p:val>
                                            <p:strVal val="0-#ppt_w/2"/>
                                          </p:val>
                                        </p:tav>
                                        <p:tav tm="100000">
                                          <p:val>
                                            <p:strVal val="#ppt_x"/>
                                          </p:val>
                                        </p:tav>
                                      </p:tavLst>
                                    </p:anim>
                                    <p:anim calcmode="lin" valueType="num">
                                      <p:cBhvr additive="base">
                                        <p:cTn id="32" dur="550" fill="hold"/>
                                        <p:tgtEl>
                                          <p:spTgt spid="73"/>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40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50" fill="hold"/>
                                        <p:tgtEl>
                                          <p:spTgt spid="76"/>
                                        </p:tgtEl>
                                        <p:attrNameLst>
                                          <p:attrName>ppt_x</p:attrName>
                                        </p:attrNameLst>
                                      </p:cBhvr>
                                      <p:tavLst>
                                        <p:tav tm="0">
                                          <p:val>
                                            <p:strVal val="0-#ppt_w/2"/>
                                          </p:val>
                                        </p:tav>
                                        <p:tav tm="100000">
                                          <p:val>
                                            <p:strVal val="#ppt_x"/>
                                          </p:val>
                                        </p:tav>
                                      </p:tavLst>
                                    </p:anim>
                                    <p:anim calcmode="lin" valueType="num">
                                      <p:cBhvr additive="base">
                                        <p:cTn id="36" dur="55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anim calcmode="lin" valueType="num">
                                      <p:cBhvr>
                                        <p:cTn id="42" dur="500" fill="hold"/>
                                        <p:tgtEl>
                                          <p:spTgt spid="79"/>
                                        </p:tgtEl>
                                        <p:attrNameLst>
                                          <p:attrName>ppt_x</p:attrName>
                                        </p:attrNameLst>
                                      </p:cBhvr>
                                      <p:tavLst>
                                        <p:tav tm="0">
                                          <p:val>
                                            <p:strVal val="#ppt_x"/>
                                          </p:val>
                                        </p:tav>
                                        <p:tav tm="100000">
                                          <p:val>
                                            <p:strVal val="#ppt_x"/>
                                          </p:val>
                                        </p:tav>
                                      </p:tavLst>
                                    </p:anim>
                                    <p:anim calcmode="lin" valueType="num">
                                      <p:cBhvr>
                                        <p:cTn id="43" dur="500" fill="hold"/>
                                        <p:tgtEl>
                                          <p:spTgt spid="79"/>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anim calcmode="lin" valueType="num">
                                      <p:cBhvr>
                                        <p:cTn id="47" dur="500" fill="hold"/>
                                        <p:tgtEl>
                                          <p:spTgt spid="82"/>
                                        </p:tgtEl>
                                        <p:attrNameLst>
                                          <p:attrName>ppt_x</p:attrName>
                                        </p:attrNameLst>
                                      </p:cBhvr>
                                      <p:tavLst>
                                        <p:tav tm="0">
                                          <p:val>
                                            <p:strVal val="#ppt_x"/>
                                          </p:val>
                                        </p:tav>
                                        <p:tav tm="100000">
                                          <p:val>
                                            <p:strVal val="#ppt_x"/>
                                          </p:val>
                                        </p:tav>
                                      </p:tavLst>
                                    </p:anim>
                                    <p:anim calcmode="lin" valueType="num">
                                      <p:cBhvr>
                                        <p:cTn id="48" dur="500" fill="hold"/>
                                        <p:tgtEl>
                                          <p:spTgt spid="8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anim calcmode="lin" valueType="num">
                                      <p:cBhvr>
                                        <p:cTn id="52" dur="500" fill="hold"/>
                                        <p:tgtEl>
                                          <p:spTgt spid="85"/>
                                        </p:tgtEl>
                                        <p:attrNameLst>
                                          <p:attrName>ppt_x</p:attrName>
                                        </p:attrNameLst>
                                      </p:cBhvr>
                                      <p:tavLst>
                                        <p:tav tm="0">
                                          <p:val>
                                            <p:strVal val="#ppt_x"/>
                                          </p:val>
                                        </p:tav>
                                        <p:tav tm="100000">
                                          <p:val>
                                            <p:strVal val="#ppt_x"/>
                                          </p:val>
                                        </p:tav>
                                      </p:tavLst>
                                    </p:anim>
                                    <p:anim calcmode="lin" valueType="num">
                                      <p:cBhvr>
                                        <p:cTn id="53" dur="500" fill="hold"/>
                                        <p:tgtEl>
                                          <p:spTgt spid="85"/>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fade">
                                      <p:cBhvr>
                                        <p:cTn id="56" dur="500"/>
                                        <p:tgtEl>
                                          <p:spTgt spid="88"/>
                                        </p:tgtEl>
                                      </p:cBhvr>
                                    </p:animEffect>
                                    <p:anim calcmode="lin" valueType="num">
                                      <p:cBhvr>
                                        <p:cTn id="57" dur="500" fill="hold"/>
                                        <p:tgtEl>
                                          <p:spTgt spid="88"/>
                                        </p:tgtEl>
                                        <p:attrNameLst>
                                          <p:attrName>ppt_x</p:attrName>
                                        </p:attrNameLst>
                                      </p:cBhvr>
                                      <p:tavLst>
                                        <p:tav tm="0">
                                          <p:val>
                                            <p:strVal val="#ppt_x"/>
                                          </p:val>
                                        </p:tav>
                                        <p:tav tm="100000">
                                          <p:val>
                                            <p:strVal val="#ppt_x"/>
                                          </p:val>
                                        </p:tav>
                                      </p:tavLst>
                                    </p:anim>
                                    <p:anim calcmode="lin" valueType="num">
                                      <p:cBhvr>
                                        <p:cTn id="58" dur="500" fill="hold"/>
                                        <p:tgtEl>
                                          <p:spTgt spid="88"/>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500"/>
                                        <p:tgtEl>
                                          <p:spTgt spid="91"/>
                                        </p:tgtEl>
                                      </p:cBhvr>
                                    </p:animEffect>
                                    <p:anim calcmode="lin" valueType="num">
                                      <p:cBhvr>
                                        <p:cTn id="62" dur="500" fill="hold"/>
                                        <p:tgtEl>
                                          <p:spTgt spid="91"/>
                                        </p:tgtEl>
                                        <p:attrNameLst>
                                          <p:attrName>ppt_x</p:attrName>
                                        </p:attrNameLst>
                                      </p:cBhvr>
                                      <p:tavLst>
                                        <p:tav tm="0">
                                          <p:val>
                                            <p:strVal val="#ppt_x"/>
                                          </p:val>
                                        </p:tav>
                                        <p:tav tm="100000">
                                          <p:val>
                                            <p:strVal val="#ppt_x"/>
                                          </p:val>
                                        </p:tav>
                                      </p:tavLst>
                                    </p:anim>
                                    <p:anim calcmode="lin" valueType="num">
                                      <p:cBhvr>
                                        <p:cTn id="63" dur="5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数据存储</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5" name="图片 4">
            <a:extLst>
              <a:ext uri="{FF2B5EF4-FFF2-40B4-BE49-F238E27FC236}">
                <a16:creationId xmlns:a16="http://schemas.microsoft.com/office/drawing/2014/main" id="{8FB3C4A3-5285-438B-A8F0-DD7CD9953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8816"/>
            <a:ext cx="9144000" cy="382225"/>
          </a:xfrm>
          <a:prstGeom prst="rect">
            <a:avLst/>
          </a:prstGeom>
        </p:spPr>
      </p:pic>
      <p:pic>
        <p:nvPicPr>
          <p:cNvPr id="2" name="图片 1">
            <a:extLst>
              <a:ext uri="{FF2B5EF4-FFF2-40B4-BE49-F238E27FC236}">
                <a16:creationId xmlns:a16="http://schemas.microsoft.com/office/drawing/2014/main" id="{F46BC4CD-1833-4475-A978-BE8465E89283}"/>
              </a:ext>
            </a:extLst>
          </p:cNvPr>
          <p:cNvPicPr>
            <a:picLocks noChangeAspect="1"/>
          </p:cNvPicPr>
          <p:nvPr/>
        </p:nvPicPr>
        <p:blipFill>
          <a:blip r:embed="rId4"/>
          <a:stretch>
            <a:fillRect/>
          </a:stretch>
        </p:blipFill>
        <p:spPr>
          <a:xfrm>
            <a:off x="1876213" y="1821982"/>
            <a:ext cx="5159742" cy="3186051"/>
          </a:xfrm>
          <a:prstGeom prst="rect">
            <a:avLst/>
          </a:prstGeom>
        </p:spPr>
      </p:pic>
      <p:sp>
        <p:nvSpPr>
          <p:cNvPr id="3" name="矩形: 圆角 2">
            <a:extLst>
              <a:ext uri="{FF2B5EF4-FFF2-40B4-BE49-F238E27FC236}">
                <a16:creationId xmlns:a16="http://schemas.microsoft.com/office/drawing/2014/main" id="{1D582EA0-E6BF-486C-BA9F-E2B3AC330515}"/>
              </a:ext>
            </a:extLst>
          </p:cNvPr>
          <p:cNvSpPr/>
          <p:nvPr/>
        </p:nvSpPr>
        <p:spPr bwMode="auto">
          <a:xfrm>
            <a:off x="1876214" y="4680373"/>
            <a:ext cx="5159742" cy="126297"/>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4288721717"/>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点和边的处理</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12" name="文本框 25">
            <a:extLst>
              <a:ext uri="{FF2B5EF4-FFF2-40B4-BE49-F238E27FC236}">
                <a16:creationId xmlns:a16="http://schemas.microsoft.com/office/drawing/2014/main" id="{1DC8BBC3-B900-4E60-952B-1A8C38066414}"/>
              </a:ext>
            </a:extLst>
          </p:cNvPr>
          <p:cNvSpPr txBox="1">
            <a:spLocks noChangeArrowheads="1"/>
          </p:cNvSpPr>
          <p:nvPr/>
        </p:nvSpPr>
        <p:spPr bwMode="auto">
          <a:xfrm>
            <a:off x="967423" y="2556187"/>
            <a:ext cx="2534642"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从文本中读取所有的技术名词生成点集</a:t>
            </a:r>
            <a:r>
              <a:rPr lang="en-US" altLang="zh-CN" dirty="0">
                <a:solidFill>
                  <a:schemeClr val="bg1"/>
                </a:solidFill>
                <a:latin typeface="微软雅黑" pitchFamily="34" charset="-122"/>
                <a:ea typeface="微软雅黑" pitchFamily="34" charset="-122"/>
              </a:rPr>
              <a:t>RDD</a:t>
            </a:r>
          </a:p>
        </p:txBody>
      </p:sp>
      <p:grpSp>
        <p:nvGrpSpPr>
          <p:cNvPr id="16" name="组合 15">
            <a:extLst>
              <a:ext uri="{FF2B5EF4-FFF2-40B4-BE49-F238E27FC236}">
                <a16:creationId xmlns:a16="http://schemas.microsoft.com/office/drawing/2014/main" id="{3D95D922-FA52-48F9-B81D-FB0E60B33107}"/>
              </a:ext>
            </a:extLst>
          </p:cNvPr>
          <p:cNvGrpSpPr>
            <a:grpSpLocks/>
          </p:cNvGrpSpPr>
          <p:nvPr/>
        </p:nvGrpSpPr>
        <p:grpSpPr bwMode="auto">
          <a:xfrm>
            <a:off x="662395" y="1557912"/>
            <a:ext cx="2919203" cy="2712462"/>
            <a:chOff x="839089" y="1015825"/>
            <a:chExt cx="4688114" cy="4877531"/>
          </a:xfrm>
        </p:grpSpPr>
        <p:grpSp>
          <p:nvGrpSpPr>
            <p:cNvPr id="17" name="组合 4">
              <a:extLst>
                <a:ext uri="{FF2B5EF4-FFF2-40B4-BE49-F238E27FC236}">
                  <a16:creationId xmlns:a16="http://schemas.microsoft.com/office/drawing/2014/main" id="{26B4A75B-5503-446F-8B7D-6CB3C0143BFB}"/>
                </a:ext>
              </a:extLst>
            </p:cNvPr>
            <p:cNvGrpSpPr>
              <a:grpSpLocks/>
            </p:cNvGrpSpPr>
            <p:nvPr/>
          </p:nvGrpSpPr>
          <p:grpSpPr bwMode="auto">
            <a:xfrm rot="-297887">
              <a:off x="2313380" y="1015825"/>
              <a:ext cx="1482151" cy="1487649"/>
              <a:chOff x="3130077" y="1143064"/>
              <a:chExt cx="1735225" cy="1741663"/>
            </a:xfrm>
          </p:grpSpPr>
          <p:cxnSp>
            <p:nvCxnSpPr>
              <p:cNvPr id="19" name="直接连接符 18">
                <a:extLst>
                  <a:ext uri="{FF2B5EF4-FFF2-40B4-BE49-F238E27FC236}">
                    <a16:creationId xmlns:a16="http://schemas.microsoft.com/office/drawing/2014/main" id="{F25C8DA9-BC3E-4E32-8334-99FD9FE8CD5E}"/>
                  </a:ext>
                </a:extLst>
              </p:cNvPr>
              <p:cNvCxnSpPr>
                <a:endCxn id="21"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20" name="直接连接符 19">
                <a:extLst>
                  <a:ext uri="{FF2B5EF4-FFF2-40B4-BE49-F238E27FC236}">
                    <a16:creationId xmlns:a16="http://schemas.microsoft.com/office/drawing/2014/main" id="{2EE413AE-ABFF-458F-A0DC-5D969C9EBB1D}"/>
                  </a:ext>
                </a:extLst>
              </p:cNvPr>
              <p:cNvCxnSpPr>
                <a:stCxn id="21"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21" name="椭圆 8">
                <a:extLst>
                  <a:ext uri="{FF2B5EF4-FFF2-40B4-BE49-F238E27FC236}">
                    <a16:creationId xmlns:a16="http://schemas.microsoft.com/office/drawing/2014/main" id="{FAE2FC7E-BF46-48EC-9442-B993AE78F1B1}"/>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18" name="矩形 17">
              <a:extLst>
                <a:ext uri="{FF2B5EF4-FFF2-40B4-BE49-F238E27FC236}">
                  <a16:creationId xmlns:a16="http://schemas.microsoft.com/office/drawing/2014/main" id="{FE7FAB3B-3A0D-45F7-884C-7E53CE5A8DC7}"/>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pic>
        <p:nvPicPr>
          <p:cNvPr id="24" name="图片 23">
            <a:extLst>
              <a:ext uri="{FF2B5EF4-FFF2-40B4-BE49-F238E27FC236}">
                <a16:creationId xmlns:a16="http://schemas.microsoft.com/office/drawing/2014/main" id="{F501A3DD-64ED-4959-8D5C-A9A5AB5CFF9F}"/>
              </a:ext>
            </a:extLst>
          </p:cNvPr>
          <p:cNvPicPr>
            <a:picLocks noChangeAspect="1"/>
          </p:cNvPicPr>
          <p:nvPr/>
        </p:nvPicPr>
        <p:blipFill>
          <a:blip r:embed="rId2"/>
          <a:stretch>
            <a:fillRect/>
          </a:stretch>
        </p:blipFill>
        <p:spPr>
          <a:xfrm>
            <a:off x="815615" y="3223831"/>
            <a:ext cx="2686450" cy="164279"/>
          </a:xfrm>
          <a:prstGeom prst="rect">
            <a:avLst/>
          </a:prstGeom>
        </p:spPr>
      </p:pic>
      <p:sp>
        <p:nvSpPr>
          <p:cNvPr id="25" name="文本框 25">
            <a:extLst>
              <a:ext uri="{FF2B5EF4-FFF2-40B4-BE49-F238E27FC236}">
                <a16:creationId xmlns:a16="http://schemas.microsoft.com/office/drawing/2014/main" id="{0D6C0E28-055E-4802-B965-70A912385D68}"/>
              </a:ext>
            </a:extLst>
          </p:cNvPr>
          <p:cNvSpPr txBox="1">
            <a:spLocks noChangeArrowheads="1"/>
          </p:cNvSpPr>
          <p:nvPr/>
        </p:nvSpPr>
        <p:spPr bwMode="auto">
          <a:xfrm>
            <a:off x="983887" y="3533650"/>
            <a:ext cx="2382833"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为每一个点生成一个</a:t>
            </a:r>
            <a:r>
              <a:rPr lang="en-US" altLang="zh-CN" dirty="0">
                <a:solidFill>
                  <a:schemeClr val="bg1"/>
                </a:solidFill>
                <a:latin typeface="微软雅黑" pitchFamily="34" charset="-122"/>
                <a:ea typeface="微软雅黑" pitchFamily="34" charset="-122"/>
              </a:rPr>
              <a:t>UUID</a:t>
            </a:r>
            <a:r>
              <a:rPr lang="zh-CN" altLang="en-US" dirty="0">
                <a:solidFill>
                  <a:schemeClr val="bg1"/>
                </a:solidFill>
                <a:latin typeface="微软雅黑" pitchFamily="34" charset="-122"/>
                <a:ea typeface="微软雅黑" pitchFamily="34" charset="-122"/>
              </a:rPr>
              <a:t>作为</a:t>
            </a:r>
            <a:r>
              <a:rPr lang="en-US" altLang="zh-CN" dirty="0">
                <a:solidFill>
                  <a:schemeClr val="bg1"/>
                </a:solidFill>
                <a:latin typeface="微软雅黑" pitchFamily="34" charset="-122"/>
                <a:ea typeface="微软雅黑" pitchFamily="34" charset="-122"/>
              </a:rPr>
              <a:t>ID</a:t>
            </a:r>
          </a:p>
        </p:txBody>
      </p:sp>
      <p:sp>
        <p:nvSpPr>
          <p:cNvPr id="26" name="文本框 25">
            <a:extLst>
              <a:ext uri="{FF2B5EF4-FFF2-40B4-BE49-F238E27FC236}">
                <a16:creationId xmlns:a16="http://schemas.microsoft.com/office/drawing/2014/main" id="{F82EDB91-CCF6-404A-843E-CDC83F50FFC3}"/>
              </a:ext>
            </a:extLst>
          </p:cNvPr>
          <p:cNvSpPr txBox="1">
            <a:spLocks noChangeArrowheads="1"/>
          </p:cNvSpPr>
          <p:nvPr/>
        </p:nvSpPr>
        <p:spPr bwMode="auto">
          <a:xfrm>
            <a:off x="1690354" y="1731890"/>
            <a:ext cx="12150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点</a:t>
            </a:r>
            <a:r>
              <a:rPr lang="en-US" altLang="zh-CN" dirty="0">
                <a:solidFill>
                  <a:schemeClr val="bg1"/>
                </a:solidFill>
                <a:latin typeface="微软雅黑" pitchFamily="34" charset="-122"/>
                <a:ea typeface="微软雅黑" pitchFamily="34" charset="-122"/>
              </a:rPr>
              <a:t>RDD</a:t>
            </a:r>
          </a:p>
        </p:txBody>
      </p:sp>
      <p:sp>
        <p:nvSpPr>
          <p:cNvPr id="30" name="矩形 13">
            <a:extLst>
              <a:ext uri="{FF2B5EF4-FFF2-40B4-BE49-F238E27FC236}">
                <a16:creationId xmlns:a16="http://schemas.microsoft.com/office/drawing/2014/main" id="{B5A29A66-12AF-4489-8CF7-9F5793B6A349}"/>
              </a:ext>
            </a:extLst>
          </p:cNvPr>
          <p:cNvSpPr>
            <a:spLocks noChangeArrowheads="1"/>
          </p:cNvSpPr>
          <p:nvPr/>
        </p:nvSpPr>
        <p:spPr bwMode="auto">
          <a:xfrm>
            <a:off x="4572000" y="2571750"/>
            <a:ext cx="3424381"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zh-CN" altLang="zh-CN" sz="1200" dirty="0">
                <a:solidFill>
                  <a:srgbClr val="CC7832"/>
                </a:solidFill>
                <a:latin typeface="Consolas" panose="020B0609020204030204" pitchFamily="49" charset="0"/>
              </a:rPr>
              <a:t>val </a:t>
            </a:r>
            <a:r>
              <a:rPr lang="zh-CN" altLang="zh-CN" sz="1200" b="1" dirty="0">
                <a:solidFill>
                  <a:srgbClr val="C1C706"/>
                </a:solidFill>
                <a:latin typeface="Consolas" panose="020B0609020204030204" pitchFamily="49" charset="0"/>
              </a:rPr>
              <a:t>Vertexes </a:t>
            </a:r>
            <a:r>
              <a:rPr lang="zh-CN" altLang="zh-CN" sz="1200" b="1" dirty="0">
                <a:solidFill>
                  <a:srgbClr val="3765A0"/>
                </a:solidFill>
                <a:latin typeface="Consolas" panose="020B0609020204030204" pitchFamily="49" charset="0"/>
              </a:rPr>
              <a:t>= </a:t>
            </a:r>
            <a:r>
              <a:rPr lang="zh-CN" altLang="zh-CN" sz="1200" b="1" dirty="0">
                <a:solidFill>
                  <a:srgbClr val="C1C706"/>
                </a:solidFill>
                <a:latin typeface="Consolas" panose="020B0609020204030204" pitchFamily="49" charset="0"/>
              </a:rPr>
              <a:t>sc</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textFile</a:t>
            </a:r>
            <a:r>
              <a:rPr lang="zh-CN" altLang="zh-CN" sz="1200" b="1" dirty="0">
                <a:solidFill>
                  <a:srgbClr val="A9B7C6"/>
                </a:solidFill>
                <a:latin typeface="Consolas" panose="020B0609020204030204" pitchFamily="49" charset="0"/>
              </a:rPr>
              <a:t>(</a:t>
            </a:r>
            <a:r>
              <a:rPr lang="zh-CN" altLang="zh-CN" sz="1200" b="1" i="1" dirty="0">
                <a:solidFill>
                  <a:srgbClr val="9876AA"/>
                </a:solidFill>
                <a:latin typeface="Consolas" panose="020B0609020204030204" pitchFamily="49" charset="0"/>
              </a:rPr>
              <a:t>path</a:t>
            </a:r>
            <a:r>
              <a:rPr lang="zh-CN" altLang="zh-CN" sz="1200" b="1" dirty="0">
                <a:solidFill>
                  <a:srgbClr val="A9B7C6"/>
                </a:solidFill>
                <a:latin typeface="Consolas" panose="020B0609020204030204" pitchFamily="49" charset="0"/>
              </a:rPr>
              <a:t>)</a:t>
            </a:r>
            <a:br>
              <a:rPr lang="zh-CN" altLang="zh-CN" sz="1200" b="1" dirty="0">
                <a:solidFill>
                  <a:srgbClr val="A9B7C6"/>
                </a:solidFill>
                <a:latin typeface="Consolas" panose="020B0609020204030204" pitchFamily="49" charset="0"/>
              </a:rPr>
            </a:br>
            <a:r>
              <a:rPr lang="zh-CN" altLang="zh-CN" sz="1200" b="1" dirty="0">
                <a:solidFill>
                  <a:srgbClr val="A9B7C6"/>
                </a:solidFill>
                <a:latin typeface="Consolas" panose="020B0609020204030204" pitchFamily="49" charset="0"/>
              </a:rPr>
              <a:t>  </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map</a:t>
            </a:r>
            <a:r>
              <a:rPr lang="zh-CN" altLang="zh-CN" sz="1200" b="1" dirty="0">
                <a:solidFill>
                  <a:srgbClr val="A9B7C6"/>
                </a:solidFill>
                <a:latin typeface="Consolas" panose="020B0609020204030204" pitchFamily="49" charset="0"/>
              </a:rPr>
              <a:t>(</a:t>
            </a:r>
            <a:r>
              <a:rPr lang="zh-CN" altLang="zh-CN" sz="1200" b="1" dirty="0">
                <a:solidFill>
                  <a:srgbClr val="C1C706"/>
                </a:solidFill>
                <a:latin typeface="Consolas" panose="020B0609020204030204" pitchFamily="49" charset="0"/>
              </a:rPr>
              <a:t>line </a:t>
            </a:r>
            <a:r>
              <a:rPr lang="zh-CN" altLang="zh-CN" sz="1200" b="1" dirty="0">
                <a:solidFill>
                  <a:srgbClr val="3765A0"/>
                </a:solidFill>
                <a:latin typeface="Consolas" panose="020B0609020204030204" pitchFamily="49" charset="0"/>
              </a:rPr>
              <a:t>=&gt; </a:t>
            </a:r>
            <a:r>
              <a:rPr lang="zh-CN" altLang="zh-CN" sz="1200" b="1" dirty="0">
                <a:solidFill>
                  <a:srgbClr val="C1C706"/>
                </a:solidFill>
                <a:latin typeface="Consolas" panose="020B0609020204030204" pitchFamily="49" charset="0"/>
              </a:rPr>
              <a:t>line</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split</a:t>
            </a:r>
            <a:r>
              <a:rPr lang="zh-CN" altLang="zh-CN" sz="1200" b="1" dirty="0">
                <a:solidFill>
                  <a:srgbClr val="A9B7C6"/>
                </a:solidFill>
                <a:latin typeface="Consolas" panose="020B0609020204030204" pitchFamily="49" charset="0"/>
              </a:rPr>
              <a:t>(</a:t>
            </a:r>
            <a:r>
              <a:rPr lang="zh-CN" altLang="zh-CN" sz="1200" b="1" dirty="0">
                <a:solidFill>
                  <a:srgbClr val="05B600"/>
                </a:solidFill>
                <a:latin typeface="Consolas" panose="020B0609020204030204" pitchFamily="49" charset="0"/>
              </a:rPr>
              <a:t>","</a:t>
            </a:r>
            <a:r>
              <a:rPr lang="zh-CN" altLang="zh-CN" sz="1200" b="1" dirty="0">
                <a:solidFill>
                  <a:srgbClr val="A9B7C6"/>
                </a:solidFill>
                <a:latin typeface="Consolas" panose="020B0609020204030204" pitchFamily="49" charset="0"/>
              </a:rPr>
              <a:t>)(</a:t>
            </a:r>
            <a:r>
              <a:rPr lang="zh-CN" altLang="zh-CN" sz="1200" b="1" dirty="0">
                <a:solidFill>
                  <a:srgbClr val="6897BB"/>
                </a:solidFill>
                <a:latin typeface="Consolas" panose="020B0609020204030204" pitchFamily="49" charset="0"/>
              </a:rPr>
              <a:t>10</a:t>
            </a:r>
            <a:r>
              <a:rPr lang="zh-CN" altLang="zh-CN" sz="1200" b="1" dirty="0">
                <a:solidFill>
                  <a:srgbClr val="A9B7C6"/>
                </a:solidFill>
                <a:latin typeface="Consolas" panose="020B0609020204030204" pitchFamily="49" charset="0"/>
              </a:rPr>
              <a:t>))</a:t>
            </a:r>
            <a:br>
              <a:rPr lang="zh-CN" altLang="zh-CN" sz="1200" b="1" dirty="0">
                <a:solidFill>
                  <a:srgbClr val="A9B7C6"/>
                </a:solidFill>
                <a:latin typeface="Consolas" panose="020B0609020204030204" pitchFamily="49" charset="0"/>
              </a:rPr>
            </a:br>
            <a:r>
              <a:rPr lang="zh-CN" altLang="zh-CN" sz="1200" b="1" dirty="0">
                <a:solidFill>
                  <a:srgbClr val="A9B7C6"/>
                </a:solidFill>
                <a:latin typeface="Consolas" panose="020B0609020204030204" pitchFamily="49" charset="0"/>
              </a:rPr>
              <a:t>  </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filter</a:t>
            </a:r>
            <a:r>
              <a:rPr lang="zh-CN" altLang="zh-CN" sz="1200" b="1" dirty="0">
                <a:solidFill>
                  <a:srgbClr val="A9B7C6"/>
                </a:solidFill>
                <a:latin typeface="Consolas" panose="020B0609020204030204" pitchFamily="49" charset="0"/>
              </a:rPr>
              <a:t>(</a:t>
            </a:r>
            <a:r>
              <a:rPr lang="zh-CN" altLang="zh-CN" sz="1200" b="1" dirty="0">
                <a:solidFill>
                  <a:srgbClr val="C1C706"/>
                </a:solidFill>
                <a:latin typeface="Consolas" panose="020B0609020204030204" pitchFamily="49" charset="0"/>
              </a:rPr>
              <a:t>line </a:t>
            </a:r>
            <a:r>
              <a:rPr lang="zh-CN" altLang="zh-CN" sz="1200" b="1" dirty="0">
                <a:solidFill>
                  <a:srgbClr val="3765A0"/>
                </a:solidFill>
                <a:latin typeface="Consolas" panose="020B0609020204030204" pitchFamily="49" charset="0"/>
              </a:rPr>
              <a:t>=&gt; </a:t>
            </a:r>
            <a:r>
              <a:rPr lang="zh-CN" altLang="zh-CN" sz="1200" dirty="0">
                <a:solidFill>
                  <a:srgbClr val="A9B7C6"/>
                </a:solidFill>
                <a:latin typeface="Consolas" panose="020B0609020204030204" pitchFamily="49" charset="0"/>
              </a:rPr>
              <a:t>!</a:t>
            </a:r>
            <a:r>
              <a:rPr lang="zh-CN" altLang="zh-CN" sz="1200" b="1" dirty="0">
                <a:solidFill>
                  <a:srgbClr val="C1C706"/>
                </a:solidFill>
                <a:latin typeface="Consolas" panose="020B0609020204030204" pitchFamily="49" charset="0"/>
              </a:rPr>
              <a:t>line</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isEmpty</a:t>
            </a:r>
            <a:r>
              <a:rPr lang="zh-CN" altLang="zh-CN" sz="1200" b="1" dirty="0">
                <a:solidFill>
                  <a:srgbClr val="A9B7C6"/>
                </a:solidFill>
                <a:latin typeface="Consolas" panose="020B0609020204030204" pitchFamily="49" charset="0"/>
              </a:rPr>
              <a:t>)</a:t>
            </a:r>
            <a:br>
              <a:rPr lang="zh-CN" altLang="zh-CN" sz="1200" b="1" dirty="0">
                <a:solidFill>
                  <a:srgbClr val="A9B7C6"/>
                </a:solidFill>
                <a:latin typeface="Consolas" panose="020B0609020204030204" pitchFamily="49" charset="0"/>
              </a:rPr>
            </a:br>
            <a:r>
              <a:rPr lang="zh-CN" altLang="zh-CN" sz="1200" b="1" dirty="0">
                <a:solidFill>
                  <a:srgbClr val="A9B7C6"/>
                </a:solidFill>
                <a:latin typeface="Consolas" panose="020B0609020204030204" pitchFamily="49" charset="0"/>
              </a:rPr>
              <a:t>  </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flatMap</a:t>
            </a:r>
            <a:r>
              <a:rPr lang="zh-CN" altLang="zh-CN" sz="1200" b="1" dirty="0">
                <a:solidFill>
                  <a:srgbClr val="A9B7C6"/>
                </a:solidFill>
                <a:latin typeface="Consolas" panose="020B0609020204030204" pitchFamily="49" charset="0"/>
              </a:rPr>
              <a:t>(</a:t>
            </a:r>
            <a:r>
              <a:rPr lang="zh-CN" altLang="zh-CN" sz="1200" b="1" dirty="0">
                <a:solidFill>
                  <a:srgbClr val="C1C706"/>
                </a:solidFill>
                <a:latin typeface="Consolas" panose="020B0609020204030204" pitchFamily="49" charset="0"/>
              </a:rPr>
              <a:t>words </a:t>
            </a:r>
            <a:r>
              <a:rPr lang="zh-CN" altLang="zh-CN" sz="1200" b="1" dirty="0">
                <a:solidFill>
                  <a:srgbClr val="3765A0"/>
                </a:solidFill>
                <a:latin typeface="Consolas" panose="020B0609020204030204" pitchFamily="49" charset="0"/>
              </a:rPr>
              <a:t>=&gt; </a:t>
            </a:r>
            <a:r>
              <a:rPr lang="zh-CN" altLang="zh-CN" sz="1200" b="1" dirty="0">
                <a:solidFill>
                  <a:srgbClr val="C1C706"/>
                </a:solidFill>
                <a:latin typeface="Consolas" panose="020B0609020204030204" pitchFamily="49" charset="0"/>
              </a:rPr>
              <a:t>words</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split</a:t>
            </a:r>
            <a:r>
              <a:rPr lang="zh-CN" altLang="zh-CN" sz="1200" b="1" dirty="0">
                <a:solidFill>
                  <a:srgbClr val="A9B7C6"/>
                </a:solidFill>
                <a:latin typeface="Consolas" panose="020B0609020204030204" pitchFamily="49" charset="0"/>
              </a:rPr>
              <a:t>(</a:t>
            </a:r>
            <a:r>
              <a:rPr lang="zh-CN" altLang="zh-CN" sz="1200" b="1" dirty="0">
                <a:solidFill>
                  <a:srgbClr val="05B600"/>
                </a:solidFill>
                <a:latin typeface="Consolas" panose="020B0609020204030204" pitchFamily="49" charset="0"/>
              </a:rPr>
              <a:t>";"</a:t>
            </a:r>
            <a:r>
              <a:rPr lang="zh-CN" altLang="zh-CN" sz="1200" b="1" dirty="0">
                <a:solidFill>
                  <a:srgbClr val="A9B7C6"/>
                </a:solidFill>
                <a:latin typeface="Consolas" panose="020B0609020204030204" pitchFamily="49" charset="0"/>
              </a:rPr>
              <a:t>))</a:t>
            </a:r>
            <a:br>
              <a:rPr lang="zh-CN" altLang="zh-CN" sz="1200" b="1" dirty="0">
                <a:solidFill>
                  <a:srgbClr val="A9B7C6"/>
                </a:solidFill>
                <a:latin typeface="Consolas" panose="020B0609020204030204" pitchFamily="49" charset="0"/>
              </a:rPr>
            </a:br>
            <a:r>
              <a:rPr lang="zh-CN" altLang="zh-CN" sz="1200" b="1" dirty="0">
                <a:solidFill>
                  <a:srgbClr val="A9B7C6"/>
                </a:solidFill>
                <a:latin typeface="Consolas" panose="020B0609020204030204" pitchFamily="49" charset="0"/>
              </a:rPr>
              <a:t>  </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map</a:t>
            </a:r>
            <a:r>
              <a:rPr lang="zh-CN" altLang="zh-CN" sz="1200" b="1" dirty="0">
                <a:solidFill>
                  <a:srgbClr val="A9B7C6"/>
                </a:solidFill>
                <a:latin typeface="Consolas" panose="020B0609020204030204" pitchFamily="49" charset="0"/>
              </a:rPr>
              <a:t>(</a:t>
            </a:r>
            <a:r>
              <a:rPr lang="zh-CN" altLang="zh-CN" sz="1200" b="1" dirty="0">
                <a:solidFill>
                  <a:srgbClr val="C1C706"/>
                </a:solidFill>
                <a:latin typeface="Consolas" panose="020B0609020204030204" pitchFamily="49" charset="0"/>
              </a:rPr>
              <a:t>name </a:t>
            </a:r>
            <a:r>
              <a:rPr lang="zh-CN" altLang="zh-CN" sz="1200" b="1" dirty="0">
                <a:solidFill>
                  <a:srgbClr val="3765A0"/>
                </a:solidFill>
                <a:latin typeface="Consolas" panose="020B0609020204030204" pitchFamily="49" charset="0"/>
              </a:rPr>
              <a:t>=&gt; </a:t>
            </a:r>
            <a:r>
              <a:rPr lang="zh-CN" altLang="zh-CN" sz="1200" i="1" dirty="0">
                <a:solidFill>
                  <a:srgbClr val="A9B7C6"/>
                </a:solidFill>
                <a:latin typeface="Consolas" panose="020B0609020204030204" pitchFamily="49" charset="0"/>
              </a:rPr>
              <a:t>getUUID</a:t>
            </a:r>
            <a:r>
              <a:rPr lang="zh-CN" altLang="zh-CN" sz="1200" b="1" dirty="0">
                <a:solidFill>
                  <a:srgbClr val="A9B7C6"/>
                </a:solidFill>
                <a:latin typeface="Consolas" panose="020B0609020204030204" pitchFamily="49" charset="0"/>
              </a:rPr>
              <a:t>(</a:t>
            </a:r>
            <a:r>
              <a:rPr lang="zh-CN" altLang="zh-CN" sz="1200" b="1" dirty="0">
                <a:solidFill>
                  <a:srgbClr val="C1C706"/>
                </a:solidFill>
                <a:latin typeface="Consolas" panose="020B0609020204030204" pitchFamily="49" charset="0"/>
              </a:rPr>
              <a:t>name</a:t>
            </a:r>
            <a:r>
              <a:rPr lang="zh-CN" altLang="zh-CN" sz="1200" b="1" dirty="0">
                <a:solidFill>
                  <a:srgbClr val="A9B7C6"/>
                </a:solidFill>
                <a:latin typeface="Consolas" panose="020B0609020204030204" pitchFamily="49" charset="0"/>
              </a:rPr>
              <a:t>) </a:t>
            </a:r>
            <a:r>
              <a:rPr lang="zh-CN" altLang="zh-CN" sz="1200" b="1" dirty="0">
                <a:solidFill>
                  <a:srgbClr val="396AA0"/>
                </a:solidFill>
                <a:latin typeface="Consolas" panose="020B0609020204030204" pitchFamily="49" charset="0"/>
              </a:rPr>
              <a:t>-&gt; </a:t>
            </a:r>
            <a:r>
              <a:rPr lang="zh-CN" altLang="zh-CN" sz="1200" b="1" dirty="0">
                <a:solidFill>
                  <a:srgbClr val="C1C706"/>
                </a:solidFill>
                <a:latin typeface="Consolas" panose="020B0609020204030204" pitchFamily="49" charset="0"/>
              </a:rPr>
              <a:t>name</a:t>
            </a:r>
            <a:r>
              <a:rPr lang="zh-CN" altLang="zh-CN" sz="1200" b="1" dirty="0">
                <a:solidFill>
                  <a:srgbClr val="A9B7C6"/>
                </a:solidFill>
                <a:latin typeface="Consolas" panose="020B0609020204030204" pitchFamily="49" charset="0"/>
              </a:rPr>
              <a:t>)</a:t>
            </a:r>
            <a:endParaRPr lang="zh-CN" altLang="zh-CN" sz="1400" dirty="0">
              <a:latin typeface="Arial" panose="020B0604020202020204" pitchFamily="34" charset="0"/>
            </a:endParaRPr>
          </a:p>
        </p:txBody>
      </p:sp>
    </p:spTree>
    <p:extLst>
      <p:ext uri="{BB962C8B-B14F-4D97-AF65-F5344CB8AC3E}">
        <p14:creationId xmlns:p14="http://schemas.microsoft.com/office/powerpoint/2010/main" val="342225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par>
                          <p:cTn id="15" fill="hold">
                            <p:stCondLst>
                              <p:cond delay="2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2"/>
                                        </p:tgtEl>
                                        <p:attrNameLst>
                                          <p:attrName>style.visibility</p:attrName>
                                        </p:attrNameLst>
                                      </p:cBhvr>
                                      <p:to>
                                        <p:strVal val="visible"/>
                                      </p:to>
                                    </p:set>
                                    <p:anim by="(-#ppt_w*2)" calcmode="lin" valueType="num">
                                      <p:cBhvr rctx="PPT">
                                        <p:cTn id="18" dur="500" autoRev="1" fill="hold">
                                          <p:stCondLst>
                                            <p:cond delay="0"/>
                                          </p:stCondLst>
                                        </p:cTn>
                                        <p:tgtEl>
                                          <p:spTgt spid="12"/>
                                        </p:tgtEl>
                                        <p:attrNameLst>
                                          <p:attrName>ppt_w</p:attrName>
                                        </p:attrNameLst>
                                      </p:cBhvr>
                                    </p:anim>
                                    <p:anim by="(#ppt_w*0.50)" calcmode="lin" valueType="num">
                                      <p:cBhvr>
                                        <p:cTn id="19" dur="500" decel="50000" autoRev="1" fill="hold">
                                          <p:stCondLst>
                                            <p:cond delay="0"/>
                                          </p:stCondLst>
                                        </p:cTn>
                                        <p:tgtEl>
                                          <p:spTgt spid="12"/>
                                        </p:tgtEl>
                                        <p:attrNameLst>
                                          <p:attrName>ppt_x</p:attrName>
                                        </p:attrNameLst>
                                      </p:cBhvr>
                                    </p:anim>
                                    <p:anim from="(-#ppt_h/2)" to="(#ppt_y)" calcmode="lin" valueType="num">
                                      <p:cBhvr>
                                        <p:cTn id="20" dur="1000" fill="hold">
                                          <p:stCondLst>
                                            <p:cond delay="0"/>
                                          </p:stCondLst>
                                        </p:cTn>
                                        <p:tgtEl>
                                          <p:spTgt spid="12"/>
                                        </p:tgtEl>
                                        <p:attrNameLst>
                                          <p:attrName>ppt_y</p:attrName>
                                        </p:attrNameLst>
                                      </p:cBhvr>
                                    </p:anim>
                                    <p:animRot by="21600000">
                                      <p:cBhvr>
                                        <p:cTn id="21" dur="1000" fill="hold">
                                          <p:stCondLst>
                                            <p:cond delay="0"/>
                                          </p:stCondLst>
                                        </p:cTn>
                                        <p:tgtEl>
                                          <p:spTgt spid="12"/>
                                        </p:tgtEl>
                                        <p:attrNameLst>
                                          <p:attrName>r</p:attrName>
                                        </p:attrNameLst>
                                      </p:cBhvr>
                                    </p:animRot>
                                  </p:childTnLst>
                                </p:cTn>
                              </p:par>
                              <p:par>
                                <p:cTn id="22" presetID="53" presetClass="entr" presetSubtype="16"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par>
                          <p:cTn id="27" fill="hold">
                            <p:stCondLst>
                              <p:cond delay="4900"/>
                            </p:stCondLst>
                            <p:childTnLst>
                              <p:par>
                                <p:cTn id="28" presetID="56" presetClass="entr" presetSubtype="0" fill="hold" grpId="0" nodeType="afterEffect">
                                  <p:stCondLst>
                                    <p:cond delay="0"/>
                                  </p:stCondLst>
                                  <p:iterate type="lt">
                                    <p:tmPct val="10000"/>
                                  </p:iterate>
                                  <p:childTnLst>
                                    <p:set>
                                      <p:cBhvr>
                                        <p:cTn id="29" dur="1" fill="hold">
                                          <p:stCondLst>
                                            <p:cond delay="0"/>
                                          </p:stCondLst>
                                        </p:cTn>
                                        <p:tgtEl>
                                          <p:spTgt spid="25"/>
                                        </p:tgtEl>
                                        <p:attrNameLst>
                                          <p:attrName>style.visibility</p:attrName>
                                        </p:attrNameLst>
                                      </p:cBhvr>
                                      <p:to>
                                        <p:strVal val="visible"/>
                                      </p:to>
                                    </p:set>
                                    <p:anim by="(-#ppt_w*2)" calcmode="lin" valueType="num">
                                      <p:cBhvr rctx="PPT">
                                        <p:cTn id="30" dur="500" autoRev="1" fill="hold">
                                          <p:stCondLst>
                                            <p:cond delay="0"/>
                                          </p:stCondLst>
                                        </p:cTn>
                                        <p:tgtEl>
                                          <p:spTgt spid="25"/>
                                        </p:tgtEl>
                                        <p:attrNameLst>
                                          <p:attrName>ppt_w</p:attrName>
                                        </p:attrNameLst>
                                      </p:cBhvr>
                                    </p:anim>
                                    <p:anim by="(#ppt_w*0.50)" calcmode="lin" valueType="num">
                                      <p:cBhvr>
                                        <p:cTn id="31" dur="500" decel="50000" autoRev="1" fill="hold">
                                          <p:stCondLst>
                                            <p:cond delay="0"/>
                                          </p:stCondLst>
                                        </p:cTn>
                                        <p:tgtEl>
                                          <p:spTgt spid="25"/>
                                        </p:tgtEl>
                                        <p:attrNameLst>
                                          <p:attrName>ppt_x</p:attrName>
                                        </p:attrNameLst>
                                      </p:cBhvr>
                                    </p:anim>
                                    <p:anim from="(-#ppt_h/2)" to="(#ppt_y)" calcmode="lin" valueType="num">
                                      <p:cBhvr>
                                        <p:cTn id="32" dur="1000" fill="hold">
                                          <p:stCondLst>
                                            <p:cond delay="0"/>
                                          </p:stCondLst>
                                        </p:cTn>
                                        <p:tgtEl>
                                          <p:spTgt spid="25"/>
                                        </p:tgtEl>
                                        <p:attrNameLst>
                                          <p:attrName>ppt_y</p:attrName>
                                        </p:attrNameLst>
                                      </p:cBhvr>
                                    </p:anim>
                                    <p:animRot by="21600000">
                                      <p:cBhvr>
                                        <p:cTn id="33" dur="1000" fill="hold">
                                          <p:stCondLst>
                                            <p:cond delay="0"/>
                                          </p:stCondLst>
                                        </p:cTn>
                                        <p:tgtEl>
                                          <p:spTgt spid="25"/>
                                        </p:tgtEl>
                                        <p:attrNameLst>
                                          <p:attrName>r</p:attrName>
                                        </p:attrNameLst>
                                      </p:cBhvr>
                                    </p:animRot>
                                  </p:childTnLst>
                                </p:cTn>
                              </p:par>
                            </p:childTnLst>
                          </p:cTn>
                        </p:par>
                        <p:par>
                          <p:cTn id="34" fill="hold">
                            <p:stCondLst>
                              <p:cond delay="7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26"/>
                                        </p:tgtEl>
                                        <p:attrNameLst>
                                          <p:attrName>style.visibility</p:attrName>
                                        </p:attrNameLst>
                                      </p:cBhvr>
                                      <p:to>
                                        <p:strVal val="visible"/>
                                      </p:to>
                                    </p:set>
                                    <p:anim by="(-#ppt_w*2)" calcmode="lin" valueType="num">
                                      <p:cBhvr rctx="PPT">
                                        <p:cTn id="37" dur="500" autoRev="1" fill="hold">
                                          <p:stCondLst>
                                            <p:cond delay="0"/>
                                          </p:stCondLst>
                                        </p:cTn>
                                        <p:tgtEl>
                                          <p:spTgt spid="26"/>
                                        </p:tgtEl>
                                        <p:attrNameLst>
                                          <p:attrName>ppt_w</p:attrName>
                                        </p:attrNameLst>
                                      </p:cBhvr>
                                    </p:anim>
                                    <p:anim by="(#ppt_w*0.50)" calcmode="lin" valueType="num">
                                      <p:cBhvr>
                                        <p:cTn id="38" dur="500" decel="50000" autoRev="1" fill="hold">
                                          <p:stCondLst>
                                            <p:cond delay="0"/>
                                          </p:stCondLst>
                                        </p:cTn>
                                        <p:tgtEl>
                                          <p:spTgt spid="26"/>
                                        </p:tgtEl>
                                        <p:attrNameLst>
                                          <p:attrName>ppt_x</p:attrName>
                                        </p:attrNameLst>
                                      </p:cBhvr>
                                    </p:anim>
                                    <p:anim from="(-#ppt_h/2)" to="(#ppt_y)" calcmode="lin" valueType="num">
                                      <p:cBhvr>
                                        <p:cTn id="39" dur="1000" fill="hold">
                                          <p:stCondLst>
                                            <p:cond delay="0"/>
                                          </p:stCondLst>
                                        </p:cTn>
                                        <p:tgtEl>
                                          <p:spTgt spid="26"/>
                                        </p:tgtEl>
                                        <p:attrNameLst>
                                          <p:attrName>ppt_y</p:attrName>
                                        </p:attrNameLst>
                                      </p:cBhvr>
                                    </p:anim>
                                    <p:animRot by="21600000">
                                      <p:cBhvr>
                                        <p:cTn id="40" dur="1000"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25"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点和边的处理</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3" name="组合 2">
            <a:extLst>
              <a:ext uri="{FF2B5EF4-FFF2-40B4-BE49-F238E27FC236}">
                <a16:creationId xmlns:a16="http://schemas.microsoft.com/office/drawing/2014/main" id="{BFFD903B-4FA7-4298-A3F3-D47AFD43165B}"/>
              </a:ext>
            </a:extLst>
          </p:cNvPr>
          <p:cNvGrpSpPr/>
          <p:nvPr/>
        </p:nvGrpSpPr>
        <p:grpSpPr>
          <a:xfrm>
            <a:off x="138410" y="1340610"/>
            <a:ext cx="3320187" cy="2749503"/>
            <a:chOff x="625391" y="1300120"/>
            <a:chExt cx="3320187" cy="2749503"/>
          </a:xfrm>
        </p:grpSpPr>
        <p:sp>
          <p:nvSpPr>
            <p:cNvPr id="15" name="文本框 25">
              <a:extLst>
                <a:ext uri="{FF2B5EF4-FFF2-40B4-BE49-F238E27FC236}">
                  <a16:creationId xmlns:a16="http://schemas.microsoft.com/office/drawing/2014/main" id="{80A89A0E-DC0D-4FFD-824C-FE7D6C5EF114}"/>
                </a:ext>
              </a:extLst>
            </p:cNvPr>
            <p:cNvSpPr txBox="1">
              <a:spLocks noChangeArrowheads="1"/>
            </p:cNvSpPr>
            <p:nvPr/>
          </p:nvSpPr>
          <p:spPr bwMode="auto">
            <a:xfrm>
              <a:off x="726714" y="2523258"/>
              <a:ext cx="3205836" cy="117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从预处理好的各个岗位技术需求数据集中，对一个岗位中的所有名词两两生成一条边，权重初始化为</a:t>
              </a:r>
              <a:r>
                <a:rPr lang="en-US" altLang="zh-CN" dirty="0">
                  <a:solidFill>
                    <a:schemeClr val="bg1"/>
                  </a:solidFill>
                  <a:latin typeface="微软雅黑" pitchFamily="34" charset="-122"/>
                  <a:ea typeface="微软雅黑" pitchFamily="34" charset="-122"/>
                </a:rPr>
                <a:t>1</a:t>
              </a:r>
            </a:p>
          </p:txBody>
        </p:sp>
        <p:grpSp>
          <p:nvGrpSpPr>
            <p:cNvPr id="38" name="组合 37">
              <a:extLst>
                <a:ext uri="{FF2B5EF4-FFF2-40B4-BE49-F238E27FC236}">
                  <a16:creationId xmlns:a16="http://schemas.microsoft.com/office/drawing/2014/main" id="{3FD85A66-1549-4975-9312-05BA5F2FDD90}"/>
                </a:ext>
              </a:extLst>
            </p:cNvPr>
            <p:cNvGrpSpPr>
              <a:grpSpLocks/>
            </p:cNvGrpSpPr>
            <p:nvPr/>
          </p:nvGrpSpPr>
          <p:grpSpPr bwMode="auto">
            <a:xfrm>
              <a:off x="625391" y="1300120"/>
              <a:ext cx="3320187" cy="2749503"/>
              <a:chOff x="839089" y="1015825"/>
              <a:chExt cx="4566671" cy="4064842"/>
            </a:xfrm>
          </p:grpSpPr>
          <p:grpSp>
            <p:nvGrpSpPr>
              <p:cNvPr id="39" name="组合 4">
                <a:extLst>
                  <a:ext uri="{FF2B5EF4-FFF2-40B4-BE49-F238E27FC236}">
                    <a16:creationId xmlns:a16="http://schemas.microsoft.com/office/drawing/2014/main" id="{5DE382E8-1A3D-473E-AA6D-0CFA52E407DC}"/>
                  </a:ext>
                </a:extLst>
              </p:cNvPr>
              <p:cNvGrpSpPr>
                <a:grpSpLocks/>
              </p:cNvGrpSpPr>
              <p:nvPr/>
            </p:nvGrpSpPr>
            <p:grpSpPr bwMode="auto">
              <a:xfrm rot="-297887">
                <a:off x="2313380" y="1015825"/>
                <a:ext cx="1482151" cy="1487649"/>
                <a:chOff x="3130077" y="1143064"/>
                <a:chExt cx="1735225" cy="1741663"/>
              </a:xfrm>
            </p:grpSpPr>
            <p:cxnSp>
              <p:nvCxnSpPr>
                <p:cNvPr id="41" name="直接连接符 40">
                  <a:extLst>
                    <a:ext uri="{FF2B5EF4-FFF2-40B4-BE49-F238E27FC236}">
                      <a16:creationId xmlns:a16="http://schemas.microsoft.com/office/drawing/2014/main" id="{81FB748A-5736-4493-9DB5-7B55842047ED}"/>
                    </a:ext>
                  </a:extLst>
                </p:cNvPr>
                <p:cNvCxnSpPr>
                  <a:endCxn id="43"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42" name="直接连接符 41">
                  <a:extLst>
                    <a:ext uri="{FF2B5EF4-FFF2-40B4-BE49-F238E27FC236}">
                      <a16:creationId xmlns:a16="http://schemas.microsoft.com/office/drawing/2014/main" id="{0E591D88-7E3E-4A10-BBD5-161185C68A84}"/>
                    </a:ext>
                  </a:extLst>
                </p:cNvPr>
                <p:cNvCxnSpPr>
                  <a:stCxn id="43"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3" name="椭圆 8">
                  <a:extLst>
                    <a:ext uri="{FF2B5EF4-FFF2-40B4-BE49-F238E27FC236}">
                      <a16:creationId xmlns:a16="http://schemas.microsoft.com/office/drawing/2014/main" id="{F957009A-6B6D-4093-BFED-B65D02CBA179}"/>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40" name="矩形 39">
                <a:extLst>
                  <a:ext uri="{FF2B5EF4-FFF2-40B4-BE49-F238E27FC236}">
                    <a16:creationId xmlns:a16="http://schemas.microsoft.com/office/drawing/2014/main" id="{D06ED55B-B549-4CED-AA12-0C4DDEA458EB}"/>
                  </a:ext>
                </a:extLst>
              </p:cNvPr>
              <p:cNvSpPr/>
              <p:nvPr/>
            </p:nvSpPr>
            <p:spPr>
              <a:xfrm>
                <a:off x="839089" y="2463216"/>
                <a:ext cx="4566671" cy="2617451"/>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pic>
          <p:nvPicPr>
            <p:cNvPr id="44" name="图片 43">
              <a:extLst>
                <a:ext uri="{FF2B5EF4-FFF2-40B4-BE49-F238E27FC236}">
                  <a16:creationId xmlns:a16="http://schemas.microsoft.com/office/drawing/2014/main" id="{4F1A8ABF-C222-4A15-9695-A44CB2DD79FD}"/>
                </a:ext>
              </a:extLst>
            </p:cNvPr>
            <p:cNvPicPr>
              <a:picLocks noChangeAspect="1"/>
            </p:cNvPicPr>
            <p:nvPr/>
          </p:nvPicPr>
          <p:blipFill>
            <a:blip r:embed="rId2"/>
            <a:stretch>
              <a:fillRect/>
            </a:stretch>
          </p:blipFill>
          <p:spPr>
            <a:xfrm>
              <a:off x="959708" y="3752972"/>
              <a:ext cx="2686450" cy="164279"/>
            </a:xfrm>
            <a:prstGeom prst="rect">
              <a:avLst/>
            </a:prstGeom>
          </p:spPr>
        </p:pic>
        <p:sp>
          <p:nvSpPr>
            <p:cNvPr id="46" name="文本框 45">
              <a:extLst>
                <a:ext uri="{FF2B5EF4-FFF2-40B4-BE49-F238E27FC236}">
                  <a16:creationId xmlns:a16="http://schemas.microsoft.com/office/drawing/2014/main" id="{6D90B922-FFA3-4DD9-B2F0-9DDCF400426D}"/>
                </a:ext>
              </a:extLst>
            </p:cNvPr>
            <p:cNvSpPr txBox="1">
              <a:spLocks noChangeArrowheads="1"/>
            </p:cNvSpPr>
            <p:nvPr/>
          </p:nvSpPr>
          <p:spPr bwMode="auto">
            <a:xfrm>
              <a:off x="1906266" y="1474099"/>
              <a:ext cx="12150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边</a:t>
              </a:r>
              <a:r>
                <a:rPr lang="en-US" altLang="zh-CN" dirty="0">
                  <a:solidFill>
                    <a:schemeClr val="bg1"/>
                  </a:solidFill>
                  <a:latin typeface="微软雅黑" pitchFamily="34" charset="-122"/>
                  <a:ea typeface="微软雅黑" pitchFamily="34" charset="-122"/>
                </a:rPr>
                <a:t>RDD</a:t>
              </a:r>
            </a:p>
          </p:txBody>
        </p:sp>
      </p:grpSp>
      <p:sp>
        <p:nvSpPr>
          <p:cNvPr id="28" name="矩形 13">
            <a:extLst>
              <a:ext uri="{FF2B5EF4-FFF2-40B4-BE49-F238E27FC236}">
                <a16:creationId xmlns:a16="http://schemas.microsoft.com/office/drawing/2014/main" id="{C5B5041D-04E1-49DD-BFDA-76807F6693F5}"/>
              </a:ext>
            </a:extLst>
          </p:cNvPr>
          <p:cNvSpPr>
            <a:spLocks noChangeArrowheads="1"/>
          </p:cNvSpPr>
          <p:nvPr/>
        </p:nvSpPr>
        <p:spPr bwMode="auto">
          <a:xfrm>
            <a:off x="3866373" y="260175"/>
            <a:ext cx="4907040" cy="24622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zh-CN" altLang="zh-CN" sz="1100" dirty="0">
                <a:solidFill>
                  <a:srgbClr val="CC7832"/>
                </a:solidFill>
                <a:latin typeface="Consolas" panose="020B0609020204030204" pitchFamily="49" charset="0"/>
              </a:rPr>
              <a:t>val </a:t>
            </a:r>
            <a:r>
              <a:rPr lang="zh-CN" altLang="zh-CN" sz="1100" b="1" dirty="0">
                <a:solidFill>
                  <a:srgbClr val="C1C706"/>
                </a:solidFill>
                <a:latin typeface="Consolas" panose="020B0609020204030204" pitchFamily="49" charset="0"/>
              </a:rPr>
              <a:t>edges </a:t>
            </a:r>
            <a:r>
              <a:rPr lang="zh-CN" altLang="zh-CN" sz="1100" b="1" dirty="0">
                <a:solidFill>
                  <a:srgbClr val="3765A0"/>
                </a:solidFill>
                <a:latin typeface="Consolas" panose="020B0609020204030204" pitchFamily="49" charset="0"/>
              </a:rPr>
              <a:t>= </a:t>
            </a:r>
            <a:r>
              <a:rPr lang="zh-CN" altLang="zh-CN" sz="1100" b="1" dirty="0">
                <a:solidFill>
                  <a:srgbClr val="C1C706"/>
                </a:solidFill>
                <a:latin typeface="Consolas" panose="020B0609020204030204" pitchFamily="49" charset="0"/>
              </a:rPr>
              <a:t>sc</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textFile</a:t>
            </a:r>
            <a:r>
              <a:rPr lang="zh-CN" altLang="zh-CN" sz="1100" b="1" dirty="0">
                <a:solidFill>
                  <a:srgbClr val="A9B7C6"/>
                </a:solidFill>
                <a:latin typeface="Consolas" panose="020B0609020204030204" pitchFamily="49" charset="0"/>
              </a:rPr>
              <a:t>(</a:t>
            </a:r>
            <a:r>
              <a:rPr lang="zh-CN" altLang="zh-CN" sz="1100" b="1" i="1" dirty="0">
                <a:solidFill>
                  <a:srgbClr val="9876AA"/>
                </a:solidFill>
                <a:latin typeface="Consolas" panose="020B0609020204030204" pitchFamily="49" charset="0"/>
              </a:rPr>
              <a:t>path</a:t>
            </a:r>
            <a:r>
              <a:rPr lang="zh-CN" altLang="zh-CN" sz="1100" b="1" dirty="0">
                <a:solidFill>
                  <a:srgbClr val="CC7832"/>
                </a:solidFill>
                <a:latin typeface="Consolas" panose="020B0609020204030204" pitchFamily="49" charset="0"/>
              </a:rPr>
              <a:t>, </a:t>
            </a:r>
            <a:r>
              <a:rPr lang="zh-CN" altLang="zh-CN" sz="1100" b="1" dirty="0">
                <a:solidFill>
                  <a:srgbClr val="C1C706"/>
                </a:solidFill>
                <a:latin typeface="Consolas" panose="020B0609020204030204" pitchFamily="49" charset="0"/>
              </a:rPr>
              <a:t>RDD_Parts</a:t>
            </a:r>
            <a:r>
              <a:rPr lang="zh-CN" altLang="zh-CN" sz="1100" b="1" dirty="0">
                <a:solidFill>
                  <a:srgbClr val="A9B7C6"/>
                </a:solidFill>
                <a:latin typeface="Consolas" panose="020B0609020204030204" pitchFamily="49" charset="0"/>
              </a:rPr>
              <a:t>)</a:t>
            </a:r>
            <a:br>
              <a:rPr lang="zh-CN" altLang="zh-CN" sz="1100" b="1" dirty="0">
                <a:solidFill>
                  <a:srgbClr val="A9B7C6"/>
                </a:solidFill>
                <a:latin typeface="Consolas" panose="020B0609020204030204" pitchFamily="49" charset="0"/>
              </a:rPr>
            </a:br>
            <a:r>
              <a:rPr lang="zh-CN" altLang="zh-CN" sz="1100" b="1" dirty="0">
                <a:solidFill>
                  <a:srgbClr val="A9B7C6"/>
                </a:solidFill>
                <a:latin typeface="Consolas" panose="020B0609020204030204" pitchFamily="49" charset="0"/>
              </a:rPr>
              <a:t>  </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map</a:t>
            </a:r>
            <a:r>
              <a:rPr lang="zh-CN" altLang="zh-CN" sz="1100" b="1" dirty="0">
                <a:solidFill>
                  <a:srgbClr val="A9B7C6"/>
                </a:solidFill>
                <a:latin typeface="Consolas" panose="020B0609020204030204" pitchFamily="49" charset="0"/>
              </a:rPr>
              <a:t>(</a:t>
            </a:r>
            <a:r>
              <a:rPr lang="zh-CN" altLang="zh-CN" sz="1100" b="1" dirty="0">
                <a:solidFill>
                  <a:srgbClr val="C1C706"/>
                </a:solidFill>
                <a:latin typeface="Consolas" panose="020B0609020204030204" pitchFamily="49" charset="0"/>
              </a:rPr>
              <a:t>line </a:t>
            </a:r>
            <a:r>
              <a:rPr lang="zh-CN" altLang="zh-CN" sz="1100" b="1" dirty="0">
                <a:solidFill>
                  <a:srgbClr val="3765A0"/>
                </a:solidFill>
                <a:latin typeface="Consolas" panose="020B0609020204030204" pitchFamily="49" charset="0"/>
              </a:rPr>
              <a:t>=&gt; </a:t>
            </a:r>
            <a:r>
              <a:rPr lang="zh-CN" altLang="zh-CN" sz="1100" b="1" dirty="0">
                <a:solidFill>
                  <a:srgbClr val="C1C706"/>
                </a:solidFill>
                <a:latin typeface="Consolas" panose="020B0609020204030204" pitchFamily="49" charset="0"/>
              </a:rPr>
              <a:t>line</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split</a:t>
            </a:r>
            <a:r>
              <a:rPr lang="zh-CN" altLang="zh-CN" sz="1100" b="1" dirty="0">
                <a:solidFill>
                  <a:srgbClr val="A9B7C6"/>
                </a:solidFill>
                <a:latin typeface="Consolas" panose="020B0609020204030204" pitchFamily="49" charset="0"/>
              </a:rPr>
              <a:t>(</a:t>
            </a:r>
            <a:r>
              <a:rPr lang="zh-CN" altLang="en-US" sz="1100" b="1" dirty="0">
                <a:solidFill>
                  <a:srgbClr val="05B600"/>
                </a:solidFill>
                <a:latin typeface="Consolas" panose="020B0609020204030204" pitchFamily="49" charset="0"/>
              </a:rPr>
              <a:t>“</a:t>
            </a:r>
            <a:r>
              <a:rPr lang="zh-CN" altLang="zh-CN" sz="1100" b="1" dirty="0">
                <a:solidFill>
                  <a:srgbClr val="05B600"/>
                </a:solidFill>
                <a:latin typeface="Consolas" panose="020B0609020204030204" pitchFamily="49" charset="0"/>
              </a:rPr>
              <a:t>,</a:t>
            </a:r>
            <a:r>
              <a:rPr lang="zh-CN" altLang="en-US" sz="1100" b="1" dirty="0">
                <a:solidFill>
                  <a:srgbClr val="05B600"/>
                </a:solidFill>
                <a:latin typeface="Consolas" panose="020B0609020204030204" pitchFamily="49" charset="0"/>
              </a:rPr>
              <a:t>”</a:t>
            </a:r>
            <a:r>
              <a:rPr lang="zh-CN" altLang="zh-CN" sz="1100" b="1" dirty="0">
                <a:solidFill>
                  <a:srgbClr val="A9B7C6"/>
                </a:solidFill>
                <a:latin typeface="Consolas" panose="020B0609020204030204" pitchFamily="49" charset="0"/>
              </a:rPr>
              <a:t>)(</a:t>
            </a:r>
            <a:r>
              <a:rPr lang="zh-CN" altLang="zh-CN" sz="1100" b="1" dirty="0">
                <a:solidFill>
                  <a:srgbClr val="6897BB"/>
                </a:solidFill>
                <a:latin typeface="Consolas" panose="020B0609020204030204" pitchFamily="49" charset="0"/>
              </a:rPr>
              <a:t>10</a:t>
            </a:r>
            <a:r>
              <a:rPr lang="zh-CN" altLang="zh-CN" sz="1100" b="1" dirty="0">
                <a:solidFill>
                  <a:srgbClr val="A9B7C6"/>
                </a:solidFill>
                <a:latin typeface="Consolas" panose="020B0609020204030204" pitchFamily="49" charset="0"/>
              </a:rPr>
              <a:t>))</a:t>
            </a:r>
            <a:br>
              <a:rPr lang="zh-CN" altLang="zh-CN" sz="1100" b="1" dirty="0">
                <a:solidFill>
                  <a:srgbClr val="A9B7C6"/>
                </a:solidFill>
                <a:latin typeface="Consolas" panose="020B0609020204030204" pitchFamily="49" charset="0"/>
              </a:rPr>
            </a:br>
            <a:r>
              <a:rPr lang="zh-CN" altLang="zh-CN" sz="1100" b="1" dirty="0">
                <a:solidFill>
                  <a:srgbClr val="A9B7C6"/>
                </a:solidFill>
                <a:latin typeface="Consolas" panose="020B0609020204030204" pitchFamily="49" charset="0"/>
              </a:rPr>
              <a:t>  </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filter</a:t>
            </a:r>
            <a:r>
              <a:rPr lang="zh-CN" altLang="zh-CN" sz="1100" b="1" dirty="0">
                <a:solidFill>
                  <a:srgbClr val="A9B7C6"/>
                </a:solidFill>
                <a:latin typeface="Consolas" panose="020B0609020204030204" pitchFamily="49" charset="0"/>
              </a:rPr>
              <a:t>(</a:t>
            </a:r>
            <a:r>
              <a:rPr lang="zh-CN" altLang="zh-CN" sz="1100" b="1" dirty="0">
                <a:solidFill>
                  <a:srgbClr val="C1C706"/>
                </a:solidFill>
                <a:latin typeface="Consolas" panose="020B0609020204030204" pitchFamily="49" charset="0"/>
              </a:rPr>
              <a:t>lines </a:t>
            </a:r>
            <a:r>
              <a:rPr lang="zh-CN" altLang="zh-CN" sz="1100" b="1" dirty="0">
                <a:solidFill>
                  <a:srgbClr val="3765A0"/>
                </a:solidFill>
                <a:latin typeface="Consolas" panose="020B0609020204030204" pitchFamily="49" charset="0"/>
              </a:rPr>
              <a:t>=&gt; </a:t>
            </a:r>
            <a:r>
              <a:rPr lang="zh-CN" altLang="zh-CN" sz="1100" dirty="0">
                <a:solidFill>
                  <a:srgbClr val="A9B7C6"/>
                </a:solidFill>
                <a:latin typeface="Consolas" panose="020B0609020204030204" pitchFamily="49" charset="0"/>
              </a:rPr>
              <a:t>!</a:t>
            </a:r>
            <a:r>
              <a:rPr lang="zh-CN" altLang="zh-CN" sz="1100" b="1" dirty="0">
                <a:solidFill>
                  <a:srgbClr val="C1C706"/>
                </a:solidFill>
                <a:latin typeface="Consolas" panose="020B0609020204030204" pitchFamily="49" charset="0"/>
              </a:rPr>
              <a:t>lines</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isEmpty</a:t>
            </a:r>
            <a:r>
              <a:rPr lang="zh-CN" altLang="zh-CN" sz="1100" b="1" dirty="0">
                <a:solidFill>
                  <a:srgbClr val="A9B7C6"/>
                </a:solidFill>
                <a:latin typeface="Consolas" panose="020B0609020204030204" pitchFamily="49" charset="0"/>
              </a:rPr>
              <a:t>)</a:t>
            </a:r>
            <a:br>
              <a:rPr lang="zh-CN" altLang="zh-CN" sz="1100" b="1" dirty="0">
                <a:solidFill>
                  <a:srgbClr val="A9B7C6"/>
                </a:solidFill>
                <a:latin typeface="Consolas" panose="020B0609020204030204" pitchFamily="49" charset="0"/>
              </a:rPr>
            </a:br>
            <a:r>
              <a:rPr lang="zh-CN" altLang="zh-CN" sz="1100" b="1" dirty="0">
                <a:solidFill>
                  <a:srgbClr val="A9B7C6"/>
                </a:solidFill>
                <a:latin typeface="Consolas" panose="020B0609020204030204" pitchFamily="49" charset="0"/>
              </a:rPr>
              <a:t>  </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map</a:t>
            </a:r>
            <a:r>
              <a:rPr lang="zh-CN" altLang="zh-CN" sz="1100" b="1" dirty="0">
                <a:solidFill>
                  <a:srgbClr val="A9B7C6"/>
                </a:solidFill>
                <a:latin typeface="Consolas" panose="020B0609020204030204" pitchFamily="49" charset="0"/>
              </a:rPr>
              <a:t>(</a:t>
            </a:r>
            <a:r>
              <a:rPr lang="zh-CN" altLang="zh-CN" sz="1100" b="1" dirty="0">
                <a:solidFill>
                  <a:srgbClr val="C1C706"/>
                </a:solidFill>
                <a:latin typeface="Consolas" panose="020B0609020204030204" pitchFamily="49" charset="0"/>
              </a:rPr>
              <a:t>words </a:t>
            </a:r>
            <a:r>
              <a:rPr lang="zh-CN" altLang="zh-CN" sz="1100" b="1" dirty="0">
                <a:solidFill>
                  <a:srgbClr val="3765A0"/>
                </a:solidFill>
                <a:latin typeface="Consolas" panose="020B0609020204030204" pitchFamily="49" charset="0"/>
              </a:rPr>
              <a:t>=&gt; </a:t>
            </a:r>
            <a:r>
              <a:rPr lang="zh-CN" altLang="zh-CN" sz="1100" b="1" dirty="0">
                <a:solidFill>
                  <a:srgbClr val="C1C706"/>
                </a:solidFill>
                <a:latin typeface="Consolas" panose="020B0609020204030204" pitchFamily="49" charset="0"/>
              </a:rPr>
              <a:t>words</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split</a:t>
            </a:r>
            <a:r>
              <a:rPr lang="zh-CN" altLang="zh-CN" sz="1100" b="1" dirty="0">
                <a:solidFill>
                  <a:srgbClr val="A9B7C6"/>
                </a:solidFill>
                <a:latin typeface="Consolas" panose="020B0609020204030204" pitchFamily="49" charset="0"/>
              </a:rPr>
              <a:t>(</a:t>
            </a:r>
            <a:r>
              <a:rPr lang="zh-CN" altLang="en-US" sz="1100" b="1" dirty="0">
                <a:solidFill>
                  <a:srgbClr val="05B600"/>
                </a:solidFill>
                <a:latin typeface="Consolas" panose="020B0609020204030204" pitchFamily="49" charset="0"/>
              </a:rPr>
              <a:t>“</a:t>
            </a:r>
            <a:r>
              <a:rPr lang="zh-CN" altLang="zh-CN" sz="1100" b="1" dirty="0">
                <a:solidFill>
                  <a:srgbClr val="05B600"/>
                </a:solidFill>
                <a:latin typeface="Consolas" panose="020B0609020204030204" pitchFamily="49" charset="0"/>
              </a:rPr>
              <a:t>;</a:t>
            </a:r>
            <a:r>
              <a:rPr lang="zh-CN" altLang="en-US" sz="1100" b="1" dirty="0">
                <a:solidFill>
                  <a:srgbClr val="05B600"/>
                </a:solidFill>
                <a:latin typeface="Consolas" panose="020B0609020204030204" pitchFamily="49" charset="0"/>
              </a:rPr>
              <a:t>”</a:t>
            </a:r>
            <a:r>
              <a:rPr lang="zh-CN" altLang="zh-CN" sz="1100" b="1" dirty="0">
                <a:solidFill>
                  <a:srgbClr val="A9B7C6"/>
                </a:solidFill>
                <a:latin typeface="Consolas" panose="020B0609020204030204" pitchFamily="49" charset="0"/>
              </a:rPr>
              <a:t>)</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distinct</a:t>
            </a:r>
            <a:r>
              <a:rPr lang="zh-CN" altLang="zh-CN" sz="1100" b="1" dirty="0">
                <a:solidFill>
                  <a:srgbClr val="A9B7C6"/>
                </a:solidFill>
                <a:latin typeface="Consolas" panose="020B0609020204030204" pitchFamily="49" charset="0"/>
              </a:rPr>
              <a:t>)</a:t>
            </a:r>
            <a:br>
              <a:rPr lang="zh-CN" altLang="zh-CN" sz="1100" b="1" dirty="0">
                <a:solidFill>
                  <a:srgbClr val="A9B7C6"/>
                </a:solidFill>
                <a:latin typeface="Consolas" panose="020B0609020204030204" pitchFamily="49" charset="0"/>
              </a:rPr>
            </a:br>
            <a:r>
              <a:rPr lang="zh-CN" altLang="zh-CN" sz="1100" b="1" dirty="0">
                <a:solidFill>
                  <a:srgbClr val="A9B7C6"/>
                </a:solidFill>
                <a:latin typeface="Consolas" panose="020B0609020204030204" pitchFamily="49" charset="0"/>
              </a:rPr>
              <a:t>  </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flatMap </a:t>
            </a:r>
            <a:r>
              <a:rPr lang="zh-CN" altLang="zh-CN" sz="1100" b="1" dirty="0">
                <a:solidFill>
                  <a:srgbClr val="A9B7C6"/>
                </a:solidFill>
                <a:latin typeface="Consolas" panose="020B0609020204030204" pitchFamily="49" charset="0"/>
              </a:rPr>
              <a:t>{ </a:t>
            </a:r>
            <a:r>
              <a:rPr lang="zh-CN" altLang="zh-CN" sz="1100" b="1" dirty="0">
                <a:solidFill>
                  <a:srgbClr val="C1C706"/>
                </a:solidFill>
                <a:latin typeface="Consolas" panose="020B0609020204030204" pitchFamily="49" charset="0"/>
              </a:rPr>
              <a:t>pointsInLine </a:t>
            </a:r>
            <a:r>
              <a:rPr lang="zh-CN" altLang="zh-CN" sz="1100" b="1" dirty="0">
                <a:solidFill>
                  <a:srgbClr val="3765A0"/>
                </a:solidFill>
                <a:latin typeface="Consolas" panose="020B0609020204030204" pitchFamily="49" charset="0"/>
              </a:rPr>
              <a:t>=&gt;</a:t>
            </a:r>
            <a:br>
              <a:rPr lang="zh-CN" altLang="zh-CN" sz="1100" b="1" dirty="0">
                <a:solidFill>
                  <a:srgbClr val="3765A0"/>
                </a:solidFill>
                <a:latin typeface="Consolas" panose="020B0609020204030204" pitchFamily="49" charset="0"/>
              </a:rPr>
            </a:br>
            <a:r>
              <a:rPr lang="zh-CN" altLang="zh-CN" sz="1100" b="1" dirty="0">
                <a:solidFill>
                  <a:srgbClr val="3765A0"/>
                </a:solidFill>
                <a:latin typeface="Consolas" panose="020B0609020204030204" pitchFamily="49" charset="0"/>
              </a:rPr>
              <a:t>    </a:t>
            </a:r>
            <a:r>
              <a:rPr lang="zh-CN" altLang="zh-CN" sz="1100" dirty="0">
                <a:solidFill>
                  <a:srgbClr val="CC7832"/>
                </a:solidFill>
                <a:latin typeface="Consolas" panose="020B0609020204030204" pitchFamily="49" charset="0"/>
              </a:rPr>
              <a:t>var </a:t>
            </a:r>
            <a:r>
              <a:rPr lang="zh-CN" altLang="zh-CN" sz="1100" b="1" dirty="0">
                <a:solidFill>
                  <a:srgbClr val="C1C706"/>
                </a:solidFill>
                <a:latin typeface="Consolas" panose="020B0609020204030204" pitchFamily="49" charset="0"/>
              </a:rPr>
              <a:t>edgesInLine</a:t>
            </a:r>
            <a:r>
              <a:rPr lang="zh-CN" altLang="zh-CN" sz="1100" dirty="0">
                <a:solidFill>
                  <a:srgbClr val="A9B7C6"/>
                </a:solidFill>
                <a:latin typeface="Consolas" panose="020B0609020204030204" pitchFamily="49" charset="0"/>
              </a:rPr>
              <a:t>: </a:t>
            </a:r>
            <a:r>
              <a:rPr lang="zh-CN" altLang="zh-CN" sz="1100" dirty="0">
                <a:solidFill>
                  <a:srgbClr val="4E807D"/>
                </a:solidFill>
                <a:latin typeface="Consolas" panose="020B0609020204030204" pitchFamily="49" charset="0"/>
              </a:rPr>
              <a:t>List</a:t>
            </a:r>
            <a:r>
              <a:rPr lang="zh-CN" altLang="zh-CN" sz="1100" b="1" dirty="0">
                <a:solidFill>
                  <a:srgbClr val="A9B7C6"/>
                </a:solidFill>
                <a:latin typeface="Consolas" panose="020B0609020204030204" pitchFamily="49" charset="0"/>
              </a:rPr>
              <a:t>[(</a:t>
            </a:r>
            <a:r>
              <a:rPr lang="zh-CN" altLang="zh-CN" sz="1100" dirty="0">
                <a:solidFill>
                  <a:srgbClr val="4E807D"/>
                </a:solidFill>
                <a:latin typeface="Consolas" panose="020B0609020204030204" pitchFamily="49" charset="0"/>
              </a:rPr>
              <a:t>VertexId</a:t>
            </a:r>
            <a:r>
              <a:rPr lang="zh-CN" altLang="zh-CN" sz="1100" b="1" dirty="0">
                <a:solidFill>
                  <a:srgbClr val="CC7832"/>
                </a:solidFill>
                <a:latin typeface="Consolas" panose="020B0609020204030204" pitchFamily="49" charset="0"/>
              </a:rPr>
              <a:t>, </a:t>
            </a:r>
            <a:r>
              <a:rPr lang="zh-CN" altLang="zh-CN" sz="1100" dirty="0">
                <a:solidFill>
                  <a:srgbClr val="4E807D"/>
                </a:solidFill>
                <a:latin typeface="Consolas" panose="020B0609020204030204" pitchFamily="49" charset="0"/>
              </a:rPr>
              <a:t>VertexId</a:t>
            </a:r>
            <a:r>
              <a:rPr lang="zh-CN" altLang="zh-CN" sz="1100" b="1" dirty="0">
                <a:solidFill>
                  <a:srgbClr val="A9B7C6"/>
                </a:solidFill>
                <a:latin typeface="Consolas" panose="020B0609020204030204" pitchFamily="49" charset="0"/>
              </a:rPr>
              <a:t>)] </a:t>
            </a:r>
            <a:r>
              <a:rPr lang="zh-CN" altLang="zh-CN" sz="1100" b="1" dirty="0">
                <a:solidFill>
                  <a:srgbClr val="3765A0"/>
                </a:solidFill>
                <a:latin typeface="Consolas" panose="020B0609020204030204" pitchFamily="49" charset="0"/>
              </a:rPr>
              <a:t>= </a:t>
            </a:r>
            <a:r>
              <a:rPr lang="zh-CN" altLang="zh-CN" sz="1100" b="1" i="1" dirty="0">
                <a:solidFill>
                  <a:srgbClr val="9876AA"/>
                </a:solidFill>
                <a:latin typeface="Consolas" panose="020B0609020204030204" pitchFamily="49" charset="0"/>
              </a:rPr>
              <a:t>List</a:t>
            </a:r>
            <a:r>
              <a:rPr lang="zh-CN" altLang="zh-CN" sz="1100" b="1" dirty="0">
                <a:solidFill>
                  <a:srgbClr val="A9B7C6"/>
                </a:solidFill>
                <a:latin typeface="Consolas" panose="020B0609020204030204" pitchFamily="49" charset="0"/>
              </a:rPr>
              <a:t>()</a:t>
            </a:r>
            <a:br>
              <a:rPr lang="zh-CN" altLang="zh-CN" sz="1100" b="1" dirty="0">
                <a:solidFill>
                  <a:srgbClr val="A9B7C6"/>
                </a:solidFill>
                <a:latin typeface="Consolas" panose="020B0609020204030204" pitchFamily="49" charset="0"/>
              </a:rPr>
            </a:br>
            <a:r>
              <a:rPr lang="zh-CN" altLang="zh-CN" sz="1100" b="1" dirty="0">
                <a:solidFill>
                  <a:srgbClr val="A9B7C6"/>
                </a:solidFill>
                <a:latin typeface="Consolas" panose="020B0609020204030204" pitchFamily="49" charset="0"/>
              </a:rPr>
              <a:t>    </a:t>
            </a:r>
            <a:r>
              <a:rPr lang="zh-CN" altLang="zh-CN" sz="1100" dirty="0">
                <a:solidFill>
                  <a:srgbClr val="CC7832"/>
                </a:solidFill>
                <a:latin typeface="Consolas" panose="020B0609020204030204" pitchFamily="49" charset="0"/>
              </a:rPr>
              <a:t>var </a:t>
            </a:r>
            <a:r>
              <a:rPr lang="zh-CN" altLang="zh-CN" sz="1100" b="1" dirty="0">
                <a:solidFill>
                  <a:srgbClr val="C1C706"/>
                </a:solidFill>
                <a:latin typeface="Consolas" panose="020B0609020204030204" pitchFamily="49" charset="0"/>
              </a:rPr>
              <a:t>long1 </a:t>
            </a:r>
            <a:r>
              <a:rPr lang="zh-CN" altLang="zh-CN" sz="1100" b="1" dirty="0">
                <a:solidFill>
                  <a:srgbClr val="3765A0"/>
                </a:solidFill>
                <a:latin typeface="Consolas" panose="020B0609020204030204" pitchFamily="49" charset="0"/>
              </a:rPr>
              <a:t>= </a:t>
            </a:r>
            <a:r>
              <a:rPr lang="zh-CN" altLang="zh-CN" sz="1100" b="1" dirty="0">
                <a:solidFill>
                  <a:srgbClr val="6897BB"/>
                </a:solidFill>
                <a:latin typeface="Consolas" panose="020B0609020204030204" pitchFamily="49" charset="0"/>
              </a:rPr>
              <a:t>0L</a:t>
            </a:r>
            <a:br>
              <a:rPr lang="zh-CN" altLang="zh-CN" sz="1100" b="1" dirty="0">
                <a:solidFill>
                  <a:srgbClr val="6897BB"/>
                </a:solidFill>
                <a:latin typeface="Consolas" panose="020B0609020204030204" pitchFamily="49" charset="0"/>
              </a:rPr>
            </a:br>
            <a:r>
              <a:rPr lang="zh-CN" altLang="zh-CN" sz="1100" b="1" dirty="0">
                <a:solidFill>
                  <a:srgbClr val="6897BB"/>
                </a:solidFill>
                <a:latin typeface="Consolas" panose="020B0609020204030204" pitchFamily="49" charset="0"/>
              </a:rPr>
              <a:t>    </a:t>
            </a:r>
            <a:r>
              <a:rPr lang="zh-CN" altLang="zh-CN" sz="1100" dirty="0">
                <a:solidFill>
                  <a:srgbClr val="CC7832"/>
                </a:solidFill>
                <a:latin typeface="Consolas" panose="020B0609020204030204" pitchFamily="49" charset="0"/>
              </a:rPr>
              <a:t>var </a:t>
            </a:r>
            <a:r>
              <a:rPr lang="zh-CN" altLang="zh-CN" sz="1100" b="1" dirty="0">
                <a:solidFill>
                  <a:srgbClr val="C1C706"/>
                </a:solidFill>
                <a:latin typeface="Consolas" panose="020B0609020204030204" pitchFamily="49" charset="0"/>
              </a:rPr>
              <a:t>long2 </a:t>
            </a:r>
            <a:r>
              <a:rPr lang="zh-CN" altLang="zh-CN" sz="1100" b="1" dirty="0">
                <a:solidFill>
                  <a:srgbClr val="3765A0"/>
                </a:solidFill>
                <a:latin typeface="Consolas" panose="020B0609020204030204" pitchFamily="49" charset="0"/>
              </a:rPr>
              <a:t>= </a:t>
            </a:r>
            <a:r>
              <a:rPr lang="zh-CN" altLang="zh-CN" sz="1100" b="1" dirty="0">
                <a:solidFill>
                  <a:srgbClr val="6897BB"/>
                </a:solidFill>
                <a:latin typeface="Consolas" panose="020B0609020204030204" pitchFamily="49" charset="0"/>
              </a:rPr>
              <a:t>0L</a:t>
            </a:r>
            <a:br>
              <a:rPr lang="zh-CN" altLang="zh-CN" sz="1100" b="1" dirty="0">
                <a:solidFill>
                  <a:srgbClr val="6897BB"/>
                </a:solidFill>
                <a:latin typeface="Consolas" panose="020B0609020204030204" pitchFamily="49" charset="0"/>
              </a:rPr>
            </a:br>
            <a:r>
              <a:rPr lang="zh-CN" altLang="zh-CN" sz="1100" b="1" dirty="0">
                <a:solidFill>
                  <a:srgbClr val="6897BB"/>
                </a:solidFill>
                <a:latin typeface="Consolas" panose="020B0609020204030204" pitchFamily="49" charset="0"/>
              </a:rPr>
              <a:t>    </a:t>
            </a:r>
            <a:r>
              <a:rPr lang="zh-CN" altLang="zh-CN" sz="1100" dirty="0">
                <a:solidFill>
                  <a:srgbClr val="CC7832"/>
                </a:solidFill>
                <a:latin typeface="Consolas" panose="020B0609020204030204" pitchFamily="49" charset="0"/>
              </a:rPr>
              <a:t>for </a:t>
            </a:r>
            <a:r>
              <a:rPr lang="zh-CN" altLang="zh-CN" sz="1100" b="1" dirty="0">
                <a:solidFill>
                  <a:srgbClr val="A9B7C6"/>
                </a:solidFill>
                <a:latin typeface="Consolas" panose="020B0609020204030204" pitchFamily="49" charset="0"/>
              </a:rPr>
              <a:t>(</a:t>
            </a:r>
            <a:r>
              <a:rPr lang="zh-CN" altLang="zh-CN" sz="1100" b="1" dirty="0">
                <a:solidFill>
                  <a:srgbClr val="C1C706"/>
                </a:solidFill>
                <a:latin typeface="Consolas" panose="020B0609020204030204" pitchFamily="49" charset="0"/>
              </a:rPr>
              <a:t>i </a:t>
            </a:r>
            <a:r>
              <a:rPr lang="zh-CN" altLang="zh-CN" sz="1100" dirty="0">
                <a:solidFill>
                  <a:srgbClr val="A9B7C6"/>
                </a:solidFill>
                <a:latin typeface="Consolas" panose="020B0609020204030204" pitchFamily="49" charset="0"/>
              </a:rPr>
              <a:t>&lt;- </a:t>
            </a:r>
            <a:r>
              <a:rPr lang="zh-CN" altLang="zh-CN" sz="1100" b="1" dirty="0">
                <a:solidFill>
                  <a:srgbClr val="C1C706"/>
                </a:solidFill>
                <a:latin typeface="Consolas" panose="020B0609020204030204" pitchFamily="49" charset="0"/>
              </a:rPr>
              <a:t>pointsInLine</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indices</a:t>
            </a:r>
            <a:r>
              <a:rPr lang="zh-CN" altLang="zh-CN" sz="1100" b="1" dirty="0">
                <a:solidFill>
                  <a:srgbClr val="A9B7C6"/>
                </a:solidFill>
                <a:latin typeface="Consolas" panose="020B0609020204030204" pitchFamily="49" charset="0"/>
              </a:rPr>
              <a:t>) {</a:t>
            </a:r>
            <a:br>
              <a:rPr lang="zh-CN" altLang="zh-CN" sz="1100" b="1" dirty="0">
                <a:solidFill>
                  <a:srgbClr val="A9B7C6"/>
                </a:solidFill>
                <a:latin typeface="Consolas" panose="020B0609020204030204" pitchFamily="49" charset="0"/>
              </a:rPr>
            </a:br>
            <a:r>
              <a:rPr lang="zh-CN" altLang="zh-CN" sz="1100" b="1" dirty="0">
                <a:solidFill>
                  <a:srgbClr val="A9B7C6"/>
                </a:solidFill>
                <a:latin typeface="Consolas" panose="020B0609020204030204" pitchFamily="49" charset="0"/>
              </a:rPr>
              <a:t>      </a:t>
            </a:r>
            <a:r>
              <a:rPr lang="zh-CN" altLang="zh-CN" sz="1100" b="1" dirty="0">
                <a:solidFill>
                  <a:srgbClr val="C1C706"/>
                </a:solidFill>
                <a:latin typeface="Consolas" panose="020B0609020204030204" pitchFamily="49" charset="0"/>
              </a:rPr>
              <a:t>long1 </a:t>
            </a:r>
            <a:r>
              <a:rPr lang="zh-CN" altLang="zh-CN" sz="1100" b="1" dirty="0">
                <a:solidFill>
                  <a:srgbClr val="3765A0"/>
                </a:solidFill>
                <a:latin typeface="Consolas" panose="020B0609020204030204" pitchFamily="49" charset="0"/>
              </a:rPr>
              <a:t>= </a:t>
            </a:r>
            <a:r>
              <a:rPr lang="zh-CN" altLang="zh-CN" sz="1100" i="1" dirty="0">
                <a:solidFill>
                  <a:srgbClr val="A9B7C6"/>
                </a:solidFill>
                <a:latin typeface="Consolas" panose="020B0609020204030204" pitchFamily="49" charset="0"/>
              </a:rPr>
              <a:t>getUUID</a:t>
            </a:r>
            <a:r>
              <a:rPr lang="zh-CN" altLang="zh-CN" sz="1100" b="1" dirty="0">
                <a:solidFill>
                  <a:srgbClr val="A9B7C6"/>
                </a:solidFill>
                <a:latin typeface="Consolas" panose="020B0609020204030204" pitchFamily="49" charset="0"/>
              </a:rPr>
              <a:t>(</a:t>
            </a:r>
            <a:r>
              <a:rPr lang="zh-CN" altLang="zh-CN" sz="1100" b="1" dirty="0">
                <a:solidFill>
                  <a:srgbClr val="C1C706"/>
                </a:solidFill>
                <a:latin typeface="Consolas" panose="020B0609020204030204" pitchFamily="49" charset="0"/>
              </a:rPr>
              <a:t>pointsInLine</a:t>
            </a:r>
            <a:r>
              <a:rPr lang="zh-CN" altLang="zh-CN" sz="1100" b="1" dirty="0">
                <a:solidFill>
                  <a:srgbClr val="A9B7C6"/>
                </a:solidFill>
                <a:latin typeface="Consolas" panose="020B0609020204030204" pitchFamily="49" charset="0"/>
              </a:rPr>
              <a:t>(</a:t>
            </a:r>
            <a:r>
              <a:rPr lang="zh-CN" altLang="zh-CN" sz="1100" b="1" dirty="0">
                <a:solidFill>
                  <a:srgbClr val="C1C706"/>
                </a:solidFill>
                <a:latin typeface="Consolas" panose="020B0609020204030204" pitchFamily="49" charset="0"/>
              </a:rPr>
              <a:t>i</a:t>
            </a:r>
            <a:r>
              <a:rPr lang="zh-CN" altLang="zh-CN" sz="1100" b="1" dirty="0">
                <a:solidFill>
                  <a:srgbClr val="A9B7C6"/>
                </a:solidFill>
                <a:latin typeface="Consolas" panose="020B0609020204030204" pitchFamily="49" charset="0"/>
              </a:rPr>
              <a:t>))</a:t>
            </a:r>
            <a:r>
              <a:rPr lang="en-US" altLang="zh-CN" sz="1100" b="1" dirty="0">
                <a:solidFill>
                  <a:srgbClr val="A9B7C6"/>
                </a:solidFill>
                <a:latin typeface="Consolas" panose="020B0609020204030204" pitchFamily="49" charset="0"/>
              </a:rPr>
              <a:t>	</a:t>
            </a:r>
            <a:r>
              <a:rPr lang="zh-CN" altLang="zh-CN" sz="1100" dirty="0">
                <a:solidFill>
                  <a:srgbClr val="808080"/>
                </a:solidFill>
                <a:latin typeface="Consolas" panose="020B0609020204030204" pitchFamily="49" charset="0"/>
              </a:rPr>
              <a:t>//</a:t>
            </a:r>
            <a:r>
              <a:rPr lang="zh-CN" altLang="zh-CN" sz="1100" dirty="0">
                <a:solidFill>
                  <a:srgbClr val="808080"/>
                </a:solidFill>
                <a:latin typeface="Arial" panose="020B0604020202020204" pitchFamily="34" charset="0"/>
                <a:cs typeface="Arial" panose="020B0604020202020204" pitchFamily="34" charset="0"/>
              </a:rPr>
              <a:t>构造完全图</a:t>
            </a:r>
            <a:br>
              <a:rPr lang="zh-CN" altLang="zh-CN" sz="1100" b="1" dirty="0">
                <a:solidFill>
                  <a:srgbClr val="A9B7C6"/>
                </a:solidFill>
                <a:latin typeface="Consolas" panose="020B0609020204030204" pitchFamily="49" charset="0"/>
              </a:rPr>
            </a:br>
            <a:r>
              <a:rPr lang="zh-CN" altLang="zh-CN" sz="1100" b="1" dirty="0">
                <a:solidFill>
                  <a:srgbClr val="A9B7C6"/>
                </a:solidFill>
                <a:latin typeface="Consolas" panose="020B0609020204030204" pitchFamily="49" charset="0"/>
              </a:rPr>
              <a:t>      </a:t>
            </a:r>
            <a:r>
              <a:rPr lang="zh-CN" altLang="zh-CN" sz="1100" dirty="0">
                <a:solidFill>
                  <a:srgbClr val="CC7832"/>
                </a:solidFill>
                <a:latin typeface="Consolas" panose="020B0609020204030204" pitchFamily="49" charset="0"/>
              </a:rPr>
              <a:t>for </a:t>
            </a:r>
            <a:r>
              <a:rPr lang="zh-CN" altLang="zh-CN" sz="1100" b="1" dirty="0">
                <a:solidFill>
                  <a:srgbClr val="A9B7C6"/>
                </a:solidFill>
                <a:latin typeface="Consolas" panose="020B0609020204030204" pitchFamily="49" charset="0"/>
              </a:rPr>
              <a:t>(</a:t>
            </a:r>
            <a:r>
              <a:rPr lang="zh-CN" altLang="zh-CN" sz="1100" b="1" dirty="0">
                <a:solidFill>
                  <a:srgbClr val="C1C706"/>
                </a:solidFill>
                <a:latin typeface="Consolas" panose="020B0609020204030204" pitchFamily="49" charset="0"/>
              </a:rPr>
              <a:t>j</a:t>
            </a:r>
            <a:r>
              <a:rPr lang="zh-CN" altLang="zh-CN" sz="1100" dirty="0">
                <a:solidFill>
                  <a:srgbClr val="A9B7C6"/>
                </a:solidFill>
                <a:latin typeface="Consolas" panose="020B0609020204030204" pitchFamily="49" charset="0"/>
              </a:rPr>
              <a:t>&lt;-</a:t>
            </a:r>
            <a:r>
              <a:rPr lang="zh-CN" altLang="zh-CN" sz="1100" b="1" dirty="0">
                <a:solidFill>
                  <a:srgbClr val="C1C706"/>
                </a:solidFill>
                <a:latin typeface="Consolas" panose="020B0609020204030204" pitchFamily="49" charset="0"/>
              </a:rPr>
              <a:t>i</a:t>
            </a:r>
            <a:r>
              <a:rPr lang="zh-CN" altLang="zh-CN" sz="1100" dirty="0">
                <a:solidFill>
                  <a:srgbClr val="A9B7C6"/>
                </a:solidFill>
                <a:latin typeface="Consolas" panose="020B0609020204030204" pitchFamily="49" charset="0"/>
              </a:rPr>
              <a:t>+</a:t>
            </a:r>
            <a:r>
              <a:rPr lang="zh-CN" altLang="zh-CN" sz="1100" b="1" dirty="0">
                <a:solidFill>
                  <a:srgbClr val="6897BB"/>
                </a:solidFill>
                <a:latin typeface="Consolas" panose="020B0609020204030204" pitchFamily="49" charset="0"/>
              </a:rPr>
              <a:t>1 </a:t>
            </a:r>
            <a:r>
              <a:rPr lang="zh-CN" altLang="zh-CN" sz="1100" b="1" dirty="0">
                <a:solidFill>
                  <a:srgbClr val="396AA0"/>
                </a:solidFill>
                <a:latin typeface="Consolas" panose="020B0609020204030204" pitchFamily="49" charset="0"/>
              </a:rPr>
              <a:t>until </a:t>
            </a:r>
            <a:r>
              <a:rPr lang="zh-CN" altLang="zh-CN" sz="1100" b="1" dirty="0">
                <a:solidFill>
                  <a:srgbClr val="C1C706"/>
                </a:solidFill>
                <a:latin typeface="Consolas" panose="020B0609020204030204" pitchFamily="49" charset="0"/>
              </a:rPr>
              <a:t>pointsInLine</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length</a:t>
            </a:r>
            <a:r>
              <a:rPr lang="zh-CN" altLang="zh-CN" sz="1100" b="1" dirty="0">
                <a:solidFill>
                  <a:srgbClr val="A9B7C6"/>
                </a:solidFill>
                <a:latin typeface="Consolas" panose="020B0609020204030204" pitchFamily="49" charset="0"/>
              </a:rPr>
              <a:t>){</a:t>
            </a:r>
            <a:r>
              <a:rPr lang="en-US" altLang="zh-CN" sz="1100" b="1" dirty="0">
                <a:solidFill>
                  <a:srgbClr val="A9B7C6"/>
                </a:solidFill>
                <a:latin typeface="Consolas" panose="020B0609020204030204" pitchFamily="49" charset="0"/>
              </a:rPr>
              <a:t>…</a:t>
            </a:r>
            <a:r>
              <a:rPr lang="zh-CN" altLang="zh-CN" sz="1100" b="1" dirty="0">
                <a:solidFill>
                  <a:srgbClr val="A9B7C6"/>
                </a:solidFill>
                <a:latin typeface="Consolas" panose="020B0609020204030204" pitchFamily="49" charset="0"/>
              </a:rPr>
              <a:t>}</a:t>
            </a:r>
            <a:r>
              <a:rPr lang="en-US" altLang="zh-CN" sz="1100" dirty="0">
                <a:solidFill>
                  <a:srgbClr val="808080"/>
                </a:solidFill>
                <a:latin typeface="Consolas" panose="020B0609020204030204" pitchFamily="49" charset="0"/>
              </a:rPr>
              <a:t>//</a:t>
            </a:r>
            <a:r>
              <a:rPr lang="zh-CN" altLang="en-US" sz="1100" dirty="0">
                <a:solidFill>
                  <a:srgbClr val="808080"/>
                </a:solidFill>
                <a:latin typeface="Consolas" panose="020B0609020204030204" pitchFamily="49" charset="0"/>
              </a:rPr>
              <a:t>边</a:t>
            </a:r>
            <a:r>
              <a:rPr lang="zh-CN" altLang="zh-CN" sz="1100" dirty="0">
                <a:solidFill>
                  <a:srgbClr val="808080"/>
                </a:solidFill>
                <a:latin typeface="Consolas" panose="020B0609020204030204" pitchFamily="49" charset="0"/>
              </a:rPr>
              <a:t>权重</a:t>
            </a:r>
            <a:r>
              <a:rPr lang="zh-CN" altLang="zh-CN" sz="1100" dirty="0">
                <a:solidFill>
                  <a:srgbClr val="808080"/>
                </a:solidFill>
                <a:latin typeface="Arial" panose="020B0604020202020204" pitchFamily="34" charset="0"/>
                <a:cs typeface="Arial" panose="020B0604020202020204" pitchFamily="34" charset="0"/>
              </a:rPr>
              <a:t>初始为</a:t>
            </a:r>
            <a:r>
              <a:rPr lang="zh-CN" altLang="zh-CN" sz="1100" dirty="0">
                <a:solidFill>
                  <a:srgbClr val="808080"/>
                </a:solidFill>
                <a:latin typeface="Consolas" panose="020B0609020204030204" pitchFamily="49" charset="0"/>
              </a:rPr>
              <a:t>1</a:t>
            </a:r>
            <a:br>
              <a:rPr lang="zh-CN" altLang="zh-CN" sz="1100" dirty="0">
                <a:solidFill>
                  <a:srgbClr val="808080"/>
                </a:solidFill>
                <a:latin typeface="Consolas" panose="020B0609020204030204" pitchFamily="49" charset="0"/>
              </a:rPr>
            </a:br>
            <a:r>
              <a:rPr lang="zh-CN" altLang="zh-CN" sz="1100" dirty="0">
                <a:solidFill>
                  <a:srgbClr val="808080"/>
                </a:solidFill>
                <a:latin typeface="Consolas" panose="020B0609020204030204" pitchFamily="49" charset="0"/>
              </a:rPr>
              <a:t>    </a:t>
            </a:r>
            <a:r>
              <a:rPr lang="zh-CN" altLang="zh-CN" sz="1100" b="1" dirty="0">
                <a:solidFill>
                  <a:srgbClr val="C1C706"/>
                </a:solidFill>
                <a:latin typeface="Consolas" panose="020B0609020204030204" pitchFamily="49" charset="0"/>
              </a:rPr>
              <a:t>edgesInLine</a:t>
            </a:r>
            <a:br>
              <a:rPr lang="zh-CN" altLang="zh-CN" sz="1100" b="1" dirty="0">
                <a:solidFill>
                  <a:srgbClr val="C1C706"/>
                </a:solidFill>
                <a:latin typeface="Consolas" panose="020B0609020204030204" pitchFamily="49" charset="0"/>
              </a:rPr>
            </a:br>
            <a:r>
              <a:rPr lang="zh-CN" altLang="zh-CN" sz="1100" b="1" dirty="0">
                <a:solidFill>
                  <a:srgbClr val="C1C706"/>
                </a:solidFill>
                <a:latin typeface="Consolas" panose="020B0609020204030204" pitchFamily="49" charset="0"/>
              </a:rPr>
              <a:t>  </a:t>
            </a:r>
            <a:r>
              <a:rPr lang="zh-CN" altLang="zh-CN" sz="1100" b="1" dirty="0">
                <a:solidFill>
                  <a:srgbClr val="A9B7C6"/>
                </a:solidFill>
                <a:latin typeface="Consolas" panose="020B0609020204030204" pitchFamily="49" charset="0"/>
              </a:rPr>
              <a:t>}</a:t>
            </a:r>
            <a:br>
              <a:rPr lang="zh-CN" altLang="zh-CN" sz="1100" b="1" dirty="0">
                <a:solidFill>
                  <a:srgbClr val="A9B7C6"/>
                </a:solidFill>
                <a:latin typeface="Consolas" panose="020B0609020204030204" pitchFamily="49" charset="0"/>
              </a:rPr>
            </a:br>
            <a:r>
              <a:rPr lang="zh-CN" altLang="zh-CN" sz="1100" b="1" dirty="0">
                <a:solidFill>
                  <a:srgbClr val="A9B7C6"/>
                </a:solidFill>
                <a:latin typeface="Consolas" panose="020B0609020204030204" pitchFamily="49" charset="0"/>
              </a:rPr>
              <a:t>  </a:t>
            </a:r>
            <a:r>
              <a:rPr lang="zh-CN" altLang="zh-CN" sz="1100" b="1" dirty="0">
                <a:solidFill>
                  <a:srgbClr val="01A09D"/>
                </a:solidFill>
                <a:latin typeface="Consolas" panose="020B0609020204030204" pitchFamily="49" charset="0"/>
              </a:rPr>
              <a:t>.</a:t>
            </a:r>
            <a:r>
              <a:rPr lang="zh-CN" altLang="zh-CN" sz="1100" b="1" dirty="0">
                <a:solidFill>
                  <a:srgbClr val="396AA0"/>
                </a:solidFill>
                <a:latin typeface="Consolas" panose="020B0609020204030204" pitchFamily="49" charset="0"/>
              </a:rPr>
              <a:t>map</a:t>
            </a:r>
            <a:r>
              <a:rPr lang="zh-CN" altLang="zh-CN" sz="1100" b="1" dirty="0">
                <a:solidFill>
                  <a:srgbClr val="A9B7C6"/>
                </a:solidFill>
                <a:latin typeface="Consolas" panose="020B0609020204030204" pitchFamily="49" charset="0"/>
              </a:rPr>
              <a:t>(</a:t>
            </a:r>
            <a:r>
              <a:rPr lang="zh-CN" altLang="zh-CN" sz="1100" b="1" dirty="0">
                <a:solidFill>
                  <a:srgbClr val="C1C706"/>
                </a:solidFill>
                <a:latin typeface="Consolas" panose="020B0609020204030204" pitchFamily="49" charset="0"/>
              </a:rPr>
              <a:t>edge </a:t>
            </a:r>
            <a:r>
              <a:rPr lang="zh-CN" altLang="zh-CN" sz="1100" b="1" dirty="0">
                <a:solidFill>
                  <a:srgbClr val="3765A0"/>
                </a:solidFill>
                <a:latin typeface="Consolas" panose="020B0609020204030204" pitchFamily="49" charset="0"/>
              </a:rPr>
              <a:t>=&gt; </a:t>
            </a:r>
            <a:r>
              <a:rPr lang="zh-CN" altLang="zh-CN" sz="1100" b="1" dirty="0">
                <a:solidFill>
                  <a:srgbClr val="A9B7C6"/>
                </a:solidFill>
                <a:latin typeface="Consolas" panose="020B0609020204030204" pitchFamily="49" charset="0"/>
              </a:rPr>
              <a:t>(</a:t>
            </a:r>
            <a:r>
              <a:rPr lang="zh-CN" altLang="zh-CN" sz="1100" b="1" dirty="0">
                <a:solidFill>
                  <a:srgbClr val="C1C706"/>
                </a:solidFill>
                <a:latin typeface="Consolas" panose="020B0609020204030204" pitchFamily="49" charset="0"/>
              </a:rPr>
              <a:t>edge</a:t>
            </a:r>
            <a:r>
              <a:rPr lang="zh-CN" altLang="zh-CN" sz="1100" b="1" dirty="0">
                <a:solidFill>
                  <a:srgbClr val="CC7832"/>
                </a:solidFill>
                <a:latin typeface="Consolas" panose="020B0609020204030204" pitchFamily="49" charset="0"/>
              </a:rPr>
              <a:t>, </a:t>
            </a:r>
            <a:r>
              <a:rPr lang="zh-CN" altLang="zh-CN" sz="1100" b="1" dirty="0">
                <a:solidFill>
                  <a:srgbClr val="6897BB"/>
                </a:solidFill>
                <a:latin typeface="Consolas" panose="020B0609020204030204" pitchFamily="49" charset="0"/>
              </a:rPr>
              <a:t>1L</a:t>
            </a:r>
            <a:r>
              <a:rPr lang="zh-CN" altLang="zh-CN" sz="1100" b="1" dirty="0">
                <a:solidFill>
                  <a:srgbClr val="A9B7C6"/>
                </a:solidFill>
                <a:latin typeface="Consolas" panose="020B0609020204030204" pitchFamily="49" charset="0"/>
              </a:rPr>
              <a:t>))</a:t>
            </a:r>
            <a:endParaRPr lang="zh-CN" altLang="zh-CN" sz="1200" dirty="0">
              <a:latin typeface="Arial" panose="020B0604020202020204" pitchFamily="34" charset="0"/>
            </a:endParaRPr>
          </a:p>
        </p:txBody>
      </p:sp>
      <p:grpSp>
        <p:nvGrpSpPr>
          <p:cNvPr id="13" name="组合 12">
            <a:extLst>
              <a:ext uri="{FF2B5EF4-FFF2-40B4-BE49-F238E27FC236}">
                <a16:creationId xmlns:a16="http://schemas.microsoft.com/office/drawing/2014/main" id="{F6BD2705-7FD6-4226-8D04-8EE0703788CB}"/>
              </a:ext>
            </a:extLst>
          </p:cNvPr>
          <p:cNvGrpSpPr/>
          <p:nvPr/>
        </p:nvGrpSpPr>
        <p:grpSpPr>
          <a:xfrm>
            <a:off x="6999013" y="2375820"/>
            <a:ext cx="1495302" cy="2603218"/>
            <a:chOff x="6872056" y="2354930"/>
            <a:chExt cx="1495302" cy="2603218"/>
          </a:xfrm>
        </p:grpSpPr>
        <p:sp>
          <p:nvSpPr>
            <p:cNvPr id="30" name="矩形: 圆角 29">
              <a:extLst>
                <a:ext uri="{FF2B5EF4-FFF2-40B4-BE49-F238E27FC236}">
                  <a16:creationId xmlns:a16="http://schemas.microsoft.com/office/drawing/2014/main" id="{C1CFC650-1BA5-48E7-9BE3-5956E7F67655}"/>
                </a:ext>
              </a:extLst>
            </p:cNvPr>
            <p:cNvSpPr/>
            <p:nvPr/>
          </p:nvSpPr>
          <p:spPr bwMode="auto">
            <a:xfrm>
              <a:off x="6966782" y="3249124"/>
              <a:ext cx="1286470" cy="1582405"/>
            </a:xfrm>
            <a:prstGeom prst="round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4213" eaLnBrk="1" fontAlgn="auto" hangingPunct="1">
                <a:lnSpc>
                  <a:spcPct val="150000"/>
                </a:lnSpc>
                <a:spcBef>
                  <a:spcPts val="0"/>
                </a:spcBef>
                <a:spcAft>
                  <a:spcPts val="0"/>
                </a:spcAft>
                <a:defRPr/>
              </a:pPr>
              <a:endParaRPr lang="en-US" altLang="zh-CN" sz="90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(bug,hadoop,1)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(bug,shell,1)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(bug,spark,1)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(spark,java,1)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a:t>
              </a:r>
            </a:p>
          </p:txBody>
        </p:sp>
        <p:grpSp>
          <p:nvGrpSpPr>
            <p:cNvPr id="32" name="组合 31">
              <a:extLst>
                <a:ext uri="{FF2B5EF4-FFF2-40B4-BE49-F238E27FC236}">
                  <a16:creationId xmlns:a16="http://schemas.microsoft.com/office/drawing/2014/main" id="{C569BCC4-E7C6-469D-89AE-A54CCB3617BD}"/>
                </a:ext>
              </a:extLst>
            </p:cNvPr>
            <p:cNvGrpSpPr>
              <a:grpSpLocks/>
            </p:cNvGrpSpPr>
            <p:nvPr/>
          </p:nvGrpSpPr>
          <p:grpSpPr bwMode="auto">
            <a:xfrm>
              <a:off x="6872056" y="2354930"/>
              <a:ext cx="1495302" cy="2603218"/>
              <a:chOff x="839089" y="1015825"/>
              <a:chExt cx="4688114" cy="4877531"/>
            </a:xfrm>
          </p:grpSpPr>
          <p:grpSp>
            <p:nvGrpSpPr>
              <p:cNvPr id="33" name="组合 4">
                <a:extLst>
                  <a:ext uri="{FF2B5EF4-FFF2-40B4-BE49-F238E27FC236}">
                    <a16:creationId xmlns:a16="http://schemas.microsoft.com/office/drawing/2014/main" id="{B1CD784D-DB49-4613-B9ED-4BEA0E9A8F7C}"/>
                  </a:ext>
                </a:extLst>
              </p:cNvPr>
              <p:cNvGrpSpPr>
                <a:grpSpLocks/>
              </p:cNvGrpSpPr>
              <p:nvPr/>
            </p:nvGrpSpPr>
            <p:grpSpPr bwMode="auto">
              <a:xfrm rot="-297887">
                <a:off x="2313380" y="1015825"/>
                <a:ext cx="1482151" cy="1487649"/>
                <a:chOff x="3130077" y="1143064"/>
                <a:chExt cx="1735225" cy="1741663"/>
              </a:xfrm>
            </p:grpSpPr>
            <p:cxnSp>
              <p:nvCxnSpPr>
                <p:cNvPr id="35" name="直接连接符 34">
                  <a:extLst>
                    <a:ext uri="{FF2B5EF4-FFF2-40B4-BE49-F238E27FC236}">
                      <a16:creationId xmlns:a16="http://schemas.microsoft.com/office/drawing/2014/main" id="{F750EFFA-1365-4013-AAB4-26FA0B6C99BF}"/>
                    </a:ext>
                  </a:extLst>
                </p:cNvPr>
                <p:cNvCxnSpPr>
                  <a:endCxn id="37"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6" name="直接连接符 35">
                  <a:extLst>
                    <a:ext uri="{FF2B5EF4-FFF2-40B4-BE49-F238E27FC236}">
                      <a16:creationId xmlns:a16="http://schemas.microsoft.com/office/drawing/2014/main" id="{361865B7-9184-4AD6-8A89-3FD739F27194}"/>
                    </a:ext>
                  </a:extLst>
                </p:cNvPr>
                <p:cNvCxnSpPr>
                  <a:stCxn id="37"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7" name="椭圆 8">
                  <a:extLst>
                    <a:ext uri="{FF2B5EF4-FFF2-40B4-BE49-F238E27FC236}">
                      <a16:creationId xmlns:a16="http://schemas.microsoft.com/office/drawing/2014/main" id="{2C5532DD-FF22-4D0F-8A6B-4F68A7D5CBF3}"/>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34" name="矩形 33">
                <a:extLst>
                  <a:ext uri="{FF2B5EF4-FFF2-40B4-BE49-F238E27FC236}">
                    <a16:creationId xmlns:a16="http://schemas.microsoft.com/office/drawing/2014/main" id="{95BBC96A-2E5D-4DE6-9ACC-457C70982219}"/>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grpSp>
        <p:nvGrpSpPr>
          <p:cNvPr id="45" name="组合 44">
            <a:extLst>
              <a:ext uri="{FF2B5EF4-FFF2-40B4-BE49-F238E27FC236}">
                <a16:creationId xmlns:a16="http://schemas.microsoft.com/office/drawing/2014/main" id="{7058AFCB-B08E-4FEE-8C10-8045FBB45583}"/>
              </a:ext>
            </a:extLst>
          </p:cNvPr>
          <p:cNvGrpSpPr/>
          <p:nvPr/>
        </p:nvGrpSpPr>
        <p:grpSpPr>
          <a:xfrm>
            <a:off x="3458597" y="3270585"/>
            <a:ext cx="1990211" cy="1390342"/>
            <a:chOff x="12963" y="2363255"/>
            <a:chExt cx="3382903" cy="2472781"/>
          </a:xfrm>
        </p:grpSpPr>
        <p:grpSp>
          <p:nvGrpSpPr>
            <p:cNvPr id="47" name="组合 46">
              <a:extLst>
                <a:ext uri="{FF2B5EF4-FFF2-40B4-BE49-F238E27FC236}">
                  <a16:creationId xmlns:a16="http://schemas.microsoft.com/office/drawing/2014/main" id="{427D6157-AD68-4513-90AC-679CF35F88F4}"/>
                </a:ext>
              </a:extLst>
            </p:cNvPr>
            <p:cNvGrpSpPr>
              <a:grpSpLocks/>
            </p:cNvGrpSpPr>
            <p:nvPr/>
          </p:nvGrpSpPr>
          <p:grpSpPr bwMode="auto">
            <a:xfrm>
              <a:off x="693643" y="2647106"/>
              <a:ext cx="1958975" cy="1871663"/>
              <a:chOff x="3065829" y="2668267"/>
              <a:chExt cx="1872107" cy="1761728"/>
            </a:xfrm>
          </p:grpSpPr>
          <p:sp>
            <p:nvSpPr>
              <p:cNvPr id="57" name="椭圆 56">
                <a:extLst>
                  <a:ext uri="{FF2B5EF4-FFF2-40B4-BE49-F238E27FC236}">
                    <a16:creationId xmlns:a16="http://schemas.microsoft.com/office/drawing/2014/main" id="{1ED2EE50-B5DE-4030-9818-D22D0C3CBA8A}"/>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58" name="椭圆 57">
                <a:extLst>
                  <a:ext uri="{FF2B5EF4-FFF2-40B4-BE49-F238E27FC236}">
                    <a16:creationId xmlns:a16="http://schemas.microsoft.com/office/drawing/2014/main" id="{C5DAC665-F6DE-4125-8064-7018A2C6EA3E}"/>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8B231097-13E6-48B7-92FE-84C498658DB0}"/>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0" name="椭圆 59">
                <a:extLst>
                  <a:ext uri="{FF2B5EF4-FFF2-40B4-BE49-F238E27FC236}">
                    <a16:creationId xmlns:a16="http://schemas.microsoft.com/office/drawing/2014/main" id="{84D5FE13-F3D9-4512-AD5F-93BB7CF5DF50}"/>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1" name="椭圆 60">
                <a:extLst>
                  <a:ext uri="{FF2B5EF4-FFF2-40B4-BE49-F238E27FC236}">
                    <a16:creationId xmlns:a16="http://schemas.microsoft.com/office/drawing/2014/main" id="{3BA45E59-D01A-4273-812F-1A7672AB3543}"/>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2" name="椭圆 61">
                <a:extLst>
                  <a:ext uri="{FF2B5EF4-FFF2-40B4-BE49-F238E27FC236}">
                    <a16:creationId xmlns:a16="http://schemas.microsoft.com/office/drawing/2014/main" id="{7FEE4FAD-2F4A-4EDF-B585-D327FC6F0D7E}"/>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3" name="椭圆 62">
                <a:extLst>
                  <a:ext uri="{FF2B5EF4-FFF2-40B4-BE49-F238E27FC236}">
                    <a16:creationId xmlns:a16="http://schemas.microsoft.com/office/drawing/2014/main" id="{1362472D-6462-46D0-BB5B-8042062699C2}"/>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64" name="组合 46">
                <a:extLst>
                  <a:ext uri="{FF2B5EF4-FFF2-40B4-BE49-F238E27FC236}">
                    <a16:creationId xmlns:a16="http://schemas.microsoft.com/office/drawing/2014/main" id="{3C2B002C-F3D1-441F-B30F-23199E631F40}"/>
                  </a:ext>
                </a:extLst>
              </p:cNvPr>
              <p:cNvGrpSpPr>
                <a:grpSpLocks/>
              </p:cNvGrpSpPr>
              <p:nvPr/>
            </p:nvGrpSpPr>
            <p:grpSpPr bwMode="auto">
              <a:xfrm>
                <a:off x="3269121" y="2943210"/>
                <a:ext cx="1465523" cy="1202877"/>
                <a:chOff x="3269121" y="2943210"/>
                <a:chExt cx="1465523" cy="1202877"/>
              </a:xfrm>
            </p:grpSpPr>
            <p:sp>
              <p:nvSpPr>
                <p:cNvPr id="65" name="任意多边形 33">
                  <a:extLst>
                    <a:ext uri="{FF2B5EF4-FFF2-40B4-BE49-F238E27FC236}">
                      <a16:creationId xmlns:a16="http://schemas.microsoft.com/office/drawing/2014/main" id="{12A50494-09F7-4E10-AE05-91062C2DC2A0}"/>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6" name="任意多边形 34">
                  <a:extLst>
                    <a:ext uri="{FF2B5EF4-FFF2-40B4-BE49-F238E27FC236}">
                      <a16:creationId xmlns:a16="http://schemas.microsoft.com/office/drawing/2014/main" id="{DED121FC-E143-4956-B1BA-0CD7F2171A26}"/>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7" name="任意多边形 35">
                  <a:extLst>
                    <a:ext uri="{FF2B5EF4-FFF2-40B4-BE49-F238E27FC236}">
                      <a16:creationId xmlns:a16="http://schemas.microsoft.com/office/drawing/2014/main" id="{1CEC59BA-7918-4FDB-A827-3A2601FC7BE5}"/>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8" name="任意多边形 36">
                  <a:extLst>
                    <a:ext uri="{FF2B5EF4-FFF2-40B4-BE49-F238E27FC236}">
                      <a16:creationId xmlns:a16="http://schemas.microsoft.com/office/drawing/2014/main" id="{CC71B9B0-7FF7-4922-ABD3-E845D96908D8}"/>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9" name="任意多边形 37">
                  <a:extLst>
                    <a:ext uri="{FF2B5EF4-FFF2-40B4-BE49-F238E27FC236}">
                      <a16:creationId xmlns:a16="http://schemas.microsoft.com/office/drawing/2014/main" id="{05373E7D-321F-4AF8-9DEE-39B03DB4A3A5}"/>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70" name="任意多边形 38">
                  <a:extLst>
                    <a:ext uri="{FF2B5EF4-FFF2-40B4-BE49-F238E27FC236}">
                      <a16:creationId xmlns:a16="http://schemas.microsoft.com/office/drawing/2014/main" id="{D8424A7C-490D-4818-947A-ABA08E60BEF5}"/>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48" name="组合 47">
              <a:extLst>
                <a:ext uri="{FF2B5EF4-FFF2-40B4-BE49-F238E27FC236}">
                  <a16:creationId xmlns:a16="http://schemas.microsoft.com/office/drawing/2014/main" id="{28DB51FF-A50E-4138-86D8-FDA2A69AF003}"/>
                </a:ext>
              </a:extLst>
            </p:cNvPr>
            <p:cNvGrpSpPr>
              <a:grpSpLocks/>
            </p:cNvGrpSpPr>
            <p:nvPr/>
          </p:nvGrpSpPr>
          <p:grpSpPr bwMode="auto">
            <a:xfrm>
              <a:off x="1176243" y="3086844"/>
              <a:ext cx="979487" cy="993775"/>
              <a:chOff x="3254772" y="2872916"/>
              <a:chExt cx="936104" cy="936104"/>
            </a:xfrm>
          </p:grpSpPr>
          <p:sp>
            <p:nvSpPr>
              <p:cNvPr id="55" name="椭圆 54">
                <a:extLst>
                  <a:ext uri="{FF2B5EF4-FFF2-40B4-BE49-F238E27FC236}">
                    <a16:creationId xmlns:a16="http://schemas.microsoft.com/office/drawing/2014/main" id="{D3F30BF2-DF91-4857-9829-3722F5C3D86B}"/>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56" name="矩形 58">
                <a:extLst>
                  <a:ext uri="{FF2B5EF4-FFF2-40B4-BE49-F238E27FC236}">
                    <a16:creationId xmlns:a16="http://schemas.microsoft.com/office/drawing/2014/main" id="{E957B71D-9288-4DCF-991A-313FEC6996B4}"/>
                  </a:ext>
                </a:extLst>
              </p:cNvPr>
              <p:cNvSpPr>
                <a:spLocks noChangeArrowheads="1"/>
              </p:cNvSpPr>
              <p:nvPr/>
            </p:nvSpPr>
            <p:spPr bwMode="auto">
              <a:xfrm>
                <a:off x="3299583" y="3074792"/>
                <a:ext cx="862465"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云计算</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工程师</a:t>
                </a:r>
              </a:p>
            </p:txBody>
          </p:sp>
        </p:grpSp>
        <p:sp>
          <p:nvSpPr>
            <p:cNvPr id="49" name="矩形 58">
              <a:extLst>
                <a:ext uri="{FF2B5EF4-FFF2-40B4-BE49-F238E27FC236}">
                  <a16:creationId xmlns:a16="http://schemas.microsoft.com/office/drawing/2014/main" id="{7B20562E-851E-4999-B84E-E3D790A56AF3}"/>
                </a:ext>
              </a:extLst>
            </p:cNvPr>
            <p:cNvSpPr>
              <a:spLocks noChangeArrowheads="1"/>
            </p:cNvSpPr>
            <p:nvPr/>
          </p:nvSpPr>
          <p:spPr bwMode="auto">
            <a:xfrm>
              <a:off x="2271454" y="2363255"/>
              <a:ext cx="771645"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dirty="0">
                  <a:solidFill>
                    <a:schemeClr val="bg1"/>
                  </a:solidFill>
                  <a:latin typeface="微软雅黑" pitchFamily="34" charset="-122"/>
                  <a:ea typeface="微软雅黑" pitchFamily="34" charset="-122"/>
                </a:rPr>
                <a:t>java</a:t>
              </a:r>
              <a:endParaRPr lang="zh-CN" altLang="en-US" sz="1100" dirty="0">
                <a:solidFill>
                  <a:schemeClr val="bg1"/>
                </a:solidFill>
                <a:latin typeface="微软雅黑" pitchFamily="34" charset="-122"/>
                <a:ea typeface="微软雅黑" pitchFamily="34" charset="-122"/>
              </a:endParaRPr>
            </a:p>
          </p:txBody>
        </p:sp>
        <p:sp>
          <p:nvSpPr>
            <p:cNvPr id="50" name="矩形 58">
              <a:extLst>
                <a:ext uri="{FF2B5EF4-FFF2-40B4-BE49-F238E27FC236}">
                  <a16:creationId xmlns:a16="http://schemas.microsoft.com/office/drawing/2014/main" id="{519EAB88-42AE-4D26-B904-0F6183844AE8}"/>
                </a:ext>
              </a:extLst>
            </p:cNvPr>
            <p:cNvSpPr>
              <a:spLocks noChangeArrowheads="1"/>
            </p:cNvSpPr>
            <p:nvPr/>
          </p:nvSpPr>
          <p:spPr bwMode="auto">
            <a:xfrm>
              <a:off x="279094" y="2383650"/>
              <a:ext cx="776251"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spring</a:t>
              </a:r>
              <a:endParaRPr lang="zh-CN" altLang="en-US" sz="1100" dirty="0">
                <a:solidFill>
                  <a:schemeClr val="bg1"/>
                </a:solidFill>
                <a:latin typeface="微软雅黑" pitchFamily="34" charset="-122"/>
                <a:ea typeface="微软雅黑" pitchFamily="34" charset="-122"/>
              </a:endParaRPr>
            </a:p>
          </p:txBody>
        </p:sp>
        <p:sp>
          <p:nvSpPr>
            <p:cNvPr id="51" name="矩形 58">
              <a:extLst>
                <a:ext uri="{FF2B5EF4-FFF2-40B4-BE49-F238E27FC236}">
                  <a16:creationId xmlns:a16="http://schemas.microsoft.com/office/drawing/2014/main" id="{0177E017-CCE1-4C35-B48A-2337C9DAF35F}"/>
                </a:ext>
              </a:extLst>
            </p:cNvPr>
            <p:cNvSpPr>
              <a:spLocks noChangeArrowheads="1"/>
            </p:cNvSpPr>
            <p:nvPr/>
          </p:nvSpPr>
          <p:spPr bwMode="auto">
            <a:xfrm>
              <a:off x="2307542" y="4492883"/>
              <a:ext cx="905218"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hadoop</a:t>
              </a:r>
              <a:endParaRPr lang="zh-CN" altLang="en-US" sz="1100" dirty="0">
                <a:solidFill>
                  <a:schemeClr val="bg1"/>
                </a:solidFill>
                <a:latin typeface="微软雅黑" pitchFamily="34" charset="-122"/>
                <a:ea typeface="微软雅黑" pitchFamily="34" charset="-122"/>
              </a:endParaRPr>
            </a:p>
          </p:txBody>
        </p:sp>
        <p:sp>
          <p:nvSpPr>
            <p:cNvPr id="52" name="矩形 58">
              <a:extLst>
                <a:ext uri="{FF2B5EF4-FFF2-40B4-BE49-F238E27FC236}">
                  <a16:creationId xmlns:a16="http://schemas.microsoft.com/office/drawing/2014/main" id="{30D0348E-4C95-4DBE-8C28-07B48F6C0FD5}"/>
                </a:ext>
              </a:extLst>
            </p:cNvPr>
            <p:cNvSpPr>
              <a:spLocks noChangeArrowheads="1"/>
            </p:cNvSpPr>
            <p:nvPr/>
          </p:nvSpPr>
          <p:spPr bwMode="auto">
            <a:xfrm>
              <a:off x="2693308" y="3368784"/>
              <a:ext cx="702558"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spark</a:t>
              </a:r>
              <a:endParaRPr lang="zh-CN" altLang="en-US" sz="1100" dirty="0">
                <a:solidFill>
                  <a:schemeClr val="bg1"/>
                </a:solidFill>
                <a:latin typeface="微软雅黑" pitchFamily="34" charset="-122"/>
                <a:ea typeface="微软雅黑" pitchFamily="34" charset="-122"/>
              </a:endParaRPr>
            </a:p>
          </p:txBody>
        </p:sp>
        <p:sp>
          <p:nvSpPr>
            <p:cNvPr id="53" name="矩形 58">
              <a:extLst>
                <a:ext uri="{FF2B5EF4-FFF2-40B4-BE49-F238E27FC236}">
                  <a16:creationId xmlns:a16="http://schemas.microsoft.com/office/drawing/2014/main" id="{2527017E-4547-4A32-8460-27BF55A572B1}"/>
                </a:ext>
              </a:extLst>
            </p:cNvPr>
            <p:cNvSpPr>
              <a:spLocks noChangeArrowheads="1"/>
            </p:cNvSpPr>
            <p:nvPr/>
          </p:nvSpPr>
          <p:spPr bwMode="auto">
            <a:xfrm>
              <a:off x="12963" y="3396746"/>
              <a:ext cx="628862"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bug </a:t>
              </a:r>
              <a:endParaRPr lang="zh-CN" altLang="en-US" sz="1100" dirty="0">
                <a:solidFill>
                  <a:schemeClr val="bg1"/>
                </a:solidFill>
                <a:latin typeface="微软雅黑" pitchFamily="34" charset="-122"/>
                <a:ea typeface="微软雅黑" pitchFamily="34" charset="-122"/>
              </a:endParaRPr>
            </a:p>
          </p:txBody>
        </p:sp>
        <p:sp>
          <p:nvSpPr>
            <p:cNvPr id="54" name="矩形 58">
              <a:extLst>
                <a:ext uri="{FF2B5EF4-FFF2-40B4-BE49-F238E27FC236}">
                  <a16:creationId xmlns:a16="http://schemas.microsoft.com/office/drawing/2014/main" id="{75132A6A-DEBE-40A4-911D-5FD5715F08C2}"/>
                </a:ext>
              </a:extLst>
            </p:cNvPr>
            <p:cNvSpPr>
              <a:spLocks noChangeArrowheads="1"/>
            </p:cNvSpPr>
            <p:nvPr/>
          </p:nvSpPr>
          <p:spPr bwMode="auto">
            <a:xfrm>
              <a:off x="544389" y="4466997"/>
              <a:ext cx="626816"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shell</a:t>
              </a:r>
              <a:endParaRPr lang="zh-CN" altLang="en-US" sz="1100" dirty="0">
                <a:solidFill>
                  <a:schemeClr val="bg1"/>
                </a:solidFill>
                <a:latin typeface="微软雅黑" pitchFamily="34" charset="-122"/>
                <a:ea typeface="微软雅黑" pitchFamily="34" charset="-122"/>
              </a:endParaRPr>
            </a:p>
          </p:txBody>
        </p:sp>
      </p:grpSp>
      <p:sp>
        <p:nvSpPr>
          <p:cNvPr id="71" name="箭头: 右 70">
            <a:extLst>
              <a:ext uri="{FF2B5EF4-FFF2-40B4-BE49-F238E27FC236}">
                <a16:creationId xmlns:a16="http://schemas.microsoft.com/office/drawing/2014/main" id="{F11997B0-4482-48C8-81F0-8D9E79A0A87F}"/>
              </a:ext>
            </a:extLst>
          </p:cNvPr>
          <p:cNvSpPr/>
          <p:nvPr/>
        </p:nvSpPr>
        <p:spPr bwMode="auto">
          <a:xfrm>
            <a:off x="5561589" y="3719523"/>
            <a:ext cx="1258494" cy="49246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423290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边的权重计算</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16" name="组合 15">
            <a:extLst>
              <a:ext uri="{FF2B5EF4-FFF2-40B4-BE49-F238E27FC236}">
                <a16:creationId xmlns:a16="http://schemas.microsoft.com/office/drawing/2014/main" id="{6779C80A-2A98-4BF1-BEC9-4C0E9D5B05F9}"/>
              </a:ext>
            </a:extLst>
          </p:cNvPr>
          <p:cNvGrpSpPr>
            <a:grpSpLocks/>
          </p:cNvGrpSpPr>
          <p:nvPr/>
        </p:nvGrpSpPr>
        <p:grpSpPr bwMode="auto">
          <a:xfrm>
            <a:off x="1291761" y="1200441"/>
            <a:ext cx="2564545" cy="585259"/>
            <a:chOff x="533400" y="1528997"/>
            <a:chExt cx="1930206" cy="550887"/>
          </a:xfrm>
        </p:grpSpPr>
        <p:sp>
          <p:nvSpPr>
            <p:cNvPr id="17" name="五边形 64">
              <a:extLst>
                <a:ext uri="{FF2B5EF4-FFF2-40B4-BE49-F238E27FC236}">
                  <a16:creationId xmlns:a16="http://schemas.microsoft.com/office/drawing/2014/main" id="{04A5F12C-61C3-4F7B-8876-EFEBB5B73507}"/>
                </a:ext>
              </a:extLst>
            </p:cNvPr>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18" name="文本框 17">
              <a:extLst>
                <a:ext uri="{FF2B5EF4-FFF2-40B4-BE49-F238E27FC236}">
                  <a16:creationId xmlns:a16="http://schemas.microsoft.com/office/drawing/2014/main" id="{119AB41B-08D0-4B79-A9EB-2069A3AE0669}"/>
                </a:ext>
              </a:extLst>
            </p:cNvPr>
            <p:cNvSpPr txBox="1">
              <a:spLocks noChangeArrowheads="1"/>
            </p:cNvSpPr>
            <p:nvPr/>
          </p:nvSpPr>
          <p:spPr bwMode="auto">
            <a:xfrm>
              <a:off x="844515" y="1599566"/>
              <a:ext cx="1619091" cy="36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初始边</a:t>
              </a:r>
              <a:r>
                <a:rPr lang="en-US" altLang="zh-CN" sz="1800" dirty="0">
                  <a:solidFill>
                    <a:schemeClr val="bg1"/>
                  </a:solidFill>
                  <a:latin typeface="Segoe UI Semilight" pitchFamily="34" charset="0"/>
                  <a:ea typeface="微软雅黑" pitchFamily="34" charset="-122"/>
                  <a:cs typeface="Segoe UI Semilight" pitchFamily="34" charset="0"/>
                </a:rPr>
                <a:t>RDD</a:t>
              </a:r>
              <a:endParaRPr lang="zh-CN" altLang="en-US" sz="1800" dirty="0">
                <a:solidFill>
                  <a:schemeClr val="bg1"/>
                </a:solidFill>
                <a:latin typeface="Segoe UI Semilight" pitchFamily="34" charset="0"/>
                <a:ea typeface="微软雅黑" pitchFamily="34" charset="-122"/>
                <a:cs typeface="Segoe UI Semilight" pitchFamily="34" charset="0"/>
              </a:endParaRPr>
            </a:p>
          </p:txBody>
        </p:sp>
      </p:grpSp>
      <p:sp>
        <p:nvSpPr>
          <p:cNvPr id="22" name="任意多边形 67">
            <a:extLst>
              <a:ext uri="{FF2B5EF4-FFF2-40B4-BE49-F238E27FC236}">
                <a16:creationId xmlns:a16="http://schemas.microsoft.com/office/drawing/2014/main" id="{A94075C8-B767-4E52-827A-2063E11AF242}"/>
              </a:ext>
            </a:extLst>
          </p:cNvPr>
          <p:cNvSpPr/>
          <p:nvPr/>
        </p:nvSpPr>
        <p:spPr bwMode="auto">
          <a:xfrm>
            <a:off x="5294748" y="1200441"/>
            <a:ext cx="2894456" cy="527991"/>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grpSp>
        <p:nvGrpSpPr>
          <p:cNvPr id="23" name="组合 22">
            <a:extLst>
              <a:ext uri="{FF2B5EF4-FFF2-40B4-BE49-F238E27FC236}">
                <a16:creationId xmlns:a16="http://schemas.microsoft.com/office/drawing/2014/main" id="{A9F88F02-4891-4437-BE83-10921BDF8942}"/>
              </a:ext>
            </a:extLst>
          </p:cNvPr>
          <p:cNvGrpSpPr>
            <a:grpSpLocks/>
          </p:cNvGrpSpPr>
          <p:nvPr/>
        </p:nvGrpSpPr>
        <p:grpSpPr bwMode="auto">
          <a:xfrm>
            <a:off x="6251347" y="2058204"/>
            <a:ext cx="1495302" cy="2603218"/>
            <a:chOff x="839089" y="1015825"/>
            <a:chExt cx="4688114" cy="4877531"/>
          </a:xfrm>
        </p:grpSpPr>
        <p:grpSp>
          <p:nvGrpSpPr>
            <p:cNvPr id="24" name="组合 4">
              <a:extLst>
                <a:ext uri="{FF2B5EF4-FFF2-40B4-BE49-F238E27FC236}">
                  <a16:creationId xmlns:a16="http://schemas.microsoft.com/office/drawing/2014/main" id="{A1DDEFE2-832E-44D8-9C19-E8A563FA08E8}"/>
                </a:ext>
              </a:extLst>
            </p:cNvPr>
            <p:cNvGrpSpPr>
              <a:grpSpLocks/>
            </p:cNvGrpSpPr>
            <p:nvPr/>
          </p:nvGrpSpPr>
          <p:grpSpPr bwMode="auto">
            <a:xfrm rot="-297887">
              <a:off x="2313380" y="1015825"/>
              <a:ext cx="1482151" cy="1487649"/>
              <a:chOff x="3130077" y="1143064"/>
              <a:chExt cx="1735225" cy="1741663"/>
            </a:xfrm>
          </p:grpSpPr>
          <p:cxnSp>
            <p:nvCxnSpPr>
              <p:cNvPr id="26" name="直接连接符 25">
                <a:extLst>
                  <a:ext uri="{FF2B5EF4-FFF2-40B4-BE49-F238E27FC236}">
                    <a16:creationId xmlns:a16="http://schemas.microsoft.com/office/drawing/2014/main" id="{4A68D33D-45BB-436B-8541-D91985D1D517}"/>
                  </a:ext>
                </a:extLst>
              </p:cNvPr>
              <p:cNvCxnSpPr>
                <a:endCxn id="2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27" name="直接连接符 26">
                <a:extLst>
                  <a:ext uri="{FF2B5EF4-FFF2-40B4-BE49-F238E27FC236}">
                    <a16:creationId xmlns:a16="http://schemas.microsoft.com/office/drawing/2014/main" id="{163BB9C1-AAD5-4F92-971D-A41A34400766}"/>
                  </a:ext>
                </a:extLst>
              </p:cNvPr>
              <p:cNvCxnSpPr>
                <a:stCxn id="2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28" name="椭圆 8">
                <a:extLst>
                  <a:ext uri="{FF2B5EF4-FFF2-40B4-BE49-F238E27FC236}">
                    <a16:creationId xmlns:a16="http://schemas.microsoft.com/office/drawing/2014/main" id="{28D8C7A6-6B34-4FF1-9DCB-03B1973DA01B}"/>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25" name="矩形 24">
              <a:extLst>
                <a:ext uri="{FF2B5EF4-FFF2-40B4-BE49-F238E27FC236}">
                  <a16:creationId xmlns:a16="http://schemas.microsoft.com/office/drawing/2014/main" id="{5E3AAAAB-9CC4-488B-8443-8AF8CAA9A24F}"/>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43" name="文本框 18">
            <a:extLst>
              <a:ext uri="{FF2B5EF4-FFF2-40B4-BE49-F238E27FC236}">
                <a16:creationId xmlns:a16="http://schemas.microsoft.com/office/drawing/2014/main" id="{4D77787E-F537-489D-97B2-30E02705C565}"/>
              </a:ext>
            </a:extLst>
          </p:cNvPr>
          <p:cNvSpPr txBox="1">
            <a:spLocks noChangeArrowheads="1"/>
          </p:cNvSpPr>
          <p:nvPr/>
        </p:nvSpPr>
        <p:spPr bwMode="auto">
          <a:xfrm>
            <a:off x="5909111" y="1294277"/>
            <a:ext cx="2362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合并重复边后的</a:t>
            </a:r>
            <a:r>
              <a:rPr lang="en-US" altLang="zh-CN" sz="1800" dirty="0">
                <a:solidFill>
                  <a:schemeClr val="bg1"/>
                </a:solidFill>
                <a:latin typeface="Segoe UI Semilight" pitchFamily="34" charset="0"/>
                <a:ea typeface="微软雅黑" pitchFamily="34" charset="-122"/>
                <a:cs typeface="Segoe UI Semilight" pitchFamily="34" charset="0"/>
              </a:rPr>
              <a:t>RDD</a:t>
            </a:r>
            <a:endParaRPr lang="zh-CN" altLang="en-US" sz="1800" dirty="0">
              <a:solidFill>
                <a:schemeClr val="bg1"/>
              </a:solidFill>
              <a:latin typeface="Segoe UI Semilight" pitchFamily="34" charset="0"/>
              <a:ea typeface="微软雅黑" pitchFamily="34" charset="-122"/>
              <a:cs typeface="Segoe UI Semilight" pitchFamily="34" charset="0"/>
            </a:endParaRPr>
          </a:p>
        </p:txBody>
      </p:sp>
      <p:sp>
        <p:nvSpPr>
          <p:cNvPr id="59" name="箭头: 右 58">
            <a:extLst>
              <a:ext uri="{FF2B5EF4-FFF2-40B4-BE49-F238E27FC236}">
                <a16:creationId xmlns:a16="http://schemas.microsoft.com/office/drawing/2014/main" id="{7397E166-E9D7-4C70-BC6F-F95B10800C28}"/>
              </a:ext>
            </a:extLst>
          </p:cNvPr>
          <p:cNvSpPr/>
          <p:nvPr/>
        </p:nvSpPr>
        <p:spPr bwMode="auto">
          <a:xfrm>
            <a:off x="4269190" y="3119678"/>
            <a:ext cx="1740049" cy="69597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err="1">
                <a:ln>
                  <a:noFill/>
                </a:ln>
                <a:solidFill>
                  <a:schemeClr val="tx1"/>
                </a:solidFill>
                <a:effectLst/>
                <a:latin typeface="Calibri" pitchFamily="34" charset="0"/>
                <a:ea typeface="宋体" pitchFamily="2" charset="-122"/>
              </a:rPr>
              <a:t>reduceByKey</a:t>
            </a: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60" name="矩形: 圆角 59">
            <a:extLst>
              <a:ext uri="{FF2B5EF4-FFF2-40B4-BE49-F238E27FC236}">
                <a16:creationId xmlns:a16="http://schemas.microsoft.com/office/drawing/2014/main" id="{672F78F9-D69E-4CF2-98E1-182F9F8D8F42}"/>
              </a:ext>
            </a:extLst>
          </p:cNvPr>
          <p:cNvSpPr/>
          <p:nvPr/>
        </p:nvSpPr>
        <p:spPr bwMode="auto">
          <a:xfrm>
            <a:off x="6425115" y="2960395"/>
            <a:ext cx="1147767" cy="798836"/>
          </a:xfrm>
          <a:prstGeom prst="round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(id1,id2,3572)</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(id1,id3,321)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a:t>
            </a:r>
          </a:p>
        </p:txBody>
      </p:sp>
      <p:sp>
        <p:nvSpPr>
          <p:cNvPr id="61" name="矩形: 圆角 60">
            <a:extLst>
              <a:ext uri="{FF2B5EF4-FFF2-40B4-BE49-F238E27FC236}">
                <a16:creationId xmlns:a16="http://schemas.microsoft.com/office/drawing/2014/main" id="{8C5B26B6-461D-4AEB-B343-34C98FA751BB}"/>
              </a:ext>
            </a:extLst>
          </p:cNvPr>
          <p:cNvSpPr/>
          <p:nvPr/>
        </p:nvSpPr>
        <p:spPr bwMode="auto">
          <a:xfrm>
            <a:off x="6425115" y="3815653"/>
            <a:ext cx="1147767" cy="765159"/>
          </a:xfrm>
          <a:prstGeom prst="round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(id4,id5,62)</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(id5,id6,8924)</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a:t>
            </a:r>
          </a:p>
        </p:txBody>
      </p:sp>
      <p:grpSp>
        <p:nvGrpSpPr>
          <p:cNvPr id="31" name="组合 30">
            <a:extLst>
              <a:ext uri="{FF2B5EF4-FFF2-40B4-BE49-F238E27FC236}">
                <a16:creationId xmlns:a16="http://schemas.microsoft.com/office/drawing/2014/main" id="{2B77A8BA-EA81-445D-87E5-FEED7E462542}"/>
              </a:ext>
            </a:extLst>
          </p:cNvPr>
          <p:cNvGrpSpPr/>
          <p:nvPr/>
        </p:nvGrpSpPr>
        <p:grpSpPr>
          <a:xfrm>
            <a:off x="852260" y="2058204"/>
            <a:ext cx="1495302" cy="2603218"/>
            <a:chOff x="6872056" y="2354930"/>
            <a:chExt cx="1495302" cy="2603218"/>
          </a:xfrm>
        </p:grpSpPr>
        <p:sp>
          <p:nvSpPr>
            <p:cNvPr id="32" name="矩形: 圆角 31">
              <a:extLst>
                <a:ext uri="{FF2B5EF4-FFF2-40B4-BE49-F238E27FC236}">
                  <a16:creationId xmlns:a16="http://schemas.microsoft.com/office/drawing/2014/main" id="{B2DB6EC8-67B3-4FE3-9790-636B5A9F972B}"/>
                </a:ext>
              </a:extLst>
            </p:cNvPr>
            <p:cNvSpPr/>
            <p:nvPr/>
          </p:nvSpPr>
          <p:spPr bwMode="auto">
            <a:xfrm>
              <a:off x="6966782" y="3249124"/>
              <a:ext cx="1286470" cy="1582405"/>
            </a:xfrm>
            <a:prstGeom prst="round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4213" eaLnBrk="1" fontAlgn="auto" hangingPunct="1">
                <a:lnSpc>
                  <a:spcPct val="150000"/>
                </a:lnSpc>
                <a:spcBef>
                  <a:spcPts val="0"/>
                </a:spcBef>
                <a:spcAft>
                  <a:spcPts val="0"/>
                </a:spcAft>
                <a:defRPr/>
              </a:pPr>
              <a:endParaRPr lang="en-US" altLang="zh-CN" sz="90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(bug,python,1)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(git,shell,1)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(bug,spark,1)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(spark,java,1)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a:t>
              </a:r>
            </a:p>
          </p:txBody>
        </p:sp>
        <p:grpSp>
          <p:nvGrpSpPr>
            <p:cNvPr id="33" name="组合 32">
              <a:extLst>
                <a:ext uri="{FF2B5EF4-FFF2-40B4-BE49-F238E27FC236}">
                  <a16:creationId xmlns:a16="http://schemas.microsoft.com/office/drawing/2014/main" id="{449CC302-9FE3-4533-AEDC-2743E4C27610}"/>
                </a:ext>
              </a:extLst>
            </p:cNvPr>
            <p:cNvGrpSpPr>
              <a:grpSpLocks/>
            </p:cNvGrpSpPr>
            <p:nvPr/>
          </p:nvGrpSpPr>
          <p:grpSpPr bwMode="auto">
            <a:xfrm>
              <a:off x="6872056" y="2354930"/>
              <a:ext cx="1495302" cy="2603218"/>
              <a:chOff x="839089" y="1015825"/>
              <a:chExt cx="4688114" cy="4877531"/>
            </a:xfrm>
          </p:grpSpPr>
          <p:grpSp>
            <p:nvGrpSpPr>
              <p:cNvPr id="34" name="组合 4">
                <a:extLst>
                  <a:ext uri="{FF2B5EF4-FFF2-40B4-BE49-F238E27FC236}">
                    <a16:creationId xmlns:a16="http://schemas.microsoft.com/office/drawing/2014/main" id="{08B0B5EF-046E-458F-A746-C91B0879C94B}"/>
                  </a:ext>
                </a:extLst>
              </p:cNvPr>
              <p:cNvGrpSpPr>
                <a:grpSpLocks/>
              </p:cNvGrpSpPr>
              <p:nvPr/>
            </p:nvGrpSpPr>
            <p:grpSpPr bwMode="auto">
              <a:xfrm rot="-297887">
                <a:off x="2313380" y="1015825"/>
                <a:ext cx="1482151" cy="1487649"/>
                <a:chOff x="3130077" y="1143064"/>
                <a:chExt cx="1735225" cy="1741663"/>
              </a:xfrm>
            </p:grpSpPr>
            <p:cxnSp>
              <p:nvCxnSpPr>
                <p:cNvPr id="36" name="直接连接符 35">
                  <a:extLst>
                    <a:ext uri="{FF2B5EF4-FFF2-40B4-BE49-F238E27FC236}">
                      <a16:creationId xmlns:a16="http://schemas.microsoft.com/office/drawing/2014/main" id="{B4BFD3A5-6764-441E-9A00-0038A8E846B4}"/>
                    </a:ext>
                  </a:extLst>
                </p:cNvPr>
                <p:cNvCxnSpPr>
                  <a:endCxn id="3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7" name="直接连接符 36">
                  <a:extLst>
                    <a:ext uri="{FF2B5EF4-FFF2-40B4-BE49-F238E27FC236}">
                      <a16:creationId xmlns:a16="http://schemas.microsoft.com/office/drawing/2014/main" id="{0AC92974-F4CE-48E9-A13D-89C3052E3F0A}"/>
                    </a:ext>
                  </a:extLst>
                </p:cNvPr>
                <p:cNvCxnSpPr>
                  <a:stCxn id="3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8" name="椭圆 8">
                  <a:extLst>
                    <a:ext uri="{FF2B5EF4-FFF2-40B4-BE49-F238E27FC236}">
                      <a16:creationId xmlns:a16="http://schemas.microsoft.com/office/drawing/2014/main" id="{D02F028A-0CE3-4E85-A54B-7E046CAF7BE5}"/>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35" name="矩形 34">
                <a:extLst>
                  <a:ext uri="{FF2B5EF4-FFF2-40B4-BE49-F238E27FC236}">
                    <a16:creationId xmlns:a16="http://schemas.microsoft.com/office/drawing/2014/main" id="{03A89FBD-375D-4BF0-B50E-0A58E3D821C5}"/>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grpSp>
        <p:nvGrpSpPr>
          <p:cNvPr id="39" name="组合 38">
            <a:extLst>
              <a:ext uri="{FF2B5EF4-FFF2-40B4-BE49-F238E27FC236}">
                <a16:creationId xmlns:a16="http://schemas.microsoft.com/office/drawing/2014/main" id="{0B131A51-8A87-46E3-AFC7-B3C0273A2D9F}"/>
              </a:ext>
            </a:extLst>
          </p:cNvPr>
          <p:cNvGrpSpPr/>
          <p:nvPr/>
        </p:nvGrpSpPr>
        <p:grpSpPr>
          <a:xfrm>
            <a:off x="2531780" y="2054671"/>
            <a:ext cx="1495302" cy="2603218"/>
            <a:chOff x="6872056" y="2354930"/>
            <a:chExt cx="1495302" cy="2603218"/>
          </a:xfrm>
        </p:grpSpPr>
        <p:sp>
          <p:nvSpPr>
            <p:cNvPr id="40" name="矩形: 圆角 39">
              <a:extLst>
                <a:ext uri="{FF2B5EF4-FFF2-40B4-BE49-F238E27FC236}">
                  <a16:creationId xmlns:a16="http://schemas.microsoft.com/office/drawing/2014/main" id="{E96AAF3A-E1FC-408E-B4EC-20A61372D750}"/>
                </a:ext>
              </a:extLst>
            </p:cNvPr>
            <p:cNvSpPr/>
            <p:nvPr/>
          </p:nvSpPr>
          <p:spPr bwMode="auto">
            <a:xfrm>
              <a:off x="6966782" y="3249124"/>
              <a:ext cx="1286470" cy="1582405"/>
            </a:xfrm>
            <a:prstGeom prst="round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4213" eaLnBrk="1" fontAlgn="auto" hangingPunct="1">
                <a:lnSpc>
                  <a:spcPct val="150000"/>
                </a:lnSpc>
                <a:spcBef>
                  <a:spcPts val="0"/>
                </a:spcBef>
                <a:spcAft>
                  <a:spcPts val="0"/>
                </a:spcAft>
                <a:defRPr/>
              </a:pPr>
              <a:endParaRPr lang="en-US" altLang="zh-CN" sz="90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(c,linux,1)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(linux,shell,1)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(bug,java,1)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(spark,hadoop,1)</a:t>
              </a:r>
            </a:p>
            <a:p>
              <a:pPr algn="ctr" defTabSz="684213" eaLnBrk="1" fontAlgn="auto" hangingPunct="1">
                <a:lnSpc>
                  <a:spcPct val="150000"/>
                </a:lnSpc>
                <a:spcBef>
                  <a:spcPts val="0"/>
                </a:spcBef>
                <a:spcAft>
                  <a:spcPts val="0"/>
                </a:spcAft>
                <a:defRPr/>
              </a:pPr>
              <a:r>
                <a:rPr lang="en-US" altLang="zh-CN" sz="900" dirty="0">
                  <a:solidFill>
                    <a:schemeClr val="bg1"/>
                  </a:solidFill>
                  <a:latin typeface="微软雅黑" panose="020B0503020204020204" pitchFamily="34" charset="-122"/>
                  <a:ea typeface="微软雅黑" panose="020B0503020204020204" pitchFamily="34" charset="-122"/>
                  <a:sym typeface="Arial" pitchFamily="34" charset="0"/>
                </a:rPr>
                <a:t>…</a:t>
              </a:r>
            </a:p>
          </p:txBody>
        </p:sp>
        <p:grpSp>
          <p:nvGrpSpPr>
            <p:cNvPr id="41" name="组合 40">
              <a:extLst>
                <a:ext uri="{FF2B5EF4-FFF2-40B4-BE49-F238E27FC236}">
                  <a16:creationId xmlns:a16="http://schemas.microsoft.com/office/drawing/2014/main" id="{F625D7EA-06AC-43B2-9E0E-139CF015863E}"/>
                </a:ext>
              </a:extLst>
            </p:cNvPr>
            <p:cNvGrpSpPr>
              <a:grpSpLocks/>
            </p:cNvGrpSpPr>
            <p:nvPr/>
          </p:nvGrpSpPr>
          <p:grpSpPr bwMode="auto">
            <a:xfrm>
              <a:off x="6872056" y="2354930"/>
              <a:ext cx="1495302" cy="2603218"/>
              <a:chOff x="839089" y="1015825"/>
              <a:chExt cx="4688114" cy="4877531"/>
            </a:xfrm>
          </p:grpSpPr>
          <p:grpSp>
            <p:nvGrpSpPr>
              <p:cNvPr id="42" name="组合 4">
                <a:extLst>
                  <a:ext uri="{FF2B5EF4-FFF2-40B4-BE49-F238E27FC236}">
                    <a16:creationId xmlns:a16="http://schemas.microsoft.com/office/drawing/2014/main" id="{4A00A08D-E52A-4A8A-A65C-07155E137400}"/>
                  </a:ext>
                </a:extLst>
              </p:cNvPr>
              <p:cNvGrpSpPr>
                <a:grpSpLocks/>
              </p:cNvGrpSpPr>
              <p:nvPr/>
            </p:nvGrpSpPr>
            <p:grpSpPr bwMode="auto">
              <a:xfrm rot="-297887">
                <a:off x="2313380" y="1015825"/>
                <a:ext cx="1482151" cy="1487649"/>
                <a:chOff x="3130077" y="1143064"/>
                <a:chExt cx="1735225" cy="1741663"/>
              </a:xfrm>
            </p:grpSpPr>
            <p:cxnSp>
              <p:nvCxnSpPr>
                <p:cNvPr id="45" name="直接连接符 44">
                  <a:extLst>
                    <a:ext uri="{FF2B5EF4-FFF2-40B4-BE49-F238E27FC236}">
                      <a16:creationId xmlns:a16="http://schemas.microsoft.com/office/drawing/2014/main" id="{6AB177DF-03F9-427F-AC3C-3819133AC99C}"/>
                    </a:ext>
                  </a:extLst>
                </p:cNvPr>
                <p:cNvCxnSpPr>
                  <a:endCxn id="47"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46" name="直接连接符 45">
                  <a:extLst>
                    <a:ext uri="{FF2B5EF4-FFF2-40B4-BE49-F238E27FC236}">
                      <a16:creationId xmlns:a16="http://schemas.microsoft.com/office/drawing/2014/main" id="{ED11F933-7CD6-4268-947D-7955DF8F97DB}"/>
                    </a:ext>
                  </a:extLst>
                </p:cNvPr>
                <p:cNvCxnSpPr>
                  <a:stCxn id="47"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7" name="椭圆 8">
                  <a:extLst>
                    <a:ext uri="{FF2B5EF4-FFF2-40B4-BE49-F238E27FC236}">
                      <a16:creationId xmlns:a16="http://schemas.microsoft.com/office/drawing/2014/main" id="{E3330D0A-E178-4D33-91B0-9BE003C45C6F}"/>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44" name="矩形 43">
                <a:extLst>
                  <a:ext uri="{FF2B5EF4-FFF2-40B4-BE49-F238E27FC236}">
                    <a16:creationId xmlns:a16="http://schemas.microsoft.com/office/drawing/2014/main" id="{4B9E21ED-945F-4873-A56D-D7FDD78D0C68}"/>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sp>
        <p:nvSpPr>
          <p:cNvPr id="11" name="矩形 10">
            <a:extLst>
              <a:ext uri="{FF2B5EF4-FFF2-40B4-BE49-F238E27FC236}">
                <a16:creationId xmlns:a16="http://schemas.microsoft.com/office/drawing/2014/main" id="{D9AD8C35-0720-47F4-BA79-2F3CE2BFF949}"/>
              </a:ext>
            </a:extLst>
          </p:cNvPr>
          <p:cNvSpPr/>
          <p:nvPr/>
        </p:nvSpPr>
        <p:spPr>
          <a:xfrm>
            <a:off x="1958289" y="2041009"/>
            <a:ext cx="4894063"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200" b="1" dirty="0" err="1">
                <a:solidFill>
                  <a:srgbClr val="01A09D"/>
                </a:solidFill>
                <a:latin typeface="Consolas" panose="020B0609020204030204" pitchFamily="49" charset="0"/>
              </a:rPr>
              <a:t>egdes</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reduceByKey</a:t>
            </a:r>
            <a:r>
              <a:rPr lang="zh-CN" altLang="zh-CN" sz="1200" b="1" dirty="0">
                <a:solidFill>
                  <a:srgbClr val="A9B7C6"/>
                </a:solidFill>
                <a:latin typeface="Consolas" panose="020B0609020204030204" pitchFamily="49" charset="0"/>
              </a:rPr>
              <a:t>(</a:t>
            </a:r>
            <a:r>
              <a:rPr lang="zh-CN" altLang="zh-CN" sz="1200" dirty="0">
                <a:solidFill>
                  <a:srgbClr val="A9B7C6"/>
                </a:solidFill>
                <a:latin typeface="Consolas" panose="020B0609020204030204" pitchFamily="49" charset="0"/>
              </a:rPr>
              <a:t>_ + _</a:t>
            </a:r>
            <a:r>
              <a:rPr lang="zh-CN" altLang="zh-CN" sz="1200" b="1" dirty="0">
                <a:solidFill>
                  <a:srgbClr val="A9B7C6"/>
                </a:solidFill>
                <a:latin typeface="Consolas" panose="020B0609020204030204" pitchFamily="49" charset="0"/>
              </a:rPr>
              <a:t>)</a:t>
            </a:r>
            <a:br>
              <a:rPr lang="zh-CN" altLang="zh-CN" sz="1200" b="1" dirty="0">
                <a:solidFill>
                  <a:srgbClr val="A9B7C6"/>
                </a:solidFill>
                <a:latin typeface="Consolas" panose="020B0609020204030204" pitchFamily="49" charset="0"/>
              </a:rPr>
            </a:br>
            <a:r>
              <a:rPr lang="zh-CN" altLang="zh-CN" sz="1200" b="1" dirty="0">
                <a:solidFill>
                  <a:srgbClr val="A9B7C6"/>
                </a:solidFill>
                <a:latin typeface="Consolas" panose="020B0609020204030204" pitchFamily="49" charset="0"/>
              </a:rPr>
              <a:t>  </a:t>
            </a:r>
            <a:r>
              <a:rPr lang="zh-CN" altLang="zh-CN" sz="1200" b="1" dirty="0">
                <a:solidFill>
                  <a:srgbClr val="01A09D"/>
                </a:solidFill>
                <a:latin typeface="Consolas" panose="020B0609020204030204" pitchFamily="49" charset="0"/>
              </a:rPr>
              <a:t>.</a:t>
            </a:r>
            <a:r>
              <a:rPr lang="zh-CN" altLang="zh-CN" sz="1200" b="1" dirty="0">
                <a:solidFill>
                  <a:srgbClr val="396AA0"/>
                </a:solidFill>
                <a:latin typeface="Consolas" panose="020B0609020204030204" pitchFamily="49" charset="0"/>
              </a:rPr>
              <a:t>map</a:t>
            </a:r>
            <a:r>
              <a:rPr lang="zh-CN" altLang="zh-CN" sz="1200" b="1" dirty="0">
                <a:solidFill>
                  <a:srgbClr val="A9B7C6"/>
                </a:solidFill>
                <a:latin typeface="Consolas" panose="020B0609020204030204" pitchFamily="49" charset="0"/>
              </a:rPr>
              <a:t>(</a:t>
            </a:r>
            <a:r>
              <a:rPr lang="zh-CN" altLang="zh-CN" sz="1200" b="1" dirty="0">
                <a:solidFill>
                  <a:srgbClr val="C1C706"/>
                </a:solidFill>
                <a:latin typeface="Consolas" panose="020B0609020204030204" pitchFamily="49" charset="0"/>
              </a:rPr>
              <a:t>edge </a:t>
            </a:r>
            <a:r>
              <a:rPr lang="zh-CN" altLang="zh-CN" sz="1200" b="1" dirty="0">
                <a:solidFill>
                  <a:srgbClr val="3765A0"/>
                </a:solidFill>
                <a:latin typeface="Consolas" panose="020B0609020204030204" pitchFamily="49" charset="0"/>
              </a:rPr>
              <a:t>=&gt; </a:t>
            </a:r>
            <a:r>
              <a:rPr lang="zh-CN" altLang="zh-CN" sz="1200" b="1" dirty="0">
                <a:solidFill>
                  <a:srgbClr val="396AA0"/>
                </a:solidFill>
                <a:latin typeface="Consolas" panose="020B0609020204030204" pitchFamily="49" charset="0"/>
              </a:rPr>
              <a:t>Edge</a:t>
            </a:r>
            <a:r>
              <a:rPr lang="zh-CN" altLang="zh-CN" sz="1200" b="1" dirty="0">
                <a:solidFill>
                  <a:srgbClr val="A9B7C6"/>
                </a:solidFill>
                <a:latin typeface="Consolas" panose="020B0609020204030204" pitchFamily="49" charset="0"/>
              </a:rPr>
              <a:t>(</a:t>
            </a:r>
            <a:r>
              <a:rPr lang="zh-CN" altLang="zh-CN" sz="1200" b="1" dirty="0">
                <a:solidFill>
                  <a:srgbClr val="C1C706"/>
                </a:solidFill>
                <a:latin typeface="Consolas" panose="020B0609020204030204" pitchFamily="49" charset="0"/>
              </a:rPr>
              <a:t>edge</a:t>
            </a:r>
            <a:r>
              <a:rPr lang="zh-CN" altLang="zh-CN" sz="1200" b="1" dirty="0">
                <a:solidFill>
                  <a:srgbClr val="01A09D"/>
                </a:solidFill>
                <a:latin typeface="Consolas" panose="020B0609020204030204" pitchFamily="49" charset="0"/>
              </a:rPr>
              <a:t>.</a:t>
            </a:r>
            <a:r>
              <a:rPr lang="zh-CN" altLang="zh-CN" sz="1200" b="1" dirty="0">
                <a:solidFill>
                  <a:srgbClr val="C1C706"/>
                </a:solidFill>
                <a:latin typeface="Consolas" panose="020B0609020204030204" pitchFamily="49" charset="0"/>
              </a:rPr>
              <a:t>_1</a:t>
            </a:r>
            <a:r>
              <a:rPr lang="zh-CN" altLang="zh-CN" sz="1200" b="1" dirty="0">
                <a:solidFill>
                  <a:srgbClr val="01A09D"/>
                </a:solidFill>
                <a:latin typeface="Consolas" panose="020B0609020204030204" pitchFamily="49" charset="0"/>
              </a:rPr>
              <a:t>.</a:t>
            </a:r>
            <a:r>
              <a:rPr lang="zh-CN" altLang="zh-CN" sz="1200" b="1" dirty="0">
                <a:solidFill>
                  <a:srgbClr val="C1C706"/>
                </a:solidFill>
                <a:latin typeface="Consolas" panose="020B0609020204030204" pitchFamily="49" charset="0"/>
              </a:rPr>
              <a:t>_1</a:t>
            </a:r>
            <a:r>
              <a:rPr lang="zh-CN" altLang="zh-CN" sz="1200" b="1" dirty="0">
                <a:solidFill>
                  <a:srgbClr val="CC7832"/>
                </a:solidFill>
                <a:latin typeface="Consolas" panose="020B0609020204030204" pitchFamily="49" charset="0"/>
              </a:rPr>
              <a:t>, </a:t>
            </a:r>
            <a:r>
              <a:rPr lang="zh-CN" altLang="zh-CN" sz="1200" b="1" dirty="0">
                <a:solidFill>
                  <a:srgbClr val="C1C706"/>
                </a:solidFill>
                <a:latin typeface="Consolas" panose="020B0609020204030204" pitchFamily="49" charset="0"/>
              </a:rPr>
              <a:t>edge</a:t>
            </a:r>
            <a:r>
              <a:rPr lang="zh-CN" altLang="zh-CN" sz="1200" b="1" dirty="0">
                <a:solidFill>
                  <a:srgbClr val="01A09D"/>
                </a:solidFill>
                <a:latin typeface="Consolas" panose="020B0609020204030204" pitchFamily="49" charset="0"/>
              </a:rPr>
              <a:t>.</a:t>
            </a:r>
            <a:r>
              <a:rPr lang="zh-CN" altLang="zh-CN" sz="1200" b="1" dirty="0">
                <a:solidFill>
                  <a:srgbClr val="C1C706"/>
                </a:solidFill>
                <a:latin typeface="Consolas" panose="020B0609020204030204" pitchFamily="49" charset="0"/>
              </a:rPr>
              <a:t>_1</a:t>
            </a:r>
            <a:r>
              <a:rPr lang="zh-CN" altLang="zh-CN" sz="1200" b="1" dirty="0">
                <a:solidFill>
                  <a:srgbClr val="01A09D"/>
                </a:solidFill>
                <a:latin typeface="Consolas" panose="020B0609020204030204" pitchFamily="49" charset="0"/>
              </a:rPr>
              <a:t>.</a:t>
            </a:r>
            <a:r>
              <a:rPr lang="zh-CN" altLang="zh-CN" sz="1200" b="1" dirty="0">
                <a:solidFill>
                  <a:srgbClr val="C1C706"/>
                </a:solidFill>
                <a:latin typeface="Consolas" panose="020B0609020204030204" pitchFamily="49" charset="0"/>
              </a:rPr>
              <a:t>_2</a:t>
            </a:r>
            <a:r>
              <a:rPr lang="zh-CN" altLang="zh-CN" sz="1200" b="1" dirty="0">
                <a:solidFill>
                  <a:srgbClr val="CC7832"/>
                </a:solidFill>
                <a:latin typeface="Consolas" panose="020B0609020204030204" pitchFamily="49" charset="0"/>
              </a:rPr>
              <a:t>, </a:t>
            </a:r>
            <a:r>
              <a:rPr lang="zh-CN" altLang="zh-CN" sz="1200" b="1" dirty="0">
                <a:solidFill>
                  <a:srgbClr val="C1C706"/>
                </a:solidFill>
                <a:latin typeface="Consolas" panose="020B0609020204030204" pitchFamily="49" charset="0"/>
              </a:rPr>
              <a:t>edge</a:t>
            </a:r>
            <a:r>
              <a:rPr lang="zh-CN" altLang="zh-CN" sz="1200" b="1" dirty="0">
                <a:solidFill>
                  <a:srgbClr val="01A09D"/>
                </a:solidFill>
                <a:latin typeface="Consolas" panose="020B0609020204030204" pitchFamily="49" charset="0"/>
              </a:rPr>
              <a:t>.</a:t>
            </a:r>
            <a:r>
              <a:rPr lang="zh-CN" altLang="zh-CN" sz="1200" b="1" dirty="0">
                <a:solidFill>
                  <a:srgbClr val="C1C706"/>
                </a:solidFill>
                <a:latin typeface="Consolas" panose="020B0609020204030204" pitchFamily="49" charset="0"/>
              </a:rPr>
              <a:t>_2</a:t>
            </a:r>
            <a:r>
              <a:rPr lang="zh-CN" altLang="zh-CN" sz="1200" b="1" dirty="0">
                <a:solidFill>
                  <a:srgbClr val="A9B7C6"/>
                </a:solidFill>
                <a:latin typeface="Consolas" panose="020B0609020204030204" pitchFamily="49" charset="0"/>
              </a:rPr>
              <a:t>))</a:t>
            </a:r>
            <a:endParaRPr lang="zh-CN" altLang="en-US" sz="1200" dirty="0">
              <a:solidFill>
                <a:srgbClr val="CC7832"/>
              </a:solidFill>
              <a:latin typeface="Consolas" panose="020B0609020204030204" pitchFamily="49" charset="0"/>
            </a:endParaRPr>
          </a:p>
        </p:txBody>
      </p:sp>
    </p:spTree>
    <p:extLst>
      <p:ext uri="{BB962C8B-B14F-4D97-AF65-F5344CB8AC3E}">
        <p14:creationId xmlns:p14="http://schemas.microsoft.com/office/powerpoint/2010/main" val="418992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50" fill="hold"/>
                                        <p:tgtEl>
                                          <p:spTgt spid="16"/>
                                        </p:tgtEl>
                                        <p:attrNameLst>
                                          <p:attrName>ppt_x</p:attrName>
                                        </p:attrNameLst>
                                      </p:cBhvr>
                                      <p:tavLst>
                                        <p:tav tm="0">
                                          <p:val>
                                            <p:strVal val="0-#ppt_w/2"/>
                                          </p:val>
                                        </p:tav>
                                        <p:tav tm="100000">
                                          <p:val>
                                            <p:strVal val="#ppt_x"/>
                                          </p:val>
                                        </p:tav>
                                      </p:tavLst>
                                    </p:anim>
                                    <p:anim calcmode="lin" valueType="num">
                                      <p:cBhvr additive="base">
                                        <p:cTn id="20" dur="550" fill="hold"/>
                                        <p:tgtEl>
                                          <p:spTgt spid="16"/>
                                        </p:tgtEl>
                                        <p:attrNameLst>
                                          <p:attrName>ppt_y</p:attrName>
                                        </p:attrNameLst>
                                      </p:cBhvr>
                                      <p:tavLst>
                                        <p:tav tm="0">
                                          <p:val>
                                            <p:strVal val="#ppt_y"/>
                                          </p:val>
                                        </p:tav>
                                        <p:tav tm="100000">
                                          <p:val>
                                            <p:strVal val="#ppt_y"/>
                                          </p:val>
                                        </p:tav>
                                      </p:tavLst>
                                    </p:anim>
                                  </p:childTnLst>
                                </p:cTn>
                              </p:par>
                              <p:par>
                                <p:cTn id="21" presetID="53" presetClass="entr" presetSubtype="16"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对图进行可选计算步骤</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17" name="组合 16">
            <a:extLst>
              <a:ext uri="{FF2B5EF4-FFF2-40B4-BE49-F238E27FC236}">
                <a16:creationId xmlns:a16="http://schemas.microsoft.com/office/drawing/2014/main" id="{DA16DA1D-0C94-4823-9F2F-50DB9B711A09}"/>
              </a:ext>
            </a:extLst>
          </p:cNvPr>
          <p:cNvGrpSpPr>
            <a:grpSpLocks/>
          </p:cNvGrpSpPr>
          <p:nvPr/>
        </p:nvGrpSpPr>
        <p:grpSpPr bwMode="auto">
          <a:xfrm>
            <a:off x="400059" y="1530022"/>
            <a:ext cx="1830387" cy="550862"/>
            <a:chOff x="533400" y="1528997"/>
            <a:chExt cx="1829490" cy="550887"/>
          </a:xfrm>
        </p:grpSpPr>
        <p:sp>
          <p:nvSpPr>
            <p:cNvPr id="18" name="五边形 64">
              <a:extLst>
                <a:ext uri="{FF2B5EF4-FFF2-40B4-BE49-F238E27FC236}">
                  <a16:creationId xmlns:a16="http://schemas.microsoft.com/office/drawing/2014/main" id="{29C8E210-DAFC-457B-9546-205D0E3BD183}"/>
                </a:ext>
              </a:extLst>
            </p:cNvPr>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19" name="文本框 17">
              <a:extLst>
                <a:ext uri="{FF2B5EF4-FFF2-40B4-BE49-F238E27FC236}">
                  <a16:creationId xmlns:a16="http://schemas.microsoft.com/office/drawing/2014/main" id="{31DD4B02-FE36-471D-B0B2-2FC83206D215}"/>
                </a:ext>
              </a:extLst>
            </p:cNvPr>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边过滤</a:t>
              </a:r>
            </a:p>
          </p:txBody>
        </p:sp>
      </p:grpSp>
      <p:grpSp>
        <p:nvGrpSpPr>
          <p:cNvPr id="32" name="组合 31">
            <a:extLst>
              <a:ext uri="{FF2B5EF4-FFF2-40B4-BE49-F238E27FC236}">
                <a16:creationId xmlns:a16="http://schemas.microsoft.com/office/drawing/2014/main" id="{3BC0C836-0815-4D0E-842D-B665D7A55F43}"/>
              </a:ext>
            </a:extLst>
          </p:cNvPr>
          <p:cNvGrpSpPr>
            <a:grpSpLocks/>
          </p:cNvGrpSpPr>
          <p:nvPr/>
        </p:nvGrpSpPr>
        <p:grpSpPr bwMode="auto">
          <a:xfrm>
            <a:off x="2138926" y="1127729"/>
            <a:ext cx="1951857" cy="727770"/>
            <a:chOff x="823593" y="1405792"/>
            <a:chExt cx="2152663" cy="727466"/>
          </a:xfrm>
        </p:grpSpPr>
        <p:sp>
          <p:nvSpPr>
            <p:cNvPr id="33" name="矩形 13">
              <a:extLst>
                <a:ext uri="{FF2B5EF4-FFF2-40B4-BE49-F238E27FC236}">
                  <a16:creationId xmlns:a16="http://schemas.microsoft.com/office/drawing/2014/main" id="{9878E702-A572-466B-BC38-8EF2C775147F}"/>
                </a:ext>
              </a:extLst>
            </p:cNvPr>
            <p:cNvSpPr>
              <a:spLocks noChangeArrowheads="1"/>
            </p:cNvSpPr>
            <p:nvPr/>
          </p:nvSpPr>
          <p:spPr bwMode="auto">
            <a:xfrm>
              <a:off x="823593" y="1827212"/>
              <a:ext cx="2152663" cy="30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筛除</a:t>
              </a:r>
              <a:r>
                <a:rPr lang="zh-CN" altLang="en-US" sz="1000" dirty="0">
                  <a:solidFill>
                    <a:schemeClr val="bg1"/>
                  </a:solidFill>
                  <a:latin typeface="微软雅黑" pitchFamily="34" charset="-122"/>
                  <a:ea typeface="微软雅黑" pitchFamily="34" charset="-122"/>
                </a:rPr>
                <a:t>权值小于指定权值的边</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34" name="文本框 83">
              <a:extLst>
                <a:ext uri="{FF2B5EF4-FFF2-40B4-BE49-F238E27FC236}">
                  <a16:creationId xmlns:a16="http://schemas.microsoft.com/office/drawing/2014/main" id="{6F712095-CEFD-4124-B73E-AA927DC13B55}"/>
                </a:ext>
              </a:extLst>
            </p:cNvPr>
            <p:cNvSpPr txBox="1">
              <a:spLocks noChangeArrowheads="1"/>
            </p:cNvSpPr>
            <p:nvPr/>
          </p:nvSpPr>
          <p:spPr bwMode="auto">
            <a:xfrm>
              <a:off x="957560" y="1405792"/>
              <a:ext cx="1794139"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选择权值限制</a:t>
              </a:r>
            </a:p>
          </p:txBody>
        </p:sp>
      </p:grpSp>
      <p:sp>
        <p:nvSpPr>
          <p:cNvPr id="50" name="矩形 13">
            <a:extLst>
              <a:ext uri="{FF2B5EF4-FFF2-40B4-BE49-F238E27FC236}">
                <a16:creationId xmlns:a16="http://schemas.microsoft.com/office/drawing/2014/main" id="{F12E434C-1D76-473C-8298-D4A8D7D812B5}"/>
              </a:ext>
            </a:extLst>
          </p:cNvPr>
          <p:cNvSpPr>
            <a:spLocks noChangeArrowheads="1"/>
          </p:cNvSpPr>
          <p:nvPr/>
        </p:nvSpPr>
        <p:spPr bwMode="auto">
          <a:xfrm>
            <a:off x="2291952" y="1907820"/>
            <a:ext cx="1622749" cy="54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可以查看具有高度关联性的技术栈组合</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2" name="Rectangle 1">
            <a:extLst>
              <a:ext uri="{FF2B5EF4-FFF2-40B4-BE49-F238E27FC236}">
                <a16:creationId xmlns:a16="http://schemas.microsoft.com/office/drawing/2014/main" id="{546C0D03-465A-44ED-8659-63100AE49760}"/>
              </a:ext>
            </a:extLst>
          </p:cNvPr>
          <p:cNvSpPr>
            <a:spLocks noChangeArrowheads="1"/>
          </p:cNvSpPr>
          <p:nvPr/>
        </p:nvSpPr>
        <p:spPr bwMode="auto">
          <a:xfrm>
            <a:off x="4083453" y="1484604"/>
            <a:ext cx="4836160"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dirty="0">
                <a:ln>
                  <a:noFill/>
                </a:ln>
                <a:solidFill>
                  <a:srgbClr val="CC7832"/>
                </a:solidFill>
                <a:effectLst/>
                <a:latin typeface="Consolas" panose="020B0609020204030204" pitchFamily="49" charset="0"/>
              </a:rPr>
              <a:t>val </a:t>
            </a:r>
            <a:r>
              <a:rPr lang="en-US" altLang="zh-CN" sz="1500" b="1" dirty="0">
                <a:solidFill>
                  <a:srgbClr val="C1C706"/>
                </a:solidFill>
                <a:latin typeface="Consolas" panose="020B0609020204030204" pitchFamily="49" charset="0"/>
              </a:rPr>
              <a:t>filtered</a:t>
            </a:r>
            <a:r>
              <a:rPr kumimoji="0" lang="zh-CN" altLang="zh-CN" sz="1500" b="1" i="0" u="none" strike="noStrike" cap="none" normalizeH="0" baseline="0" dirty="0">
                <a:ln>
                  <a:noFill/>
                </a:ln>
                <a:solidFill>
                  <a:srgbClr val="C1C706"/>
                </a:solidFill>
                <a:effectLst/>
                <a:latin typeface="Consolas" panose="020B0609020204030204" pitchFamily="49" charset="0"/>
              </a:rPr>
              <a:t>G</a:t>
            </a:r>
            <a:r>
              <a:rPr kumimoji="0" lang="en-US" altLang="zh-CN" sz="1500" b="1" i="0" u="none" strike="noStrike" cap="none" normalizeH="0" baseline="0" dirty="0" err="1">
                <a:ln>
                  <a:noFill/>
                </a:ln>
                <a:solidFill>
                  <a:srgbClr val="C1C706"/>
                </a:solidFill>
                <a:effectLst/>
                <a:latin typeface="Consolas" panose="020B0609020204030204" pitchFamily="49" charset="0"/>
              </a:rPr>
              <a:t>raph</a:t>
            </a:r>
            <a:r>
              <a:rPr kumimoji="0" lang="zh-CN" altLang="zh-CN" sz="1500" b="1" i="0" u="none" strike="noStrike" cap="none" normalizeH="0" baseline="0" dirty="0">
                <a:ln>
                  <a:noFill/>
                </a:ln>
                <a:solidFill>
                  <a:srgbClr val="C1C706"/>
                </a:solidFill>
                <a:effectLst/>
                <a:latin typeface="Consolas" panose="020B0609020204030204" pitchFamily="49" charset="0"/>
              </a:rPr>
              <a:t> </a:t>
            </a:r>
            <a:r>
              <a:rPr kumimoji="0" lang="zh-CN" altLang="zh-CN" sz="1500" b="1" i="0" u="none" strike="noStrike" cap="none" normalizeH="0" baseline="0" dirty="0">
                <a:ln>
                  <a:noFill/>
                </a:ln>
                <a:solidFill>
                  <a:srgbClr val="3765A0"/>
                </a:solidFill>
                <a:effectLst/>
                <a:latin typeface="Consolas" panose="020B0609020204030204" pitchFamily="49" charset="0"/>
              </a:rPr>
              <a:t>= </a:t>
            </a:r>
            <a:endParaRPr kumimoji="0" lang="en-US" altLang="zh-CN" sz="1500" b="1" i="0" u="none" strike="noStrike" cap="none" normalizeH="0" baseline="0" dirty="0">
              <a:ln>
                <a:noFill/>
              </a:ln>
              <a:solidFill>
                <a:srgbClr val="3765A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a:ln>
                  <a:noFill/>
                </a:ln>
                <a:solidFill>
                  <a:srgbClr val="C1C706"/>
                </a:solidFill>
                <a:effectLst/>
                <a:latin typeface="Consolas" panose="020B0609020204030204" pitchFamily="49" charset="0"/>
              </a:rPr>
              <a:t>graph</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396AA0"/>
                </a:solidFill>
                <a:effectLst/>
                <a:latin typeface="Consolas" panose="020B0609020204030204" pitchFamily="49" charset="0"/>
              </a:rPr>
              <a:t>subgraph</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zh-CN" altLang="zh-CN" sz="1500" b="1" i="0" u="none" strike="noStrike" cap="none" normalizeH="0" baseline="0" dirty="0">
                <a:ln>
                  <a:noFill/>
                </a:ln>
                <a:solidFill>
                  <a:srgbClr val="C1C706"/>
                </a:solidFill>
                <a:effectLst/>
                <a:latin typeface="Consolas" panose="020B0609020204030204" pitchFamily="49" charset="0"/>
              </a:rPr>
              <a:t>epred </a:t>
            </a:r>
            <a:r>
              <a:rPr kumimoji="0" lang="zh-CN" altLang="zh-CN" sz="1500" b="1" i="0" u="none" strike="noStrike" cap="none" normalizeH="0" baseline="0" dirty="0">
                <a:ln>
                  <a:noFill/>
                </a:ln>
                <a:solidFill>
                  <a:srgbClr val="3765A0"/>
                </a:solidFill>
                <a:effectLst/>
                <a:latin typeface="Consolas" panose="020B0609020204030204" pitchFamily="49" charset="0"/>
              </a:rPr>
              <a:t>= </a:t>
            </a:r>
            <a:r>
              <a:rPr kumimoji="0" lang="zh-CN" altLang="zh-CN" sz="1500" b="1" i="0" u="none" strike="noStrike" cap="none" normalizeH="0" baseline="0" dirty="0">
                <a:ln>
                  <a:noFill/>
                </a:ln>
                <a:solidFill>
                  <a:srgbClr val="C1C706"/>
                </a:solidFill>
                <a:effectLst/>
                <a:latin typeface="Consolas" panose="020B0609020204030204" pitchFamily="49" charset="0"/>
              </a:rPr>
              <a:t>e </a:t>
            </a:r>
            <a:r>
              <a:rPr kumimoji="0" lang="zh-CN" altLang="zh-CN" sz="1500" b="1" i="0" u="none" strike="noStrike" cap="none" normalizeH="0" baseline="0" dirty="0">
                <a:ln>
                  <a:noFill/>
                </a:ln>
                <a:solidFill>
                  <a:srgbClr val="3765A0"/>
                </a:solidFill>
                <a:effectLst/>
                <a:latin typeface="Consolas" panose="020B0609020204030204" pitchFamily="49" charset="0"/>
              </a:rPr>
              <a:t>=&gt; </a:t>
            </a:r>
            <a:r>
              <a:rPr kumimoji="0" lang="zh-CN" altLang="zh-CN" sz="1500" b="1" i="0" u="none" strike="noStrike" cap="none" normalizeH="0" baseline="0" dirty="0">
                <a:ln>
                  <a:noFill/>
                </a:ln>
                <a:solidFill>
                  <a:srgbClr val="C1C706"/>
                </a:solidFill>
                <a:effectLst/>
                <a:latin typeface="Consolas" panose="020B0609020204030204" pitchFamily="49" charset="0"/>
              </a:rPr>
              <a:t>e</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C1C706"/>
                </a:solidFill>
                <a:effectLst/>
                <a:latin typeface="Consolas" panose="020B0609020204030204" pitchFamily="49" charset="0"/>
              </a:rPr>
              <a:t>attr </a:t>
            </a:r>
            <a:r>
              <a:rPr kumimoji="0" lang="zh-CN" altLang="zh-CN" sz="1500" b="0" i="0" u="none" strike="noStrike" cap="none" normalizeH="0" baseline="0" dirty="0">
                <a:ln>
                  <a:noFill/>
                </a:ln>
                <a:solidFill>
                  <a:srgbClr val="A9B7C6"/>
                </a:solidFill>
                <a:effectLst/>
                <a:latin typeface="Consolas" panose="020B0609020204030204" pitchFamily="49" charset="0"/>
              </a:rPr>
              <a:t>&gt; </a:t>
            </a:r>
            <a:r>
              <a:rPr kumimoji="0" lang="zh-CN" altLang="zh-CN" sz="1500" b="1" i="0" u="none" strike="noStrike" cap="none" normalizeH="0" baseline="0" dirty="0">
                <a:ln>
                  <a:noFill/>
                </a:ln>
                <a:solidFill>
                  <a:srgbClr val="C1C706"/>
                </a:solidFill>
                <a:effectLst/>
                <a:latin typeface="Consolas" panose="020B0609020204030204" pitchFamily="49" charset="0"/>
              </a:rPr>
              <a:t>weight</a:t>
            </a:r>
            <a:r>
              <a:rPr kumimoji="0" lang="zh-CN" altLang="zh-CN" sz="1500" b="1" i="0" u="none" strike="noStrike" cap="none" normalizeH="0" baseline="0" dirty="0">
                <a:ln>
                  <a:noFill/>
                </a:ln>
                <a:solidFill>
                  <a:srgbClr val="A9B7C6"/>
                </a:solidFill>
                <a:effectLst/>
                <a:latin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nvGrpSpPr>
          <p:cNvPr id="57" name="组合 56">
            <a:extLst>
              <a:ext uri="{FF2B5EF4-FFF2-40B4-BE49-F238E27FC236}">
                <a16:creationId xmlns:a16="http://schemas.microsoft.com/office/drawing/2014/main" id="{6192FBE5-E4F0-4008-9F4A-4FC82584F5F9}"/>
              </a:ext>
            </a:extLst>
          </p:cNvPr>
          <p:cNvGrpSpPr>
            <a:grpSpLocks/>
          </p:cNvGrpSpPr>
          <p:nvPr/>
        </p:nvGrpSpPr>
        <p:grpSpPr bwMode="auto">
          <a:xfrm>
            <a:off x="2326957" y="2889172"/>
            <a:ext cx="1641474" cy="1348574"/>
            <a:chOff x="775630" y="1255861"/>
            <a:chExt cx="1933695" cy="1348014"/>
          </a:xfrm>
        </p:grpSpPr>
        <p:sp>
          <p:nvSpPr>
            <p:cNvPr id="58" name="矩形 13">
              <a:extLst>
                <a:ext uri="{FF2B5EF4-FFF2-40B4-BE49-F238E27FC236}">
                  <a16:creationId xmlns:a16="http://schemas.microsoft.com/office/drawing/2014/main" id="{6324DC63-B735-4802-8DCF-3D0223B4DBF3}"/>
                </a:ext>
              </a:extLst>
            </p:cNvPr>
            <p:cNvSpPr>
              <a:spLocks noChangeArrowheads="1"/>
            </p:cNvSpPr>
            <p:nvPr/>
          </p:nvSpPr>
          <p:spPr bwMode="auto">
            <a:xfrm>
              <a:off x="825705" y="1615809"/>
              <a:ext cx="1789697" cy="98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提取出具有高度数的点可以获取程序员所需要的核心技术栈或是招聘需求最热门的一些技术</a:t>
              </a:r>
            </a:p>
          </p:txBody>
        </p:sp>
        <p:sp>
          <p:nvSpPr>
            <p:cNvPr id="59" name="文本框 58">
              <a:extLst>
                <a:ext uri="{FF2B5EF4-FFF2-40B4-BE49-F238E27FC236}">
                  <a16:creationId xmlns:a16="http://schemas.microsoft.com/office/drawing/2014/main" id="{D79B3AC1-E71E-4BA5-890E-4A272C5E6969}"/>
                </a:ext>
              </a:extLst>
            </p:cNvPr>
            <p:cNvSpPr txBox="1">
              <a:spLocks noChangeArrowheads="1"/>
            </p:cNvSpPr>
            <p:nvPr/>
          </p:nvSpPr>
          <p:spPr bwMode="auto">
            <a:xfrm>
              <a:off x="775630" y="1255861"/>
              <a:ext cx="1933695"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选择度数限制</a:t>
              </a:r>
            </a:p>
          </p:txBody>
        </p:sp>
      </p:grpSp>
      <p:grpSp>
        <p:nvGrpSpPr>
          <p:cNvPr id="60" name="组合 59">
            <a:extLst>
              <a:ext uri="{FF2B5EF4-FFF2-40B4-BE49-F238E27FC236}">
                <a16:creationId xmlns:a16="http://schemas.microsoft.com/office/drawing/2014/main" id="{4E952769-D1E0-4B89-8063-B58C90D4AE4B}"/>
              </a:ext>
            </a:extLst>
          </p:cNvPr>
          <p:cNvGrpSpPr>
            <a:grpSpLocks/>
          </p:cNvGrpSpPr>
          <p:nvPr/>
        </p:nvGrpSpPr>
        <p:grpSpPr bwMode="auto">
          <a:xfrm>
            <a:off x="400058" y="3259625"/>
            <a:ext cx="1830387" cy="550862"/>
            <a:chOff x="533400" y="1528997"/>
            <a:chExt cx="1829490" cy="550887"/>
          </a:xfrm>
        </p:grpSpPr>
        <p:sp>
          <p:nvSpPr>
            <p:cNvPr id="61" name="五边形 64">
              <a:extLst>
                <a:ext uri="{FF2B5EF4-FFF2-40B4-BE49-F238E27FC236}">
                  <a16:creationId xmlns:a16="http://schemas.microsoft.com/office/drawing/2014/main" id="{2E6D8690-3D33-4642-8BDF-BB3C77B783B5}"/>
                </a:ext>
              </a:extLst>
            </p:cNvPr>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62" name="文本框 17">
              <a:extLst>
                <a:ext uri="{FF2B5EF4-FFF2-40B4-BE49-F238E27FC236}">
                  <a16:creationId xmlns:a16="http://schemas.microsoft.com/office/drawing/2014/main" id="{02EC4690-0B7A-4834-B7E4-95D42080EBCA}"/>
                </a:ext>
              </a:extLst>
            </p:cNvPr>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点过滤</a:t>
              </a:r>
            </a:p>
          </p:txBody>
        </p:sp>
      </p:grpSp>
      <p:sp>
        <p:nvSpPr>
          <p:cNvPr id="3" name="矩形 2">
            <a:extLst>
              <a:ext uri="{FF2B5EF4-FFF2-40B4-BE49-F238E27FC236}">
                <a16:creationId xmlns:a16="http://schemas.microsoft.com/office/drawing/2014/main" id="{0E965616-382C-491B-BE51-EE62BFCEDA95}"/>
              </a:ext>
            </a:extLst>
          </p:cNvPr>
          <p:cNvSpPr/>
          <p:nvPr/>
        </p:nvSpPr>
        <p:spPr>
          <a:xfrm>
            <a:off x="0" y="2476848"/>
            <a:ext cx="3185487" cy="369332"/>
          </a:xfrm>
          <a:prstGeom prst="rect">
            <a:avLst/>
          </a:prstGeom>
        </p:spPr>
        <p:txBody>
          <a:bodyPr wrap="none">
            <a:spAutoFit/>
          </a:bodyPr>
          <a:lstStyle/>
          <a:p>
            <a:r>
              <a:rPr lang="zh-CN" altLang="en-US" dirty="0">
                <a:solidFill>
                  <a:schemeClr val="bg1"/>
                </a:solidFill>
                <a:latin typeface="微软雅黑" pitchFamily="34" charset="-122"/>
                <a:ea typeface="微软雅黑" pitchFamily="34" charset="-122"/>
              </a:rPr>
              <a:t>主要用来过滤掉小的干扰数据</a:t>
            </a:r>
            <a:endParaRPr lang="zh-CN" altLang="en-US" dirty="0"/>
          </a:p>
        </p:txBody>
      </p:sp>
      <p:sp>
        <p:nvSpPr>
          <p:cNvPr id="63" name="箭头: 右 62">
            <a:extLst>
              <a:ext uri="{FF2B5EF4-FFF2-40B4-BE49-F238E27FC236}">
                <a16:creationId xmlns:a16="http://schemas.microsoft.com/office/drawing/2014/main" id="{5EF03A26-FEAE-4AF9-92E6-DC8A3EC7DE54}"/>
              </a:ext>
            </a:extLst>
          </p:cNvPr>
          <p:cNvSpPr/>
          <p:nvPr/>
        </p:nvSpPr>
        <p:spPr bwMode="auto">
          <a:xfrm rot="16200000">
            <a:off x="867727" y="2090938"/>
            <a:ext cx="486052" cy="35837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64" name="箭头: 右 63">
            <a:extLst>
              <a:ext uri="{FF2B5EF4-FFF2-40B4-BE49-F238E27FC236}">
                <a16:creationId xmlns:a16="http://schemas.microsoft.com/office/drawing/2014/main" id="{6B2CE03A-6745-4D0A-9CAD-5F5296C95BF4}"/>
              </a:ext>
            </a:extLst>
          </p:cNvPr>
          <p:cNvSpPr/>
          <p:nvPr/>
        </p:nvSpPr>
        <p:spPr bwMode="auto">
          <a:xfrm rot="5400000">
            <a:off x="867727" y="2863872"/>
            <a:ext cx="486052" cy="35837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1" name="Rectangle 2">
            <a:extLst>
              <a:ext uri="{FF2B5EF4-FFF2-40B4-BE49-F238E27FC236}">
                <a16:creationId xmlns:a16="http://schemas.microsoft.com/office/drawing/2014/main" id="{F23BB8AD-40CA-4A1B-9BC5-DBF78096B7F2}"/>
              </a:ext>
            </a:extLst>
          </p:cNvPr>
          <p:cNvSpPr>
            <a:spLocks noChangeArrowheads="1"/>
          </p:cNvSpPr>
          <p:nvPr/>
        </p:nvSpPr>
        <p:spPr bwMode="auto">
          <a:xfrm>
            <a:off x="3932435" y="3117693"/>
            <a:ext cx="5138196" cy="7848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dirty="0">
                <a:ln>
                  <a:noFill/>
                </a:ln>
                <a:solidFill>
                  <a:srgbClr val="CC7832"/>
                </a:solidFill>
                <a:effectLst/>
                <a:latin typeface="Consolas" panose="020B0609020204030204" pitchFamily="49" charset="0"/>
              </a:rPr>
              <a:t>val </a:t>
            </a:r>
            <a:r>
              <a:rPr kumimoji="0" lang="zh-CN" altLang="zh-CN" sz="1500" b="1" i="0" u="none" strike="noStrike" cap="none" normalizeH="0" baseline="0" dirty="0">
                <a:ln>
                  <a:noFill/>
                </a:ln>
                <a:solidFill>
                  <a:srgbClr val="C1C706"/>
                </a:solidFill>
                <a:effectLst/>
                <a:latin typeface="Consolas" panose="020B0609020204030204" pitchFamily="49" charset="0"/>
              </a:rPr>
              <a:t>degrees </a:t>
            </a:r>
            <a:r>
              <a:rPr kumimoji="0" lang="zh-CN" altLang="zh-CN" sz="1500" b="1" i="0" u="none" strike="noStrike" cap="none" normalizeH="0" baseline="0" dirty="0">
                <a:ln>
                  <a:noFill/>
                </a:ln>
                <a:solidFill>
                  <a:srgbClr val="3765A0"/>
                </a:solidFill>
                <a:effectLst/>
                <a:latin typeface="Consolas" panose="020B0609020204030204" pitchFamily="49" charset="0"/>
              </a:rPr>
              <a:t>= </a:t>
            </a:r>
            <a:r>
              <a:rPr kumimoji="0" lang="zh-CN" altLang="zh-CN" sz="1500" b="1" i="0" u="none" strike="noStrike" cap="none" normalizeH="0" baseline="0" dirty="0">
                <a:ln>
                  <a:noFill/>
                </a:ln>
                <a:solidFill>
                  <a:srgbClr val="C1C706"/>
                </a:solidFill>
                <a:effectLst/>
                <a:latin typeface="Consolas" panose="020B0609020204030204" pitchFamily="49" charset="0"/>
              </a:rPr>
              <a:t>graph</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1" u="none" strike="noStrike" cap="none" normalizeH="0" baseline="0" dirty="0">
                <a:ln>
                  <a:noFill/>
                </a:ln>
                <a:solidFill>
                  <a:srgbClr val="9876AA"/>
                </a:solidFill>
                <a:effectLst/>
                <a:latin typeface="Consolas" panose="020B0609020204030204" pitchFamily="49" charset="0"/>
              </a:rPr>
              <a:t>degrees</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396AA0"/>
                </a:solidFill>
                <a:effectLst/>
                <a:latin typeface="Consolas" panose="020B0609020204030204" pitchFamily="49" charset="0"/>
              </a:rPr>
              <a:t>collect</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396AA0"/>
                </a:solidFill>
                <a:effectLst/>
                <a:latin typeface="Consolas" panose="020B0609020204030204" pitchFamily="49" charset="0"/>
              </a:rPr>
              <a:t>toMap</a:t>
            </a:r>
            <a:br>
              <a:rPr kumimoji="0" lang="zh-CN" altLang="zh-CN" sz="1500" b="1" i="0" u="none" strike="noStrike" cap="none" normalizeH="0" baseline="0" dirty="0">
                <a:ln>
                  <a:noFill/>
                </a:ln>
                <a:solidFill>
                  <a:srgbClr val="396AA0"/>
                </a:solidFill>
                <a:effectLst/>
                <a:latin typeface="Consolas" panose="020B0609020204030204" pitchFamily="49" charset="0"/>
              </a:rPr>
            </a:br>
            <a:r>
              <a:rPr kumimoji="0" lang="zh-CN" altLang="zh-CN" sz="1500" b="1" i="0" u="none" strike="noStrike" cap="none" normalizeH="0" baseline="0" dirty="0">
                <a:ln>
                  <a:noFill/>
                </a:ln>
                <a:solidFill>
                  <a:srgbClr val="C1C706"/>
                </a:solidFill>
                <a:effectLst/>
                <a:latin typeface="Consolas" panose="020B0609020204030204" pitchFamily="49" charset="0"/>
              </a:rPr>
              <a:t>graph</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396AA0"/>
                </a:solidFill>
                <a:effectLst/>
                <a:latin typeface="Consolas" panose="020B0609020204030204" pitchFamily="49" charset="0"/>
              </a:rPr>
              <a:t>subgraph</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zh-CN" altLang="zh-CN" sz="1500" b="1" i="0" u="none" strike="noStrike" cap="none" normalizeH="0" baseline="0" dirty="0">
                <a:ln>
                  <a:noFill/>
                </a:ln>
                <a:solidFill>
                  <a:srgbClr val="C1C706"/>
                </a:solidFill>
                <a:effectLst/>
                <a:latin typeface="Consolas" panose="020B0609020204030204" pitchFamily="49" charset="0"/>
              </a:rPr>
              <a:t>vpred </a:t>
            </a:r>
            <a:r>
              <a:rPr kumimoji="0" lang="zh-CN" altLang="zh-CN" sz="1500" b="1" i="0" u="none" strike="noStrike" cap="none" normalizeH="0" baseline="0" dirty="0">
                <a:ln>
                  <a:noFill/>
                </a:ln>
                <a:solidFill>
                  <a:srgbClr val="3765A0"/>
                </a:solidFill>
                <a:effectLst/>
                <a:latin typeface="Consolas" panose="020B0609020204030204" pitchFamily="49" charset="0"/>
              </a:rPr>
              <a:t>= </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zh-CN" altLang="zh-CN" sz="1500" b="1" i="0" u="none" strike="noStrike" cap="none" normalizeH="0" baseline="0" dirty="0">
                <a:ln>
                  <a:noFill/>
                </a:ln>
                <a:solidFill>
                  <a:srgbClr val="C1C706"/>
                </a:solidFill>
                <a:effectLst/>
                <a:latin typeface="Consolas" panose="020B0609020204030204" pitchFamily="49" charset="0"/>
              </a:rPr>
              <a:t>id</a:t>
            </a:r>
            <a:r>
              <a:rPr kumimoji="0" lang="zh-CN" altLang="zh-CN" sz="1500" b="1" i="0" u="none" strike="noStrike" cap="none" normalizeH="0" baseline="0" dirty="0">
                <a:ln>
                  <a:noFill/>
                </a:ln>
                <a:solidFill>
                  <a:srgbClr val="CC7832"/>
                </a:solidFill>
                <a:effectLst/>
                <a:latin typeface="Consolas" panose="020B0609020204030204" pitchFamily="49" charset="0"/>
              </a:rPr>
              <a:t>, </a:t>
            </a:r>
            <a:r>
              <a:rPr lang="en-US" altLang="zh-CN" sz="1500" b="1" dirty="0">
                <a:solidFill>
                  <a:srgbClr val="C1C706"/>
                </a:solidFill>
                <a:latin typeface="Consolas" panose="020B0609020204030204" pitchFamily="49" charset="0"/>
              </a:rPr>
              <a:t>_</a:t>
            </a:r>
            <a:r>
              <a:rPr kumimoji="0" lang="zh-CN" altLang="zh-CN" sz="1500" b="1" i="0" u="none" strike="noStrike" cap="none" normalizeH="0" baseline="0" dirty="0">
                <a:ln>
                  <a:noFill/>
                </a:ln>
                <a:solidFill>
                  <a:srgbClr val="A9B7C6"/>
                </a:solidFill>
                <a:effectLst/>
                <a:latin typeface="Consolas" panose="020B0609020204030204" pitchFamily="49" charset="0"/>
              </a:rPr>
              <a:t>) </a:t>
            </a:r>
            <a:r>
              <a:rPr kumimoji="0" lang="zh-CN" altLang="zh-CN" sz="1500" b="1" i="0" u="none" strike="noStrike" cap="none" normalizeH="0" baseline="0" dirty="0">
                <a:ln>
                  <a:noFill/>
                </a:ln>
                <a:solidFill>
                  <a:srgbClr val="3765A0"/>
                </a:solidFill>
                <a:effectLst/>
                <a:latin typeface="Consolas" panose="020B0609020204030204" pitchFamily="49" charset="0"/>
              </a:rPr>
              <a:t>=&gt; </a:t>
            </a:r>
            <a:r>
              <a:rPr kumimoji="0" lang="zh-CN" altLang="zh-CN" sz="1500" b="1" i="0" u="none" strike="noStrike" cap="none" normalizeH="0" baseline="0" dirty="0">
                <a:ln>
                  <a:noFill/>
                </a:ln>
                <a:solidFill>
                  <a:srgbClr val="C1C706"/>
                </a:solidFill>
                <a:effectLst/>
                <a:latin typeface="Consolas" panose="020B0609020204030204" pitchFamily="49" charset="0"/>
              </a:rPr>
              <a:t>degrees</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396AA0"/>
                </a:solidFill>
                <a:effectLst/>
                <a:latin typeface="Consolas" panose="020B0609020204030204" pitchFamily="49" charset="0"/>
              </a:rPr>
              <a:t>keySet</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396AA0"/>
                </a:solidFill>
                <a:effectLst/>
                <a:latin typeface="Consolas" panose="020B0609020204030204" pitchFamily="49" charset="0"/>
              </a:rPr>
              <a:t>contains</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zh-CN" altLang="zh-CN" sz="1500" b="1" i="0" u="none" strike="noStrike" cap="none" normalizeH="0" baseline="0" dirty="0">
                <a:ln>
                  <a:noFill/>
                </a:ln>
                <a:solidFill>
                  <a:srgbClr val="C1C706"/>
                </a:solidFill>
                <a:effectLst/>
                <a:latin typeface="Consolas" panose="020B0609020204030204" pitchFamily="49" charset="0"/>
              </a:rPr>
              <a:t>id</a:t>
            </a:r>
            <a:r>
              <a:rPr kumimoji="0" lang="zh-CN" altLang="zh-CN" sz="1500" b="1" i="0" u="none" strike="noStrike" cap="none" normalizeH="0" baseline="0" dirty="0">
                <a:ln>
                  <a:noFill/>
                </a:ln>
                <a:solidFill>
                  <a:srgbClr val="A9B7C6"/>
                </a:solidFill>
                <a:effectLst/>
                <a:latin typeface="Consolas" panose="020B0609020204030204" pitchFamily="49" charset="0"/>
              </a:rPr>
              <a:t>) </a:t>
            </a:r>
            <a:r>
              <a:rPr kumimoji="0" lang="zh-CN" altLang="zh-CN" sz="1500" b="0" i="0" u="none" strike="noStrike" cap="none" normalizeH="0" baseline="0" dirty="0">
                <a:ln>
                  <a:noFill/>
                </a:ln>
                <a:solidFill>
                  <a:srgbClr val="A9B7C6"/>
                </a:solidFill>
                <a:effectLst/>
                <a:latin typeface="Consolas" panose="020B0609020204030204" pitchFamily="49" charset="0"/>
              </a:rPr>
              <a:t>&amp;&amp; </a:t>
            </a:r>
            <a:r>
              <a:rPr kumimoji="0" lang="zh-CN" altLang="zh-CN" sz="1500" b="1" i="0" u="none" strike="noStrike" cap="none" normalizeH="0" baseline="0" dirty="0">
                <a:ln>
                  <a:noFill/>
                </a:ln>
                <a:solidFill>
                  <a:srgbClr val="C1C706"/>
                </a:solidFill>
                <a:effectLst/>
                <a:latin typeface="Consolas" panose="020B0609020204030204" pitchFamily="49" charset="0"/>
              </a:rPr>
              <a:t>degrees</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zh-CN" altLang="zh-CN" sz="1500" b="1" i="0" u="none" strike="noStrike" cap="none" normalizeH="0" baseline="0" dirty="0">
                <a:ln>
                  <a:noFill/>
                </a:ln>
                <a:solidFill>
                  <a:srgbClr val="C1C706"/>
                </a:solidFill>
                <a:effectLst/>
                <a:latin typeface="Consolas" panose="020B0609020204030204" pitchFamily="49" charset="0"/>
              </a:rPr>
              <a:t>id</a:t>
            </a:r>
            <a:r>
              <a:rPr kumimoji="0" lang="zh-CN" altLang="zh-CN" sz="1500" b="1" i="0" u="none" strike="noStrike" cap="none" normalizeH="0" baseline="0" dirty="0">
                <a:ln>
                  <a:noFill/>
                </a:ln>
                <a:solidFill>
                  <a:srgbClr val="A9B7C6"/>
                </a:solidFill>
                <a:effectLst/>
                <a:latin typeface="Consolas" panose="020B0609020204030204" pitchFamily="49" charset="0"/>
              </a:rPr>
              <a:t>) </a:t>
            </a:r>
            <a:r>
              <a:rPr kumimoji="0" lang="zh-CN" altLang="zh-CN" sz="1500" b="0" i="0" u="none" strike="noStrike" cap="none" normalizeH="0" baseline="0" dirty="0">
                <a:ln>
                  <a:noFill/>
                </a:ln>
                <a:solidFill>
                  <a:srgbClr val="A9B7C6"/>
                </a:solidFill>
                <a:effectLst/>
                <a:latin typeface="Consolas" panose="020B0609020204030204" pitchFamily="49" charset="0"/>
              </a:rPr>
              <a:t>&gt; </a:t>
            </a:r>
            <a:r>
              <a:rPr kumimoji="0" lang="zh-CN" altLang="zh-CN" sz="1500" b="1" i="0" u="none" strike="noStrike" cap="none" normalizeH="0" baseline="0" dirty="0">
                <a:ln>
                  <a:noFill/>
                </a:ln>
                <a:solidFill>
                  <a:srgbClr val="6897BB"/>
                </a:solidFill>
                <a:effectLst/>
                <a:latin typeface="Consolas" panose="020B0609020204030204" pitchFamily="49" charset="0"/>
              </a:rPr>
              <a:t>0</a:t>
            </a:r>
            <a:r>
              <a:rPr kumimoji="0" lang="zh-CN" altLang="zh-CN" sz="1500" b="1" i="0" u="none" strike="noStrike" cap="none" normalizeH="0" baseline="0" dirty="0">
                <a:ln>
                  <a:noFill/>
                </a:ln>
                <a:solidFill>
                  <a:srgbClr val="A9B7C6"/>
                </a:solidFill>
                <a:effectLst/>
                <a:latin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366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50" fill="hold"/>
                                        <p:tgtEl>
                                          <p:spTgt spid="17"/>
                                        </p:tgtEl>
                                        <p:attrNameLst>
                                          <p:attrName>ppt_x</p:attrName>
                                        </p:attrNameLst>
                                      </p:cBhvr>
                                      <p:tavLst>
                                        <p:tav tm="0">
                                          <p:val>
                                            <p:strVal val="0-#ppt_w/2"/>
                                          </p:val>
                                        </p:tav>
                                        <p:tav tm="100000">
                                          <p:val>
                                            <p:strVal val="#ppt_x"/>
                                          </p:val>
                                        </p:tav>
                                      </p:tavLst>
                                    </p:anim>
                                    <p:anim calcmode="lin" valueType="num">
                                      <p:cBhvr additive="base">
                                        <p:cTn id="20" dur="5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anim calcmode="lin" valueType="num">
                                      <p:cBhvr>
                                        <p:cTn id="26" dur="500" fill="hold"/>
                                        <p:tgtEl>
                                          <p:spTgt spid="32"/>
                                        </p:tgtEl>
                                        <p:attrNameLst>
                                          <p:attrName>ppt_x</p:attrName>
                                        </p:attrNameLst>
                                      </p:cBhvr>
                                      <p:tavLst>
                                        <p:tav tm="0">
                                          <p:val>
                                            <p:strVal val="#ppt_x"/>
                                          </p:val>
                                        </p:tav>
                                        <p:tav tm="100000">
                                          <p:val>
                                            <p:strVal val="#ppt_x"/>
                                          </p:val>
                                        </p:tav>
                                      </p:tavLst>
                                    </p:anim>
                                    <p:anim calcmode="lin" valueType="num">
                                      <p:cBhvr>
                                        <p:cTn id="27" dur="500" fill="hold"/>
                                        <p:tgtEl>
                                          <p:spTgt spid="32"/>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anim calcmode="lin" valueType="num">
                                      <p:cBhvr>
                                        <p:cTn id="31" dur="500" fill="hold"/>
                                        <p:tgtEl>
                                          <p:spTgt spid="57"/>
                                        </p:tgtEl>
                                        <p:attrNameLst>
                                          <p:attrName>ppt_x</p:attrName>
                                        </p:attrNameLst>
                                      </p:cBhvr>
                                      <p:tavLst>
                                        <p:tav tm="0">
                                          <p:val>
                                            <p:strVal val="#ppt_x"/>
                                          </p:val>
                                        </p:tav>
                                        <p:tav tm="100000">
                                          <p:val>
                                            <p:strVal val="#ppt_x"/>
                                          </p:val>
                                        </p:tav>
                                      </p:tavLst>
                                    </p:anim>
                                    <p:anim calcmode="lin" valueType="num">
                                      <p:cBhvr>
                                        <p:cTn id="32"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50" fill="hold"/>
                                        <p:tgtEl>
                                          <p:spTgt spid="60"/>
                                        </p:tgtEl>
                                        <p:attrNameLst>
                                          <p:attrName>ppt_x</p:attrName>
                                        </p:attrNameLst>
                                      </p:cBhvr>
                                      <p:tavLst>
                                        <p:tav tm="0">
                                          <p:val>
                                            <p:strVal val="0-#ppt_w/2"/>
                                          </p:val>
                                        </p:tav>
                                        <p:tav tm="100000">
                                          <p:val>
                                            <p:strVal val="#ppt_x"/>
                                          </p:val>
                                        </p:tav>
                                      </p:tavLst>
                                    </p:anim>
                                    <p:anim calcmode="lin" valueType="num">
                                      <p:cBhvr additive="base">
                                        <p:cTn id="38" dur="55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53" name="组合 3"/>
          <p:cNvGrpSpPr>
            <a:grpSpLocks/>
          </p:cNvGrpSpPr>
          <p:nvPr/>
        </p:nvGrpSpPr>
        <p:grpSpPr bwMode="auto">
          <a:xfrm>
            <a:off x="1696641" y="2085975"/>
            <a:ext cx="5750719" cy="1485900"/>
            <a:chOff x="0" y="0"/>
            <a:chExt cx="7667313" cy="1982012"/>
          </a:xfrm>
        </p:grpSpPr>
        <p:grpSp>
          <p:nvGrpSpPr>
            <p:cNvPr id="6154" name="组合 25"/>
            <p:cNvGrpSpPr>
              <a:grpSpLocks/>
            </p:cNvGrpSpPr>
            <p:nvPr/>
          </p:nvGrpSpPr>
          <p:grpSpPr bwMode="auto">
            <a:xfrm>
              <a:off x="0" y="0"/>
              <a:ext cx="694462" cy="496113"/>
              <a:chOff x="0" y="0"/>
              <a:chExt cx="570466" cy="407532"/>
            </a:xfrm>
          </p:grpSpPr>
          <p:sp>
            <p:nvSpPr>
              <p:cNvPr id="6155"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56"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57"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58"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6159"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6160" name="组合 27"/>
            <p:cNvGrpSpPr>
              <a:grpSpLocks/>
            </p:cNvGrpSpPr>
            <p:nvPr/>
          </p:nvGrpSpPr>
          <p:grpSpPr bwMode="auto">
            <a:xfrm>
              <a:off x="0" y="1485899"/>
              <a:ext cx="694462" cy="496113"/>
              <a:chOff x="0" y="0"/>
              <a:chExt cx="570466" cy="407532"/>
            </a:xfrm>
          </p:grpSpPr>
          <p:sp>
            <p:nvSpPr>
              <p:cNvPr id="6161"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62"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3"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4"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6165" name="组合 28"/>
            <p:cNvGrpSpPr>
              <a:grpSpLocks/>
            </p:cNvGrpSpPr>
            <p:nvPr/>
          </p:nvGrpSpPr>
          <p:grpSpPr bwMode="auto">
            <a:xfrm>
              <a:off x="6972851" y="1485899"/>
              <a:ext cx="694462" cy="496113"/>
              <a:chOff x="0" y="0"/>
              <a:chExt cx="570466" cy="407532"/>
            </a:xfrm>
          </p:grpSpPr>
          <p:sp>
            <p:nvSpPr>
              <p:cNvPr id="6166"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67"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8"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69"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6170"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6171" name="组合 30"/>
            <p:cNvGrpSpPr>
              <a:grpSpLocks/>
            </p:cNvGrpSpPr>
            <p:nvPr/>
          </p:nvGrpSpPr>
          <p:grpSpPr bwMode="auto">
            <a:xfrm>
              <a:off x="6962106" y="0"/>
              <a:ext cx="694462" cy="496113"/>
              <a:chOff x="0" y="0"/>
              <a:chExt cx="570466" cy="407532"/>
            </a:xfrm>
          </p:grpSpPr>
          <p:sp>
            <p:nvSpPr>
              <p:cNvPr id="6172"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173"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4"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5"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6176"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6177"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178" name="文本框 49"/>
          <p:cNvSpPr txBox="1">
            <a:spLocks noChangeArrowheads="1"/>
          </p:cNvSpPr>
          <p:nvPr/>
        </p:nvSpPr>
        <p:spPr bwMode="auto">
          <a:xfrm>
            <a:off x="2402681" y="2533650"/>
            <a:ext cx="4338638"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3600" dirty="0">
                <a:solidFill>
                  <a:schemeClr val="bg1"/>
                </a:solidFill>
                <a:latin typeface="微软雅黑" pitchFamily="34" charset="-122"/>
                <a:ea typeface="微软雅黑" pitchFamily="34" charset="-122"/>
              </a:rPr>
              <a:t>业务场景选取简介</a:t>
            </a:r>
            <a:endParaRPr lang="zh-CN" altLang="en-US" sz="3300" b="1" dirty="0">
              <a:solidFill>
                <a:schemeClr val="bg1"/>
              </a:solidFill>
              <a:latin typeface="微软雅黑" pitchFamily="34" charset="-122"/>
              <a:ea typeface="微软雅黑" pitchFamily="34" charset="-122"/>
            </a:endParaRPr>
          </a:p>
        </p:txBody>
      </p:sp>
      <p:sp>
        <p:nvSpPr>
          <p:cNvPr id="6180" name="文本框 51"/>
          <p:cNvSpPr txBox="1">
            <a:spLocks noChangeArrowheads="1"/>
          </p:cNvSpPr>
          <p:nvPr/>
        </p:nvSpPr>
        <p:spPr bwMode="auto">
          <a:xfrm>
            <a:off x="3519916" y="1553929"/>
            <a:ext cx="21232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第一部分</a:t>
            </a:r>
          </a:p>
        </p:txBody>
      </p:sp>
    </p:spTree>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180"/>
                                        </p:tgtEl>
                                        <p:attrNameLst>
                                          <p:attrName>style.visibility</p:attrName>
                                        </p:attrNameLst>
                                      </p:cBhvr>
                                      <p:to>
                                        <p:strVal val="visible"/>
                                      </p:to>
                                    </p:set>
                                    <p:anim calcmode="lin" valueType="num">
                                      <p:cBhvr>
                                        <p:cTn id="7" dur="500" fill="hold"/>
                                        <p:tgtEl>
                                          <p:spTgt spid="6180"/>
                                        </p:tgtEl>
                                        <p:attrNameLst>
                                          <p:attrName>ppt_w</p:attrName>
                                        </p:attrNameLst>
                                      </p:cBhvr>
                                      <p:tavLst>
                                        <p:tav tm="0">
                                          <p:val>
                                            <p:fltVal val="0"/>
                                          </p:val>
                                        </p:tav>
                                        <p:tav tm="100000">
                                          <p:val>
                                            <p:strVal val="#ppt_w"/>
                                          </p:val>
                                        </p:tav>
                                      </p:tavLst>
                                    </p:anim>
                                    <p:anim calcmode="lin" valueType="num">
                                      <p:cBhvr>
                                        <p:cTn id="8" dur="500" fill="hold"/>
                                        <p:tgtEl>
                                          <p:spTgt spid="6180"/>
                                        </p:tgtEl>
                                        <p:attrNameLst>
                                          <p:attrName>ppt_h</p:attrName>
                                        </p:attrNameLst>
                                      </p:cBhvr>
                                      <p:tavLst>
                                        <p:tav tm="0">
                                          <p:val>
                                            <p:fltVal val="0"/>
                                          </p:val>
                                        </p:tav>
                                        <p:tav tm="100000">
                                          <p:val>
                                            <p:strVal val="#ppt_h"/>
                                          </p:val>
                                        </p:tav>
                                      </p:tavLst>
                                    </p:anim>
                                    <p:anim calcmode="lin" valueType="num">
                                      <p:cBhvr>
                                        <p:cTn id="9" dur="500" fill="hold"/>
                                        <p:tgtEl>
                                          <p:spTgt spid="6180"/>
                                        </p:tgtEl>
                                        <p:attrNameLst>
                                          <p:attrName>style.rotation</p:attrName>
                                        </p:attrNameLst>
                                      </p:cBhvr>
                                      <p:tavLst>
                                        <p:tav tm="0">
                                          <p:val>
                                            <p:fltVal val="360"/>
                                          </p:val>
                                        </p:tav>
                                        <p:tav tm="100000">
                                          <p:val>
                                            <p:fltVal val="0"/>
                                          </p:val>
                                        </p:tav>
                                      </p:tavLst>
                                    </p:anim>
                                    <p:animEffect transition="in" filter="fade">
                                      <p:cBhvr>
                                        <p:cTn id="10" dur="500"/>
                                        <p:tgtEl>
                                          <p:spTgt spid="6180"/>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6153"/>
                                        </p:tgtEl>
                                        <p:attrNameLst>
                                          <p:attrName>style.visibility</p:attrName>
                                        </p:attrNameLst>
                                      </p:cBhvr>
                                      <p:to>
                                        <p:strVal val="visible"/>
                                      </p:to>
                                    </p:set>
                                    <p:animEffect transition="in" filter="wheel(1)">
                                      <p:cBhvr>
                                        <p:cTn id="14" dur="2000"/>
                                        <p:tgtEl>
                                          <p:spTgt spid="6153"/>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178"/>
                                        </p:tgtEl>
                                        <p:attrNameLst>
                                          <p:attrName>style.visibility</p:attrName>
                                        </p:attrNameLst>
                                      </p:cBhvr>
                                      <p:to>
                                        <p:strVal val="visible"/>
                                      </p:to>
                                    </p:set>
                                    <p:anim calcmode="lin" valueType="num">
                                      <p:cBhvr>
                                        <p:cTn id="18" dur="500" fill="hold"/>
                                        <p:tgtEl>
                                          <p:spTgt spid="6178"/>
                                        </p:tgtEl>
                                        <p:attrNameLst>
                                          <p:attrName>ppt_w</p:attrName>
                                        </p:attrNameLst>
                                      </p:cBhvr>
                                      <p:tavLst>
                                        <p:tav tm="0">
                                          <p:val>
                                            <p:strVal val="4*#ppt_w"/>
                                          </p:val>
                                        </p:tav>
                                        <p:tav tm="100000">
                                          <p:val>
                                            <p:strVal val="#ppt_w"/>
                                          </p:val>
                                        </p:tav>
                                      </p:tavLst>
                                    </p:anim>
                                    <p:anim calcmode="lin" valueType="num">
                                      <p:cBhvr>
                                        <p:cTn id="19" dur="500" fill="hold"/>
                                        <p:tgtEl>
                                          <p:spTgt spid="617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8" grpId="0"/>
      <p:bldP spid="61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对图进行可选计算步骤</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38" name="组合 37">
            <a:extLst>
              <a:ext uri="{FF2B5EF4-FFF2-40B4-BE49-F238E27FC236}">
                <a16:creationId xmlns:a16="http://schemas.microsoft.com/office/drawing/2014/main" id="{BEEDF966-99F2-48AD-ADC4-343D33F40782}"/>
              </a:ext>
            </a:extLst>
          </p:cNvPr>
          <p:cNvGrpSpPr>
            <a:grpSpLocks/>
          </p:cNvGrpSpPr>
          <p:nvPr/>
        </p:nvGrpSpPr>
        <p:grpSpPr bwMode="auto">
          <a:xfrm>
            <a:off x="695926" y="2576590"/>
            <a:ext cx="1519237" cy="1771720"/>
            <a:chOff x="989691" y="1285440"/>
            <a:chExt cx="1789697" cy="1770982"/>
          </a:xfrm>
        </p:grpSpPr>
        <p:sp>
          <p:nvSpPr>
            <p:cNvPr id="39" name="矩形 13">
              <a:extLst>
                <a:ext uri="{FF2B5EF4-FFF2-40B4-BE49-F238E27FC236}">
                  <a16:creationId xmlns:a16="http://schemas.microsoft.com/office/drawing/2014/main" id="{C355DF3F-2714-4EC5-B28D-47B04A0C44D1}"/>
                </a:ext>
              </a:extLst>
            </p:cNvPr>
            <p:cNvSpPr>
              <a:spLocks noChangeArrowheads="1"/>
            </p:cNvSpPr>
            <p:nvPr/>
          </p:nvSpPr>
          <p:spPr bwMode="auto">
            <a:xfrm>
              <a:off x="989691" y="1781283"/>
              <a:ext cx="1789697" cy="127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构建以选择的技术栈为中心的图，可以看到围绕该技术栈拓展出去的技术，给学习者或求职者指导方向</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40" name="文本框 83">
              <a:extLst>
                <a:ext uri="{FF2B5EF4-FFF2-40B4-BE49-F238E27FC236}">
                  <a16:creationId xmlns:a16="http://schemas.microsoft.com/office/drawing/2014/main" id="{153F2B93-BF98-4A84-9F73-BABE78F19369}"/>
                </a:ext>
              </a:extLst>
            </p:cNvPr>
            <p:cNvSpPr txBox="1">
              <a:spLocks noChangeArrowheads="1"/>
            </p:cNvSpPr>
            <p:nvPr/>
          </p:nvSpPr>
          <p:spPr bwMode="auto">
            <a:xfrm>
              <a:off x="989691" y="1285440"/>
              <a:ext cx="1726077" cy="52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任意选择技术栈名词作为中心</a:t>
              </a:r>
            </a:p>
          </p:txBody>
        </p:sp>
      </p:grpSp>
      <p:grpSp>
        <p:nvGrpSpPr>
          <p:cNvPr id="32" name="组合 31">
            <a:extLst>
              <a:ext uri="{FF2B5EF4-FFF2-40B4-BE49-F238E27FC236}">
                <a16:creationId xmlns:a16="http://schemas.microsoft.com/office/drawing/2014/main" id="{43C61EA1-9AF7-45F5-B10B-8C8FD701DDDC}"/>
              </a:ext>
            </a:extLst>
          </p:cNvPr>
          <p:cNvGrpSpPr>
            <a:grpSpLocks/>
          </p:cNvGrpSpPr>
          <p:nvPr/>
        </p:nvGrpSpPr>
        <p:grpSpPr bwMode="auto">
          <a:xfrm>
            <a:off x="613786" y="1574822"/>
            <a:ext cx="1830387" cy="550862"/>
            <a:chOff x="533400" y="1559358"/>
            <a:chExt cx="1829490" cy="550887"/>
          </a:xfrm>
        </p:grpSpPr>
        <p:sp>
          <p:nvSpPr>
            <p:cNvPr id="33" name="五边形 64">
              <a:extLst>
                <a:ext uri="{FF2B5EF4-FFF2-40B4-BE49-F238E27FC236}">
                  <a16:creationId xmlns:a16="http://schemas.microsoft.com/office/drawing/2014/main" id="{DAB126AA-D87F-42D8-AE0D-67727FC4761B}"/>
                </a:ext>
              </a:extLst>
            </p:cNvPr>
            <p:cNvSpPr/>
            <p:nvPr/>
          </p:nvSpPr>
          <p:spPr>
            <a:xfrm>
              <a:off x="533400" y="1559358"/>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34" name="文本框 17">
              <a:extLst>
                <a:ext uri="{FF2B5EF4-FFF2-40B4-BE49-F238E27FC236}">
                  <a16:creationId xmlns:a16="http://schemas.microsoft.com/office/drawing/2014/main" id="{455EA8BC-4C9A-45C9-8C88-AF5849B0E356}"/>
                </a:ext>
              </a:extLst>
            </p:cNvPr>
            <p:cNvSpPr txBox="1">
              <a:spLocks noChangeArrowheads="1"/>
            </p:cNvSpPr>
            <p:nvPr/>
          </p:nvSpPr>
          <p:spPr bwMode="auto">
            <a:xfrm>
              <a:off x="706820" y="1619766"/>
              <a:ext cx="1427172" cy="36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选择中心点</a:t>
              </a:r>
            </a:p>
          </p:txBody>
        </p:sp>
      </p:grpSp>
      <p:pic>
        <p:nvPicPr>
          <p:cNvPr id="35" name="图片 34">
            <a:extLst>
              <a:ext uri="{FF2B5EF4-FFF2-40B4-BE49-F238E27FC236}">
                <a16:creationId xmlns:a16="http://schemas.microsoft.com/office/drawing/2014/main" id="{C31E2120-1084-4197-8C51-9D6DF010D5CA}"/>
              </a:ext>
            </a:extLst>
          </p:cNvPr>
          <p:cNvPicPr>
            <a:picLocks noChangeAspect="1"/>
          </p:cNvPicPr>
          <p:nvPr/>
        </p:nvPicPr>
        <p:blipFill>
          <a:blip r:embed="rId2"/>
          <a:stretch>
            <a:fillRect/>
          </a:stretch>
        </p:blipFill>
        <p:spPr>
          <a:xfrm>
            <a:off x="3691465" y="2125684"/>
            <a:ext cx="3413761" cy="2927443"/>
          </a:xfrm>
          <a:prstGeom prst="rect">
            <a:avLst/>
          </a:prstGeom>
        </p:spPr>
      </p:pic>
      <p:sp>
        <p:nvSpPr>
          <p:cNvPr id="36" name="文本框 83">
            <a:extLst>
              <a:ext uri="{FF2B5EF4-FFF2-40B4-BE49-F238E27FC236}">
                <a16:creationId xmlns:a16="http://schemas.microsoft.com/office/drawing/2014/main" id="{5F5C580A-9E4A-42DA-AEEE-735AB8196805}"/>
              </a:ext>
            </a:extLst>
          </p:cNvPr>
          <p:cNvSpPr txBox="1">
            <a:spLocks noChangeArrowheads="1"/>
          </p:cNvSpPr>
          <p:nvPr/>
        </p:nvSpPr>
        <p:spPr bwMode="auto">
          <a:xfrm>
            <a:off x="7228806" y="3066185"/>
            <a:ext cx="14652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以“</a:t>
            </a:r>
            <a:r>
              <a:rPr lang="en-US" altLang="zh-CN" sz="1400" b="1" dirty="0">
                <a:solidFill>
                  <a:schemeClr val="bg1"/>
                </a:solidFill>
                <a:latin typeface="微软雅黑" pitchFamily="34" charset="-122"/>
                <a:ea typeface="微软雅黑" pitchFamily="34" charset="-122"/>
              </a:rPr>
              <a:t>bug</a:t>
            </a:r>
            <a:r>
              <a:rPr lang="zh-CN" altLang="en-US" sz="1400" b="1" dirty="0">
                <a:solidFill>
                  <a:schemeClr val="bg1"/>
                </a:solidFill>
                <a:latin typeface="微软雅黑" pitchFamily="34" charset="-122"/>
                <a:ea typeface="微软雅黑" pitchFamily="34" charset="-122"/>
              </a:rPr>
              <a:t>”为中心构建的效果图</a:t>
            </a:r>
          </a:p>
        </p:txBody>
      </p:sp>
      <p:sp>
        <p:nvSpPr>
          <p:cNvPr id="37" name="Rectangle 1">
            <a:extLst>
              <a:ext uri="{FF2B5EF4-FFF2-40B4-BE49-F238E27FC236}">
                <a16:creationId xmlns:a16="http://schemas.microsoft.com/office/drawing/2014/main" id="{12F8D177-9B9E-4A29-81D2-0D3546B9BEDF}"/>
              </a:ext>
            </a:extLst>
          </p:cNvPr>
          <p:cNvSpPr>
            <a:spLocks noChangeArrowheads="1"/>
          </p:cNvSpPr>
          <p:nvPr/>
        </p:nvSpPr>
        <p:spPr bwMode="auto">
          <a:xfrm>
            <a:off x="2388668" y="832000"/>
            <a:ext cx="6658483"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7832"/>
                </a:solidFill>
                <a:effectLst/>
                <a:latin typeface="Consolas" panose="020B0609020204030204" pitchFamily="49" charset="0"/>
              </a:rPr>
              <a:t>val </a:t>
            </a:r>
            <a:r>
              <a:rPr kumimoji="0" lang="zh-CN" altLang="zh-CN" sz="1200" b="1" i="0" u="none" strike="noStrike" cap="none" normalizeH="0" baseline="0" dirty="0">
                <a:ln>
                  <a:noFill/>
                </a:ln>
                <a:solidFill>
                  <a:srgbClr val="C1C706"/>
                </a:solidFill>
                <a:effectLst/>
                <a:latin typeface="Consolas" panose="020B0609020204030204" pitchFamily="49" charset="0"/>
              </a:rPr>
              <a:t>DegreeTop10 </a:t>
            </a:r>
            <a:r>
              <a:rPr kumimoji="0" lang="zh-CN" altLang="zh-CN" sz="1200" b="1" i="0" u="none" strike="noStrike" cap="none" normalizeH="0" baseline="0" dirty="0">
                <a:ln>
                  <a:noFill/>
                </a:ln>
                <a:solidFill>
                  <a:srgbClr val="3765A0"/>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graph</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1" u="none" strike="noStrike" cap="none" normalizeH="0" baseline="0" dirty="0">
                <a:ln>
                  <a:noFill/>
                </a:ln>
                <a:solidFill>
                  <a:srgbClr val="9876AA"/>
                </a:solidFill>
                <a:effectLst/>
                <a:latin typeface="Consolas" panose="020B0609020204030204" pitchFamily="49" charset="0"/>
              </a:rPr>
              <a:t>degrees</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396AA0"/>
                </a:solidFill>
                <a:effectLst/>
                <a:latin typeface="Consolas" panose="020B0609020204030204" pitchFamily="49" charset="0"/>
              </a:rPr>
              <a:t>sortBy</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0" i="0" u="none" strike="noStrike" cap="none" normalizeH="0" baseline="0" dirty="0">
                <a:ln>
                  <a:noFill/>
                </a:ln>
                <a:solidFill>
                  <a:srgbClr val="A9B7C6"/>
                </a:solidFill>
                <a:effectLst/>
                <a:latin typeface="Consolas" panose="020B0609020204030204" pitchFamily="49" charset="0"/>
              </a:rPr>
              <a:t>_</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_2</a:t>
            </a:r>
            <a:r>
              <a:rPr kumimoji="0" lang="zh-CN" altLang="zh-CN" sz="1200" b="1" i="0" u="none" strike="noStrike" cap="none" normalizeH="0" baseline="0" dirty="0">
                <a:ln>
                  <a:noFill/>
                </a:ln>
                <a:solidFill>
                  <a:srgbClr val="CC7832"/>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ascending </a:t>
            </a:r>
            <a:r>
              <a:rPr kumimoji="0" lang="zh-CN" altLang="zh-CN" sz="1200" b="1" i="0" u="none" strike="noStrike" cap="none" normalizeH="0" baseline="0" dirty="0">
                <a:ln>
                  <a:noFill/>
                </a:ln>
                <a:solidFill>
                  <a:srgbClr val="3765A0"/>
                </a:solidFill>
                <a:effectLst/>
                <a:latin typeface="Consolas" panose="020B0609020204030204" pitchFamily="49" charset="0"/>
              </a:rPr>
              <a:t>= </a:t>
            </a:r>
            <a:r>
              <a:rPr kumimoji="0" lang="zh-CN" altLang="zh-CN" sz="1200" b="0" i="0" u="none" strike="noStrike" cap="none" normalizeH="0" baseline="0" dirty="0">
                <a:ln>
                  <a:noFill/>
                </a:ln>
                <a:solidFill>
                  <a:srgbClr val="CC7832"/>
                </a:solidFill>
                <a:effectLst/>
                <a:latin typeface="Consolas" panose="020B0609020204030204" pitchFamily="49" charset="0"/>
              </a:rPr>
              <a:t>false</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396AA0"/>
                </a:solidFill>
                <a:effectLst/>
                <a:latin typeface="Consolas" panose="020B0609020204030204" pitchFamily="49" charset="0"/>
              </a:rPr>
              <a:t>take</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topNum</a:t>
            </a:r>
            <a:r>
              <a:rPr kumimoji="0" lang="zh-CN" altLang="zh-CN" sz="1200" b="1" i="0" u="none" strike="noStrike" cap="none" normalizeH="0" baseline="0" dirty="0">
                <a:ln>
                  <a:noFill/>
                </a:ln>
                <a:solidFill>
                  <a:srgbClr val="A9B7C6"/>
                </a:solidFill>
                <a:effectLst/>
                <a:latin typeface="Consolas" panose="020B0609020204030204" pitchFamily="49" charset="0"/>
              </a:rPr>
              <a:t>)</a:t>
            </a:r>
            <a:br>
              <a:rPr kumimoji="0" lang="zh-CN" altLang="zh-CN" sz="1200" b="1" i="0" u="none" strike="noStrike" cap="none" normalizeH="0" baseline="0" dirty="0">
                <a:ln>
                  <a:noFill/>
                </a:ln>
                <a:solidFill>
                  <a:srgbClr val="A9B7C6"/>
                </a:solidFill>
                <a:effectLst/>
                <a:latin typeface="Consolas" panose="020B0609020204030204" pitchFamily="49" charset="0"/>
              </a:rPr>
            </a:br>
            <a:r>
              <a:rPr kumimoji="0" lang="zh-CN" altLang="zh-CN" sz="1200" b="0" i="0" u="none" strike="noStrike" cap="none" normalizeH="0" baseline="0" dirty="0">
                <a:ln>
                  <a:noFill/>
                </a:ln>
                <a:solidFill>
                  <a:srgbClr val="CC7832"/>
                </a:solidFill>
                <a:effectLst/>
                <a:latin typeface="Consolas" panose="020B0609020204030204" pitchFamily="49" charset="0"/>
              </a:rPr>
              <a:t>var </a:t>
            </a:r>
            <a:r>
              <a:rPr kumimoji="0" lang="zh-CN" altLang="zh-CN" sz="1200" b="1" i="0" u="none" strike="noStrike" cap="none" normalizeH="0" baseline="0" dirty="0">
                <a:ln>
                  <a:noFill/>
                </a:ln>
                <a:solidFill>
                  <a:srgbClr val="C1C706"/>
                </a:solidFill>
                <a:effectLst/>
                <a:latin typeface="Consolas" panose="020B0609020204030204" pitchFamily="49" charset="0"/>
              </a:rPr>
              <a:t>DegreeTop10Graph </a:t>
            </a:r>
            <a:r>
              <a:rPr kumimoji="0" lang="zh-CN" altLang="zh-CN" sz="1200" b="1" i="0" u="none" strike="noStrike" cap="none" normalizeH="0" baseline="0" dirty="0">
                <a:ln>
                  <a:noFill/>
                </a:ln>
                <a:solidFill>
                  <a:srgbClr val="3765A0"/>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graph</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396AA0"/>
                </a:solidFill>
                <a:effectLst/>
                <a:latin typeface="Consolas" panose="020B0609020204030204" pitchFamily="49" charset="0"/>
              </a:rPr>
              <a:t>subgraph</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epred </a:t>
            </a:r>
            <a:r>
              <a:rPr kumimoji="0" lang="zh-CN" altLang="zh-CN" sz="1200" b="1" i="0" u="none" strike="noStrike" cap="none" normalizeH="0" baseline="0" dirty="0">
                <a:ln>
                  <a:noFill/>
                </a:ln>
                <a:solidFill>
                  <a:srgbClr val="3765A0"/>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e </a:t>
            </a:r>
            <a:r>
              <a:rPr kumimoji="0" lang="zh-CN" altLang="zh-CN" sz="1200" b="1" i="0" u="none" strike="noStrike" cap="none" normalizeH="0" baseline="0" dirty="0">
                <a:ln>
                  <a:noFill/>
                </a:ln>
                <a:solidFill>
                  <a:srgbClr val="3765A0"/>
                </a:solidFill>
                <a:effectLst/>
                <a:latin typeface="Consolas" panose="020B0609020204030204" pitchFamily="49" charset="0"/>
              </a:rPr>
              <a:t>=&gt; </a:t>
            </a:r>
            <a:r>
              <a:rPr kumimoji="0" lang="zh-CN" altLang="zh-CN" sz="1200" b="1" i="0" u="none" strike="noStrike" cap="none" normalizeH="0" baseline="0" dirty="0">
                <a:ln>
                  <a:noFill/>
                </a:ln>
                <a:solidFill>
                  <a:srgbClr val="A9B7C6"/>
                </a:solidFill>
                <a:effectLst/>
                <a:latin typeface="Consolas" panose="020B0609020204030204" pitchFamily="49" charset="0"/>
              </a:rPr>
              <a:t>{</a:t>
            </a:r>
            <a:br>
              <a:rPr kumimoji="0" lang="zh-CN" altLang="zh-CN" sz="1200" b="1" i="0" u="none" strike="noStrike" cap="none" normalizeH="0" baseline="0" dirty="0">
                <a:ln>
                  <a:noFill/>
                </a:ln>
                <a:solidFill>
                  <a:srgbClr val="A9B7C6"/>
                </a:solidFill>
                <a:effectLst/>
                <a:latin typeface="Consolas" panose="020B0609020204030204" pitchFamily="49" charset="0"/>
              </a:rPr>
            </a:br>
            <a:r>
              <a:rPr kumimoji="0" lang="zh-CN" altLang="zh-CN" sz="1200" b="1" i="0" u="none" strike="noStrike" cap="none" normalizeH="0" baseline="0" dirty="0">
                <a:ln>
                  <a:noFill/>
                </a:ln>
                <a:solidFill>
                  <a:srgbClr val="A9B7C6"/>
                </a:solidFill>
                <a:effectLst/>
                <a:latin typeface="Consolas" panose="020B0609020204030204" pitchFamily="49" charset="0"/>
              </a:rPr>
              <a:t>  </a:t>
            </a:r>
            <a:r>
              <a:rPr kumimoji="0" lang="zh-CN" altLang="zh-CN" sz="1200" b="0" i="0" u="none" strike="noStrike" cap="none" normalizeH="0" baseline="0" dirty="0">
                <a:ln>
                  <a:noFill/>
                </a:ln>
                <a:solidFill>
                  <a:srgbClr val="CC7832"/>
                </a:solidFill>
                <a:effectLst/>
                <a:latin typeface="Consolas" panose="020B0609020204030204" pitchFamily="49" charset="0"/>
              </a:rPr>
              <a:t>val </a:t>
            </a:r>
            <a:r>
              <a:rPr kumimoji="0" lang="zh-CN" altLang="zh-CN" sz="1200" b="1" i="0" u="none" strike="noStrike" cap="none" normalizeH="0" baseline="0" dirty="0">
                <a:ln>
                  <a:noFill/>
                </a:ln>
                <a:solidFill>
                  <a:srgbClr val="C1C706"/>
                </a:solidFill>
                <a:effectLst/>
                <a:latin typeface="Consolas" panose="020B0609020204030204" pitchFamily="49" charset="0"/>
              </a:rPr>
              <a:t>keys </a:t>
            </a:r>
            <a:r>
              <a:rPr kumimoji="0" lang="zh-CN" altLang="zh-CN" sz="1200" b="1" i="0" u="none" strike="noStrike" cap="none" normalizeH="0" baseline="0" dirty="0">
                <a:ln>
                  <a:noFill/>
                </a:ln>
                <a:solidFill>
                  <a:srgbClr val="3765A0"/>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DegreeTop10</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396AA0"/>
                </a:solidFill>
                <a:effectLst/>
                <a:latin typeface="Consolas" panose="020B0609020204030204" pitchFamily="49" charset="0"/>
              </a:rPr>
              <a:t>toMap</a:t>
            </a:r>
            <a:br>
              <a:rPr kumimoji="0" lang="zh-CN" altLang="zh-CN" sz="1200" b="1" i="0" u="none" strike="noStrike" cap="none" normalizeH="0" baseline="0" dirty="0">
                <a:ln>
                  <a:noFill/>
                </a:ln>
                <a:solidFill>
                  <a:srgbClr val="396AA0"/>
                </a:solidFill>
                <a:effectLst/>
                <a:latin typeface="Consolas" panose="020B0609020204030204" pitchFamily="49" charset="0"/>
              </a:rPr>
            </a:br>
            <a:r>
              <a:rPr kumimoji="0" lang="zh-CN" altLang="zh-CN" sz="1200" b="1" i="0" u="none" strike="noStrike" cap="none" normalizeH="0" baseline="0" dirty="0">
                <a:ln>
                  <a:noFill/>
                </a:ln>
                <a:solidFill>
                  <a:srgbClr val="396AA0"/>
                </a:solidFill>
                <a:effectLst/>
                <a:latin typeface="Consolas" panose="020B0609020204030204" pitchFamily="49" charset="0"/>
              </a:rPr>
              <a:t>  </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keys</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396AA0"/>
                </a:solidFill>
                <a:effectLst/>
                <a:latin typeface="Consolas" panose="020B0609020204030204" pitchFamily="49" charset="0"/>
              </a:rPr>
              <a:t>contains</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e</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srcId</a:t>
            </a:r>
            <a:r>
              <a:rPr kumimoji="0" lang="zh-CN" altLang="zh-CN" sz="1200" b="1" i="0" u="none" strike="noStrike" cap="none" normalizeH="0" baseline="0" dirty="0">
                <a:ln>
                  <a:noFill/>
                </a:ln>
                <a:solidFill>
                  <a:srgbClr val="A9B7C6"/>
                </a:solidFill>
                <a:effectLst/>
                <a:latin typeface="Consolas" panose="020B0609020204030204" pitchFamily="49" charset="0"/>
              </a:rPr>
              <a:t>) </a:t>
            </a:r>
            <a:r>
              <a:rPr kumimoji="0" lang="zh-CN" altLang="zh-CN" sz="1200" b="0" i="0" u="none" strike="noStrike" cap="none" normalizeH="0" baseline="0" dirty="0">
                <a:ln>
                  <a:noFill/>
                </a:ln>
                <a:solidFill>
                  <a:srgbClr val="A9B7C6"/>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keys</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396AA0"/>
                </a:solidFill>
                <a:effectLst/>
                <a:latin typeface="Consolas" panose="020B0609020204030204" pitchFamily="49" charset="0"/>
              </a:rPr>
              <a:t>contains</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e</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dstId</a:t>
            </a:r>
            <a:r>
              <a:rPr kumimoji="0" lang="zh-CN" altLang="zh-CN" sz="1200" b="1" i="0" u="none" strike="noStrike" cap="none" normalizeH="0" baseline="0" dirty="0">
                <a:ln>
                  <a:noFill/>
                </a:ln>
                <a:solidFill>
                  <a:srgbClr val="A9B7C6"/>
                </a:solidFill>
                <a:effectLst/>
                <a:latin typeface="Consolas" panose="020B0609020204030204" pitchFamily="49" charset="0"/>
              </a:rPr>
              <a:t>)) </a:t>
            </a:r>
            <a:r>
              <a:rPr kumimoji="0" lang="zh-CN" altLang="zh-CN" sz="1200" b="0" i="0" u="none" strike="noStrike" cap="none" normalizeH="0" baseline="0" dirty="0">
                <a:ln>
                  <a:noFill/>
                </a:ln>
                <a:solidFill>
                  <a:srgbClr val="A9B7C6"/>
                </a:solidFill>
                <a:effectLst/>
                <a:latin typeface="Consolas" panose="020B0609020204030204" pitchFamily="49" charset="0"/>
              </a:rPr>
              <a:t>&amp;&amp; </a:t>
            </a:r>
            <a:r>
              <a:rPr kumimoji="0" lang="zh-CN" altLang="zh-CN" sz="1200" b="1" i="0" u="none" strike="noStrike" cap="none" normalizeH="0" baseline="0" dirty="0">
                <a:ln>
                  <a:noFill/>
                </a:ln>
                <a:solidFill>
                  <a:srgbClr val="C1C706"/>
                </a:solidFill>
                <a:effectLst/>
                <a:latin typeface="Consolas" panose="020B0609020204030204" pitchFamily="49" charset="0"/>
              </a:rPr>
              <a:t>e</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attr </a:t>
            </a:r>
            <a:r>
              <a:rPr kumimoji="0" lang="zh-CN" altLang="zh-CN" sz="1200" b="0" i="0" u="none" strike="noStrike" cap="none" normalizeH="0" baseline="0" dirty="0">
                <a:ln>
                  <a:noFill/>
                </a:ln>
                <a:solidFill>
                  <a:srgbClr val="A9B7C6"/>
                </a:solidFill>
                <a:effectLst/>
                <a:latin typeface="Consolas" panose="020B0609020204030204" pitchFamily="49" charset="0"/>
              </a:rPr>
              <a:t>&gt; </a:t>
            </a:r>
            <a:r>
              <a:rPr kumimoji="0" lang="zh-CN" altLang="zh-CN" sz="1200" b="1" i="0" u="none" strike="noStrike" cap="none" normalizeH="0" baseline="0" dirty="0">
                <a:ln>
                  <a:noFill/>
                </a:ln>
                <a:solidFill>
                  <a:srgbClr val="6897BB"/>
                </a:solidFill>
                <a:effectLst/>
                <a:latin typeface="Consolas" panose="020B0609020204030204" pitchFamily="49" charset="0"/>
              </a:rPr>
              <a:t>500</a:t>
            </a:r>
            <a:br>
              <a:rPr kumimoji="0" lang="zh-CN" altLang="zh-CN" sz="1200" b="1" i="0" u="none" strike="noStrike" cap="none" normalizeH="0" baseline="0" dirty="0">
                <a:ln>
                  <a:noFill/>
                </a:ln>
                <a:solidFill>
                  <a:srgbClr val="6897BB"/>
                </a:solidFill>
                <a:effectLst/>
                <a:latin typeface="Consolas" panose="020B0609020204030204" pitchFamily="49" charset="0"/>
              </a:rPr>
            </a:b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en-US" altLang="zh-CN" sz="1200" b="1" i="0" u="none" strike="noStrike" cap="none" normalizeH="0" baseline="0" dirty="0">
                <a:ln>
                  <a:noFill/>
                </a:ln>
                <a:solidFill>
                  <a:srgbClr val="A9B7C6"/>
                </a:solidFill>
                <a:effectLst/>
                <a:latin typeface="Consolas" panose="020B0609020204030204" pitchFamily="49" charset="0"/>
              </a:rPr>
              <a:t>//</a:t>
            </a:r>
            <a:r>
              <a:rPr kumimoji="0" lang="zh-CN" altLang="en-US" sz="1200" b="1" i="0" u="none" strike="noStrike" cap="none" normalizeH="0" baseline="0" dirty="0">
                <a:ln>
                  <a:noFill/>
                </a:ln>
                <a:solidFill>
                  <a:srgbClr val="A9B7C6"/>
                </a:solidFill>
                <a:effectLst/>
                <a:latin typeface="Consolas" panose="020B0609020204030204" pitchFamily="49" charset="0"/>
              </a:rPr>
              <a:t>只保留与中心点相关的边，并设置边权重需要大于</a:t>
            </a:r>
            <a:r>
              <a:rPr kumimoji="0" lang="en-US" altLang="zh-CN" sz="1200" b="1" i="0" u="none" strike="noStrike" cap="none" normalizeH="0" baseline="0" dirty="0">
                <a:ln>
                  <a:noFill/>
                </a:ln>
                <a:solidFill>
                  <a:srgbClr val="A9B7C6"/>
                </a:solidFill>
                <a:effectLst/>
                <a:latin typeface="Consolas" panose="020B0609020204030204" pitchFamily="49" charset="0"/>
              </a:rPr>
              <a:t>500(</a:t>
            </a:r>
            <a:r>
              <a:rPr kumimoji="0" lang="zh-CN" altLang="en-US" sz="1200" b="1" i="0" u="none" strike="noStrike" cap="none" normalizeH="0" baseline="0" dirty="0">
                <a:ln>
                  <a:noFill/>
                </a:ln>
                <a:solidFill>
                  <a:srgbClr val="A9B7C6"/>
                </a:solidFill>
                <a:effectLst/>
                <a:latin typeface="Consolas" panose="020B0609020204030204" pitchFamily="49" charset="0"/>
              </a:rPr>
              <a:t>可选</a:t>
            </a:r>
            <a:r>
              <a:rPr kumimoji="0" lang="en-US" altLang="zh-CN" sz="1200" b="1" i="0" u="none" strike="noStrike" cap="none" normalizeH="0" baseline="0" dirty="0">
                <a:ln>
                  <a:noFill/>
                </a:ln>
                <a:solidFill>
                  <a:srgbClr val="A9B7C6"/>
                </a:solidFill>
                <a:effectLst/>
                <a:latin typeface="Consolas" panose="020B0609020204030204" pitchFamily="49" charset="0"/>
              </a:rPr>
              <a:t>)</a:t>
            </a:r>
            <a:br>
              <a:rPr kumimoji="0" lang="zh-CN" altLang="zh-CN" sz="1200" b="1" i="0" u="none" strike="noStrike" cap="none" normalizeH="0" baseline="0" dirty="0">
                <a:ln>
                  <a:noFill/>
                </a:ln>
                <a:solidFill>
                  <a:srgbClr val="A9B7C6"/>
                </a:solidFill>
                <a:effectLst/>
                <a:latin typeface="Consolas" panose="020B0609020204030204" pitchFamily="49" charset="0"/>
              </a:rPr>
            </a:br>
            <a:r>
              <a:rPr kumimoji="0" lang="zh-CN" altLang="zh-CN" sz="1200" b="1" i="0" u="none" strike="noStrike" cap="none" normalizeH="0" baseline="0" dirty="0">
                <a:ln>
                  <a:noFill/>
                </a:ln>
                <a:solidFill>
                  <a:srgbClr val="A9B7C6"/>
                </a:solidFill>
                <a:effectLst/>
                <a:latin typeface="Consolas" panose="020B0609020204030204" pitchFamily="49" charset="0"/>
              </a:rPr>
              <a:t>)</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324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par>
                                <p:cTn id="15" presetID="47"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anim calcmode="lin" valueType="num">
                                      <p:cBhvr>
                                        <p:cTn id="18" dur="500" fill="hold"/>
                                        <p:tgtEl>
                                          <p:spTgt spid="38"/>
                                        </p:tgtEl>
                                        <p:attrNameLst>
                                          <p:attrName>ppt_x</p:attrName>
                                        </p:attrNameLst>
                                      </p:cBhvr>
                                      <p:tavLst>
                                        <p:tav tm="0">
                                          <p:val>
                                            <p:strVal val="#ppt_x"/>
                                          </p:val>
                                        </p:tav>
                                        <p:tav tm="100000">
                                          <p:val>
                                            <p:strVal val="#ppt_x"/>
                                          </p:val>
                                        </p:tav>
                                      </p:tavLst>
                                    </p:anim>
                                    <p:anim calcmode="lin" valueType="num">
                                      <p:cBhvr>
                                        <p:cTn id="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50" fill="hold"/>
                                        <p:tgtEl>
                                          <p:spTgt spid="32"/>
                                        </p:tgtEl>
                                        <p:attrNameLst>
                                          <p:attrName>ppt_x</p:attrName>
                                        </p:attrNameLst>
                                      </p:cBhvr>
                                      <p:tavLst>
                                        <p:tav tm="0">
                                          <p:val>
                                            <p:strVal val="0-#ppt_w/2"/>
                                          </p:val>
                                        </p:tav>
                                        <p:tav tm="100000">
                                          <p:val>
                                            <p:strVal val="#ppt_x"/>
                                          </p:val>
                                        </p:tav>
                                      </p:tavLst>
                                    </p:anim>
                                    <p:anim calcmode="lin" valueType="num">
                                      <p:cBhvr additive="base">
                                        <p:cTn id="25" dur="5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对图进行可选计算步骤</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32" name="组合 31">
            <a:extLst>
              <a:ext uri="{FF2B5EF4-FFF2-40B4-BE49-F238E27FC236}">
                <a16:creationId xmlns:a16="http://schemas.microsoft.com/office/drawing/2014/main" id="{43C61EA1-9AF7-45F5-B10B-8C8FD701DDDC}"/>
              </a:ext>
            </a:extLst>
          </p:cNvPr>
          <p:cNvGrpSpPr>
            <a:grpSpLocks/>
          </p:cNvGrpSpPr>
          <p:nvPr/>
        </p:nvGrpSpPr>
        <p:grpSpPr bwMode="auto">
          <a:xfrm>
            <a:off x="613786" y="1574822"/>
            <a:ext cx="1831198" cy="550862"/>
            <a:chOff x="533400" y="1559358"/>
            <a:chExt cx="1830301" cy="550887"/>
          </a:xfrm>
        </p:grpSpPr>
        <p:sp>
          <p:nvSpPr>
            <p:cNvPr id="33" name="五边形 64">
              <a:extLst>
                <a:ext uri="{FF2B5EF4-FFF2-40B4-BE49-F238E27FC236}">
                  <a16:creationId xmlns:a16="http://schemas.microsoft.com/office/drawing/2014/main" id="{DAB126AA-D87F-42D8-AE0D-67727FC4761B}"/>
                </a:ext>
              </a:extLst>
            </p:cNvPr>
            <p:cNvSpPr/>
            <p:nvPr/>
          </p:nvSpPr>
          <p:spPr>
            <a:xfrm>
              <a:off x="533400" y="1559358"/>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34" name="文本框 17">
              <a:extLst>
                <a:ext uri="{FF2B5EF4-FFF2-40B4-BE49-F238E27FC236}">
                  <a16:creationId xmlns:a16="http://schemas.microsoft.com/office/drawing/2014/main" id="{455EA8BC-4C9A-45C9-8C88-AF5849B0E356}"/>
                </a:ext>
              </a:extLst>
            </p:cNvPr>
            <p:cNvSpPr txBox="1">
              <a:spLocks noChangeArrowheads="1"/>
            </p:cNvSpPr>
            <p:nvPr/>
          </p:nvSpPr>
          <p:spPr bwMode="auto">
            <a:xfrm>
              <a:off x="632161" y="1625173"/>
              <a:ext cx="1731540" cy="36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核心技术</a:t>
              </a:r>
              <a:r>
                <a:rPr lang="en-US" altLang="zh-CN" sz="1800" dirty="0" err="1">
                  <a:solidFill>
                    <a:schemeClr val="bg1"/>
                  </a:solidFill>
                  <a:latin typeface="Segoe UI Semilight" pitchFamily="34" charset="0"/>
                  <a:ea typeface="微软雅黑" pitchFamily="34" charset="-122"/>
                  <a:cs typeface="Segoe UI Semilight" pitchFamily="34" charset="0"/>
                </a:rPr>
                <a:t>TopN</a:t>
              </a:r>
              <a:endParaRPr lang="zh-CN" altLang="en-US" sz="1800" dirty="0">
                <a:solidFill>
                  <a:schemeClr val="bg1"/>
                </a:solidFill>
                <a:latin typeface="Segoe UI Semilight" pitchFamily="34" charset="0"/>
                <a:ea typeface="微软雅黑" pitchFamily="34" charset="-122"/>
                <a:cs typeface="Segoe UI Semilight" pitchFamily="34" charset="0"/>
              </a:endParaRPr>
            </a:p>
          </p:txBody>
        </p:sp>
      </p:grpSp>
      <p:grpSp>
        <p:nvGrpSpPr>
          <p:cNvPr id="41" name="组合 40">
            <a:extLst>
              <a:ext uri="{FF2B5EF4-FFF2-40B4-BE49-F238E27FC236}">
                <a16:creationId xmlns:a16="http://schemas.microsoft.com/office/drawing/2014/main" id="{3340E87E-901B-48D8-B7E2-7A7F74DE2BEB}"/>
              </a:ext>
            </a:extLst>
          </p:cNvPr>
          <p:cNvGrpSpPr>
            <a:grpSpLocks/>
          </p:cNvGrpSpPr>
          <p:nvPr/>
        </p:nvGrpSpPr>
        <p:grpSpPr bwMode="auto">
          <a:xfrm>
            <a:off x="662395" y="2571750"/>
            <a:ext cx="1517650" cy="2049111"/>
            <a:chOff x="882443" y="1255861"/>
            <a:chExt cx="1789697" cy="2050346"/>
          </a:xfrm>
        </p:grpSpPr>
        <p:sp>
          <p:nvSpPr>
            <p:cNvPr id="42" name="矩形 13">
              <a:extLst>
                <a:ext uri="{FF2B5EF4-FFF2-40B4-BE49-F238E27FC236}">
                  <a16:creationId xmlns:a16="http://schemas.microsoft.com/office/drawing/2014/main" id="{670F1DB5-144B-4F1D-80F2-FF2D9DF2DC8F}"/>
                </a:ext>
              </a:extLst>
            </p:cNvPr>
            <p:cNvSpPr>
              <a:spLocks noChangeArrowheads="1"/>
            </p:cNvSpPr>
            <p:nvPr/>
          </p:nvSpPr>
          <p:spPr bwMode="auto">
            <a:xfrm>
              <a:off x="882443" y="1787248"/>
              <a:ext cx="1789697" cy="151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可以指定一个数字，获取被关联最多次的几个点，也就是业界最关心的几个核心的技术栈，及与其相关联的其他技术栈群</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43" name="文本框 83">
              <a:extLst>
                <a:ext uri="{FF2B5EF4-FFF2-40B4-BE49-F238E27FC236}">
                  <a16:creationId xmlns:a16="http://schemas.microsoft.com/office/drawing/2014/main" id="{BC841866-978A-43F2-86ED-7961FBF8FA41}"/>
                </a:ext>
              </a:extLst>
            </p:cNvPr>
            <p:cNvSpPr txBox="1">
              <a:spLocks noChangeArrowheads="1"/>
            </p:cNvSpPr>
            <p:nvPr/>
          </p:nvSpPr>
          <p:spPr bwMode="auto">
            <a:xfrm>
              <a:off x="890345" y="1255861"/>
              <a:ext cx="1727881" cy="52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选出被关联次数最多的核心技术</a:t>
              </a:r>
            </a:p>
          </p:txBody>
        </p:sp>
      </p:grpSp>
      <p:sp>
        <p:nvSpPr>
          <p:cNvPr id="13" name="Rectangle 1">
            <a:extLst>
              <a:ext uri="{FF2B5EF4-FFF2-40B4-BE49-F238E27FC236}">
                <a16:creationId xmlns:a16="http://schemas.microsoft.com/office/drawing/2014/main" id="{82A1D149-3B71-4E54-95DA-AF141CF98105}"/>
              </a:ext>
            </a:extLst>
          </p:cNvPr>
          <p:cNvSpPr>
            <a:spLocks noChangeArrowheads="1"/>
          </p:cNvSpPr>
          <p:nvPr/>
        </p:nvSpPr>
        <p:spPr bwMode="auto">
          <a:xfrm>
            <a:off x="3099998" y="951574"/>
            <a:ext cx="5732429" cy="12464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dirty="0">
                <a:ln>
                  <a:noFill/>
                </a:ln>
                <a:solidFill>
                  <a:srgbClr val="CC7832"/>
                </a:solidFill>
                <a:effectLst/>
                <a:latin typeface="Consolas" panose="020B0609020204030204" pitchFamily="49" charset="0"/>
              </a:rPr>
              <a:t>val </a:t>
            </a:r>
            <a:r>
              <a:rPr kumimoji="0" lang="zh-CN" altLang="zh-CN" sz="1500" b="1" i="0" u="none" strike="noStrike" cap="none" normalizeH="0" baseline="0" dirty="0">
                <a:ln>
                  <a:noFill/>
                </a:ln>
                <a:solidFill>
                  <a:srgbClr val="C1C706"/>
                </a:solidFill>
                <a:effectLst/>
                <a:latin typeface="Consolas" panose="020B0609020204030204" pitchFamily="49" charset="0"/>
              </a:rPr>
              <a:t>DegreeTop10 </a:t>
            </a:r>
            <a:r>
              <a:rPr kumimoji="0" lang="zh-CN" altLang="zh-CN" sz="1500" b="1" i="0" u="none" strike="noStrike" cap="none" normalizeH="0" baseline="0" dirty="0">
                <a:ln>
                  <a:noFill/>
                </a:ln>
                <a:solidFill>
                  <a:srgbClr val="3765A0"/>
                </a:solidFill>
                <a:effectLst/>
                <a:latin typeface="Consolas" panose="020B0609020204030204" pitchFamily="49" charset="0"/>
              </a:rPr>
              <a:t>= </a:t>
            </a:r>
            <a:r>
              <a:rPr kumimoji="0" lang="zh-CN" altLang="zh-CN" sz="1500" b="1" i="0" u="none" strike="noStrike" cap="none" normalizeH="0" baseline="0" dirty="0">
                <a:ln>
                  <a:noFill/>
                </a:ln>
                <a:solidFill>
                  <a:srgbClr val="C1C706"/>
                </a:solidFill>
                <a:effectLst/>
                <a:latin typeface="Consolas" panose="020B0609020204030204" pitchFamily="49" charset="0"/>
              </a:rPr>
              <a:t>graph</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1" u="none" strike="noStrike" cap="none" normalizeH="0" baseline="0" dirty="0">
                <a:ln>
                  <a:noFill/>
                </a:ln>
                <a:solidFill>
                  <a:srgbClr val="9876AA"/>
                </a:solidFill>
                <a:effectLst/>
                <a:latin typeface="Consolas" panose="020B0609020204030204" pitchFamily="49" charset="0"/>
              </a:rPr>
              <a:t>degrees</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396AA0"/>
                </a:solidFill>
                <a:effectLst/>
                <a:latin typeface="Consolas" panose="020B0609020204030204" pitchFamily="49" charset="0"/>
              </a:rPr>
              <a:t>sortBy</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zh-CN" altLang="zh-CN" sz="1500" b="0" i="0" u="none" strike="noStrike" cap="none" normalizeH="0" baseline="0" dirty="0">
                <a:ln>
                  <a:noFill/>
                </a:ln>
                <a:solidFill>
                  <a:srgbClr val="A9B7C6"/>
                </a:solidFill>
                <a:effectLst/>
                <a:latin typeface="Consolas" panose="020B0609020204030204" pitchFamily="49" charset="0"/>
              </a:rPr>
              <a:t>_</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C1C706"/>
                </a:solidFill>
                <a:effectLst/>
                <a:latin typeface="Consolas" panose="020B0609020204030204" pitchFamily="49" charset="0"/>
              </a:rPr>
              <a:t>_2</a:t>
            </a:r>
            <a:r>
              <a:rPr kumimoji="0" lang="zh-CN" altLang="zh-CN" sz="1500" b="1" i="0" u="none" strike="noStrike" cap="none" normalizeH="0" baseline="0" dirty="0">
                <a:ln>
                  <a:noFill/>
                </a:ln>
                <a:solidFill>
                  <a:srgbClr val="CC7832"/>
                </a:solidFill>
                <a:effectLst/>
                <a:latin typeface="Consolas" panose="020B0609020204030204" pitchFamily="49" charset="0"/>
              </a:rPr>
              <a:t>, </a:t>
            </a:r>
            <a:r>
              <a:rPr kumimoji="0" lang="zh-CN" altLang="zh-CN" sz="1500" b="1" i="0" u="none" strike="noStrike" cap="none" normalizeH="0" baseline="0" dirty="0">
                <a:ln>
                  <a:noFill/>
                </a:ln>
                <a:solidFill>
                  <a:srgbClr val="C1C706"/>
                </a:solidFill>
                <a:effectLst/>
                <a:latin typeface="Consolas" panose="020B0609020204030204" pitchFamily="49" charset="0"/>
              </a:rPr>
              <a:t>ascending </a:t>
            </a:r>
            <a:r>
              <a:rPr kumimoji="0" lang="zh-CN" altLang="zh-CN" sz="1500" b="1" i="0" u="none" strike="noStrike" cap="none" normalizeH="0" baseline="0" dirty="0">
                <a:ln>
                  <a:noFill/>
                </a:ln>
                <a:solidFill>
                  <a:srgbClr val="3765A0"/>
                </a:solidFill>
                <a:effectLst/>
                <a:latin typeface="Consolas" panose="020B0609020204030204" pitchFamily="49" charset="0"/>
              </a:rPr>
              <a:t>= </a:t>
            </a:r>
            <a:r>
              <a:rPr kumimoji="0" lang="zh-CN" altLang="zh-CN" sz="1500" b="0" i="0" u="none" strike="noStrike" cap="none" normalizeH="0" baseline="0" dirty="0">
                <a:ln>
                  <a:noFill/>
                </a:ln>
                <a:solidFill>
                  <a:srgbClr val="CC7832"/>
                </a:solidFill>
                <a:effectLst/>
                <a:latin typeface="Consolas" panose="020B0609020204030204" pitchFamily="49" charset="0"/>
              </a:rPr>
              <a:t>false</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396AA0"/>
                </a:solidFill>
                <a:effectLst/>
                <a:latin typeface="Consolas" panose="020B0609020204030204" pitchFamily="49" charset="0"/>
              </a:rPr>
              <a:t>take</a:t>
            </a:r>
            <a:r>
              <a:rPr kumimoji="0" lang="zh-CN" altLang="zh-CN" sz="1500" b="1" i="0" u="none" strike="noStrike" cap="none" normalizeH="0" baseline="0" dirty="0">
                <a:ln>
                  <a:noFill/>
                </a:ln>
                <a:solidFill>
                  <a:srgbClr val="A9B7C6"/>
                </a:solidFill>
                <a:effectLst/>
                <a:latin typeface="Consolas" panose="020B0609020204030204" pitchFamily="49" charset="0"/>
              </a:rPr>
              <a:t>(</a:t>
            </a:r>
            <a:r>
              <a:rPr lang="en-US" altLang="zh-CN" sz="1500" b="1" dirty="0">
                <a:solidFill>
                  <a:srgbClr val="C1C706"/>
                </a:solidFill>
                <a:latin typeface="Consolas" panose="020B0609020204030204" pitchFamily="49" charset="0"/>
              </a:rPr>
              <a:t>n</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en-US" altLang="zh-CN" sz="1500" b="1" i="0" u="none" strike="noStrike" cap="none" normalizeH="0" baseline="0" dirty="0">
                <a:ln>
                  <a:noFill/>
                </a:ln>
                <a:solidFill>
                  <a:srgbClr val="A9B7C6"/>
                </a:solidFill>
                <a:effectLst/>
                <a:latin typeface="Consolas" panose="020B0609020204030204" pitchFamily="49" charset="0"/>
              </a:rPr>
              <a:t>//</a:t>
            </a:r>
            <a:r>
              <a:rPr kumimoji="0" lang="zh-CN" altLang="en-US" sz="1500" b="1" i="0" u="none" strike="noStrike" cap="none" normalizeH="0" baseline="0" dirty="0">
                <a:ln>
                  <a:noFill/>
                </a:ln>
                <a:solidFill>
                  <a:srgbClr val="A9B7C6"/>
                </a:solidFill>
                <a:effectLst/>
                <a:latin typeface="Consolas" panose="020B0609020204030204" pitchFamily="49" charset="0"/>
              </a:rPr>
              <a:t>获取度数最高的</a:t>
            </a:r>
            <a:r>
              <a:rPr kumimoji="0" lang="en-US" altLang="zh-CN" sz="1500" b="1" i="0" u="none" strike="noStrike" cap="none" normalizeH="0" baseline="0" dirty="0">
                <a:ln>
                  <a:noFill/>
                </a:ln>
                <a:solidFill>
                  <a:srgbClr val="A9B7C6"/>
                </a:solidFill>
                <a:effectLst/>
                <a:latin typeface="Consolas" panose="020B0609020204030204" pitchFamily="49" charset="0"/>
              </a:rPr>
              <a:t>n</a:t>
            </a:r>
            <a:r>
              <a:rPr kumimoji="0" lang="zh-CN" altLang="en-US" sz="1500" b="1" i="0" u="none" strike="noStrike" cap="none" normalizeH="0" baseline="0" dirty="0">
                <a:ln>
                  <a:noFill/>
                </a:ln>
                <a:solidFill>
                  <a:srgbClr val="A9B7C6"/>
                </a:solidFill>
                <a:effectLst/>
                <a:latin typeface="Consolas" panose="020B0609020204030204" pitchFamily="49" charset="0"/>
              </a:rPr>
              <a:t>个点</a:t>
            </a:r>
            <a:br>
              <a:rPr kumimoji="0" lang="zh-CN" altLang="zh-CN" sz="1500" b="1" i="0" u="none" strike="noStrike" cap="none" normalizeH="0" baseline="0" dirty="0">
                <a:ln>
                  <a:noFill/>
                </a:ln>
                <a:solidFill>
                  <a:srgbClr val="A9B7C6"/>
                </a:solidFill>
                <a:effectLst/>
                <a:latin typeface="Consolas" panose="020B0609020204030204" pitchFamily="49" charset="0"/>
              </a:rPr>
            </a:br>
            <a:r>
              <a:rPr kumimoji="0" lang="zh-CN" altLang="zh-CN" sz="1500" b="0" i="0" u="none" strike="noStrike" cap="none" normalizeH="0" baseline="0" dirty="0">
                <a:ln>
                  <a:noFill/>
                </a:ln>
                <a:solidFill>
                  <a:srgbClr val="CC7832"/>
                </a:solidFill>
                <a:effectLst/>
                <a:latin typeface="Consolas" panose="020B0609020204030204" pitchFamily="49" charset="0"/>
              </a:rPr>
              <a:t>var </a:t>
            </a:r>
            <a:r>
              <a:rPr kumimoji="0" lang="zh-CN" altLang="zh-CN" sz="1500" b="1" i="0" u="none" strike="noStrike" cap="none" normalizeH="0" baseline="0" dirty="0">
                <a:ln>
                  <a:noFill/>
                </a:ln>
                <a:solidFill>
                  <a:srgbClr val="C1C706"/>
                </a:solidFill>
                <a:effectLst/>
                <a:latin typeface="Consolas" panose="020B0609020204030204" pitchFamily="49" charset="0"/>
              </a:rPr>
              <a:t>DegreeTop10Graph </a:t>
            </a:r>
            <a:r>
              <a:rPr kumimoji="0" lang="zh-CN" altLang="zh-CN" sz="1500" b="1" i="0" u="none" strike="noStrike" cap="none" normalizeH="0" baseline="0" dirty="0">
                <a:ln>
                  <a:noFill/>
                </a:ln>
                <a:solidFill>
                  <a:srgbClr val="3765A0"/>
                </a:solidFill>
                <a:effectLst/>
                <a:latin typeface="Consolas" panose="020B0609020204030204" pitchFamily="49" charset="0"/>
              </a:rPr>
              <a:t>= </a:t>
            </a:r>
            <a:r>
              <a:rPr kumimoji="0" lang="zh-CN" altLang="zh-CN" sz="1500" b="1" i="0" u="none" strike="noStrike" cap="none" normalizeH="0" baseline="0" dirty="0">
                <a:ln>
                  <a:noFill/>
                </a:ln>
                <a:solidFill>
                  <a:srgbClr val="C1C706"/>
                </a:solidFill>
                <a:effectLst/>
                <a:latin typeface="Consolas" panose="020B0609020204030204" pitchFamily="49" charset="0"/>
              </a:rPr>
              <a:t>graph</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396AA0"/>
                </a:solidFill>
                <a:effectLst/>
                <a:latin typeface="Consolas" panose="020B0609020204030204" pitchFamily="49" charset="0"/>
              </a:rPr>
              <a:t>subgraph</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zh-CN" altLang="zh-CN" sz="1500" b="1" i="0" u="none" strike="noStrike" cap="none" normalizeH="0" baseline="0" dirty="0">
                <a:ln>
                  <a:noFill/>
                </a:ln>
                <a:solidFill>
                  <a:srgbClr val="C1C706"/>
                </a:solidFill>
                <a:effectLst/>
                <a:latin typeface="Consolas" panose="020B0609020204030204" pitchFamily="49" charset="0"/>
              </a:rPr>
              <a:t>vpred </a:t>
            </a:r>
            <a:r>
              <a:rPr kumimoji="0" lang="zh-CN" altLang="zh-CN" sz="1500" b="1" i="0" u="none" strike="noStrike" cap="none" normalizeH="0" baseline="0" dirty="0">
                <a:ln>
                  <a:noFill/>
                </a:ln>
                <a:solidFill>
                  <a:srgbClr val="3765A0"/>
                </a:solidFill>
                <a:effectLst/>
                <a:latin typeface="Consolas" panose="020B0609020204030204" pitchFamily="49" charset="0"/>
              </a:rPr>
              <a:t>= </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zh-CN" altLang="zh-CN" sz="1500" b="1" i="0" u="none" strike="noStrike" cap="none" normalizeH="0" baseline="0" dirty="0">
                <a:ln>
                  <a:noFill/>
                </a:ln>
                <a:solidFill>
                  <a:srgbClr val="C1C706"/>
                </a:solidFill>
                <a:effectLst/>
                <a:latin typeface="Consolas" panose="020B0609020204030204" pitchFamily="49" charset="0"/>
              </a:rPr>
              <a:t>id</a:t>
            </a:r>
            <a:r>
              <a:rPr kumimoji="0" lang="zh-CN" altLang="zh-CN" sz="1500" b="1" i="0" u="none" strike="noStrike" cap="none" normalizeH="0" baseline="0" dirty="0">
                <a:ln>
                  <a:noFill/>
                </a:ln>
                <a:solidFill>
                  <a:srgbClr val="CC7832"/>
                </a:solidFill>
                <a:effectLst/>
                <a:latin typeface="Consolas" panose="020B0609020204030204" pitchFamily="49" charset="0"/>
              </a:rPr>
              <a:t>, </a:t>
            </a:r>
            <a:r>
              <a:rPr kumimoji="0" lang="zh-CN" altLang="zh-CN" sz="1500" b="0" i="0" u="none" strike="noStrike" cap="none" normalizeH="0" baseline="0" dirty="0">
                <a:ln>
                  <a:noFill/>
                </a:ln>
                <a:solidFill>
                  <a:srgbClr val="72737A"/>
                </a:solidFill>
                <a:effectLst/>
                <a:latin typeface="Consolas" panose="020B0609020204030204" pitchFamily="49" charset="0"/>
              </a:rPr>
              <a:t>name</a:t>
            </a:r>
            <a:r>
              <a:rPr kumimoji="0" lang="zh-CN" altLang="zh-CN" sz="1500" b="1" i="0" u="none" strike="noStrike" cap="none" normalizeH="0" baseline="0" dirty="0">
                <a:ln>
                  <a:noFill/>
                </a:ln>
                <a:solidFill>
                  <a:srgbClr val="A9B7C6"/>
                </a:solidFill>
                <a:effectLst/>
                <a:latin typeface="Consolas" panose="020B0609020204030204" pitchFamily="49" charset="0"/>
              </a:rPr>
              <a:t>) </a:t>
            </a:r>
            <a:r>
              <a:rPr kumimoji="0" lang="zh-CN" altLang="zh-CN" sz="1500" b="1" i="0" u="none" strike="noStrike" cap="none" normalizeH="0" baseline="0" dirty="0">
                <a:ln>
                  <a:noFill/>
                </a:ln>
                <a:solidFill>
                  <a:srgbClr val="3765A0"/>
                </a:solidFill>
                <a:effectLst/>
                <a:latin typeface="Consolas" panose="020B0609020204030204" pitchFamily="49" charset="0"/>
              </a:rPr>
              <a:t>=&gt; </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en-US" altLang="zh-CN" sz="1500" b="1" i="0" u="none" strike="noStrike" cap="none" normalizeH="0" baseline="0" dirty="0">
                <a:ln>
                  <a:noFill/>
                </a:ln>
                <a:solidFill>
                  <a:srgbClr val="A9B7C6"/>
                </a:solidFill>
                <a:effectLst/>
                <a:latin typeface="Consolas" panose="020B0609020204030204" pitchFamily="49" charset="0"/>
              </a:rPr>
              <a:t>		//</a:t>
            </a:r>
            <a:r>
              <a:rPr kumimoji="0" lang="zh-CN" altLang="en-US" sz="1500" b="1" i="0" u="none" strike="noStrike" cap="none" normalizeH="0" baseline="0" dirty="0">
                <a:ln>
                  <a:noFill/>
                </a:ln>
                <a:solidFill>
                  <a:srgbClr val="A9B7C6"/>
                </a:solidFill>
                <a:effectLst/>
                <a:latin typeface="Consolas" panose="020B0609020204030204" pitchFamily="49" charset="0"/>
              </a:rPr>
              <a:t>只保留与核心点相关的点</a:t>
            </a:r>
            <a:br>
              <a:rPr kumimoji="0" lang="zh-CN" altLang="zh-CN" sz="1500" b="1" i="0" u="none" strike="noStrike" cap="none" normalizeH="0" baseline="0" dirty="0">
                <a:ln>
                  <a:noFill/>
                </a:ln>
                <a:solidFill>
                  <a:srgbClr val="A9B7C6"/>
                </a:solidFill>
                <a:effectLst/>
                <a:latin typeface="Consolas" panose="020B0609020204030204" pitchFamily="49" charset="0"/>
              </a:rPr>
            </a:br>
            <a:r>
              <a:rPr kumimoji="0" lang="zh-CN" altLang="zh-CN" sz="1500" b="1" i="0" u="none" strike="noStrike" cap="none" normalizeH="0" baseline="0" dirty="0">
                <a:ln>
                  <a:noFill/>
                </a:ln>
                <a:solidFill>
                  <a:srgbClr val="A9B7C6"/>
                </a:solidFill>
                <a:effectLst/>
                <a:latin typeface="Consolas" panose="020B0609020204030204" pitchFamily="49" charset="0"/>
              </a:rPr>
              <a:t>  </a:t>
            </a:r>
            <a:r>
              <a:rPr kumimoji="0" lang="zh-CN" altLang="zh-CN" sz="1500" b="1" i="0" u="none" strike="noStrike" cap="none" normalizeH="0" baseline="0" dirty="0">
                <a:ln>
                  <a:noFill/>
                </a:ln>
                <a:solidFill>
                  <a:srgbClr val="C1C706"/>
                </a:solidFill>
                <a:effectLst/>
                <a:latin typeface="Consolas" panose="020B0609020204030204" pitchFamily="49" charset="0"/>
              </a:rPr>
              <a:t>DegreeTop10</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396AA0"/>
                </a:solidFill>
                <a:effectLst/>
                <a:latin typeface="Consolas" panose="020B0609020204030204" pitchFamily="49" charset="0"/>
              </a:rPr>
              <a:t>toMap</a:t>
            </a:r>
            <a:r>
              <a:rPr kumimoji="0" lang="zh-CN" altLang="zh-CN" sz="1500" b="1" i="0" u="none" strike="noStrike" cap="none" normalizeH="0" baseline="0" dirty="0">
                <a:ln>
                  <a:noFill/>
                </a:ln>
                <a:solidFill>
                  <a:srgbClr val="01A09D"/>
                </a:solidFill>
                <a:effectLst/>
                <a:latin typeface="Consolas" panose="020B0609020204030204" pitchFamily="49" charset="0"/>
              </a:rPr>
              <a:t>.</a:t>
            </a:r>
            <a:r>
              <a:rPr kumimoji="0" lang="zh-CN" altLang="zh-CN" sz="1500" b="1" i="0" u="none" strike="noStrike" cap="none" normalizeH="0" baseline="0" dirty="0">
                <a:ln>
                  <a:noFill/>
                </a:ln>
                <a:solidFill>
                  <a:srgbClr val="396AA0"/>
                </a:solidFill>
                <a:effectLst/>
                <a:latin typeface="Consolas" panose="020B0609020204030204" pitchFamily="49" charset="0"/>
              </a:rPr>
              <a:t>contains</a:t>
            </a:r>
            <a:r>
              <a:rPr kumimoji="0" lang="zh-CN" altLang="zh-CN" sz="1500" b="1" i="0" u="none" strike="noStrike" cap="none" normalizeH="0" baseline="0" dirty="0">
                <a:ln>
                  <a:noFill/>
                </a:ln>
                <a:solidFill>
                  <a:srgbClr val="A9B7C6"/>
                </a:solidFill>
                <a:effectLst/>
                <a:latin typeface="Consolas" panose="020B0609020204030204" pitchFamily="49" charset="0"/>
              </a:rPr>
              <a:t>(</a:t>
            </a:r>
            <a:r>
              <a:rPr kumimoji="0" lang="zh-CN" altLang="zh-CN" sz="1500" b="1" i="0" u="none" strike="noStrike" cap="none" normalizeH="0" baseline="0" dirty="0">
                <a:ln>
                  <a:noFill/>
                </a:ln>
                <a:solidFill>
                  <a:srgbClr val="C1C706"/>
                </a:solidFill>
                <a:effectLst/>
                <a:latin typeface="Consolas" panose="020B0609020204030204" pitchFamily="49" charset="0"/>
              </a:rPr>
              <a:t>id</a:t>
            </a:r>
            <a:r>
              <a:rPr kumimoji="0" lang="zh-CN" altLang="zh-CN" sz="1500" b="1" i="0" u="none" strike="noStrike" cap="none" normalizeH="0" baseline="0" dirty="0">
                <a:ln>
                  <a:noFill/>
                </a:ln>
                <a:solidFill>
                  <a:srgbClr val="A9B7C6"/>
                </a:solidFill>
                <a:effectLst/>
                <a:latin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5" name="图片 44">
            <a:extLst>
              <a:ext uri="{FF2B5EF4-FFF2-40B4-BE49-F238E27FC236}">
                <a16:creationId xmlns:a16="http://schemas.microsoft.com/office/drawing/2014/main" id="{13044573-5D7A-4260-9B0A-1C7D11772A68}"/>
              </a:ext>
            </a:extLst>
          </p:cNvPr>
          <p:cNvPicPr>
            <a:picLocks noChangeAspect="1"/>
          </p:cNvPicPr>
          <p:nvPr/>
        </p:nvPicPr>
        <p:blipFill>
          <a:blip r:embed="rId2"/>
          <a:stretch>
            <a:fillRect/>
          </a:stretch>
        </p:blipFill>
        <p:spPr>
          <a:xfrm>
            <a:off x="2326621" y="2488933"/>
            <a:ext cx="2795274" cy="2496614"/>
          </a:xfrm>
          <a:prstGeom prst="rect">
            <a:avLst/>
          </a:prstGeom>
        </p:spPr>
      </p:pic>
      <p:pic>
        <p:nvPicPr>
          <p:cNvPr id="46" name="图片 45">
            <a:extLst>
              <a:ext uri="{FF2B5EF4-FFF2-40B4-BE49-F238E27FC236}">
                <a16:creationId xmlns:a16="http://schemas.microsoft.com/office/drawing/2014/main" id="{57A9050D-30ED-4870-811C-E752545499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9067" y="2488933"/>
            <a:ext cx="1788656" cy="1578226"/>
          </a:xfrm>
          <a:prstGeom prst="rect">
            <a:avLst/>
          </a:prstGeom>
        </p:spPr>
      </p:pic>
      <p:sp>
        <p:nvSpPr>
          <p:cNvPr id="47" name="文本框 83">
            <a:extLst>
              <a:ext uri="{FF2B5EF4-FFF2-40B4-BE49-F238E27FC236}">
                <a16:creationId xmlns:a16="http://schemas.microsoft.com/office/drawing/2014/main" id="{FC0FAC03-AE19-446B-8503-2C5C0630DD7F}"/>
              </a:ext>
            </a:extLst>
          </p:cNvPr>
          <p:cNvSpPr txBox="1">
            <a:spLocks noChangeArrowheads="1"/>
          </p:cNvSpPr>
          <p:nvPr/>
        </p:nvSpPr>
        <p:spPr bwMode="auto">
          <a:xfrm>
            <a:off x="5101147" y="2686698"/>
            <a:ext cx="115741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在前端展示鼠标悬停查看关联</a:t>
            </a:r>
          </a:p>
        </p:txBody>
      </p:sp>
      <p:pic>
        <p:nvPicPr>
          <p:cNvPr id="48" name="图片 47">
            <a:extLst>
              <a:ext uri="{FF2B5EF4-FFF2-40B4-BE49-F238E27FC236}">
                <a16:creationId xmlns:a16="http://schemas.microsoft.com/office/drawing/2014/main" id="{A59E1050-BD73-4D76-8EB7-5B9BD09CDF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3420" y="3464073"/>
            <a:ext cx="1856471" cy="1569661"/>
          </a:xfrm>
          <a:prstGeom prst="rect">
            <a:avLst/>
          </a:prstGeom>
        </p:spPr>
      </p:pic>
      <p:sp>
        <p:nvSpPr>
          <p:cNvPr id="49" name="箭头: 右 48">
            <a:extLst>
              <a:ext uri="{FF2B5EF4-FFF2-40B4-BE49-F238E27FC236}">
                <a16:creationId xmlns:a16="http://schemas.microsoft.com/office/drawing/2014/main" id="{A9662D63-E331-4D8F-9BE5-28AED900B7AE}"/>
              </a:ext>
            </a:extLst>
          </p:cNvPr>
          <p:cNvSpPr/>
          <p:nvPr/>
        </p:nvSpPr>
        <p:spPr bwMode="auto">
          <a:xfrm>
            <a:off x="4985074" y="3237654"/>
            <a:ext cx="1491426" cy="57122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50" name="文本框 83">
            <a:extLst>
              <a:ext uri="{FF2B5EF4-FFF2-40B4-BE49-F238E27FC236}">
                <a16:creationId xmlns:a16="http://schemas.microsoft.com/office/drawing/2014/main" id="{BBB12D4C-CBD9-4DB2-A5BB-02F600602C52}"/>
              </a:ext>
            </a:extLst>
          </p:cNvPr>
          <p:cNvSpPr txBox="1">
            <a:spLocks noChangeArrowheads="1"/>
          </p:cNvSpPr>
          <p:nvPr/>
        </p:nvSpPr>
        <p:spPr bwMode="auto">
          <a:xfrm>
            <a:off x="7351184" y="2571750"/>
            <a:ext cx="578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a:solidFill>
                  <a:srgbClr val="0070C0"/>
                </a:solidFill>
                <a:latin typeface="微软雅黑" pitchFamily="34" charset="-122"/>
                <a:ea typeface="微软雅黑" pitchFamily="34" charset="-122"/>
              </a:rPr>
              <a:t>java</a:t>
            </a:r>
            <a:endParaRPr lang="zh-CN" altLang="en-US" sz="1400" b="1" dirty="0">
              <a:solidFill>
                <a:srgbClr val="0070C0"/>
              </a:solidFill>
              <a:latin typeface="微软雅黑" pitchFamily="34" charset="-122"/>
              <a:ea typeface="微软雅黑" pitchFamily="34" charset="-122"/>
            </a:endParaRPr>
          </a:p>
        </p:txBody>
      </p:sp>
      <p:sp>
        <p:nvSpPr>
          <p:cNvPr id="51" name="文本框 83">
            <a:extLst>
              <a:ext uri="{FF2B5EF4-FFF2-40B4-BE49-F238E27FC236}">
                <a16:creationId xmlns:a16="http://schemas.microsoft.com/office/drawing/2014/main" id="{7086ADAA-8CB3-4506-B5D6-8F0988A78E34}"/>
              </a:ext>
            </a:extLst>
          </p:cNvPr>
          <p:cNvSpPr txBox="1">
            <a:spLocks noChangeArrowheads="1"/>
          </p:cNvSpPr>
          <p:nvPr/>
        </p:nvSpPr>
        <p:spPr bwMode="auto">
          <a:xfrm>
            <a:off x="5996315" y="3759827"/>
            <a:ext cx="11921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err="1">
                <a:solidFill>
                  <a:srgbClr val="0070C0"/>
                </a:solidFill>
                <a:latin typeface="微软雅黑" pitchFamily="34" charset="-122"/>
                <a:ea typeface="微软雅黑" pitchFamily="34" charset="-122"/>
              </a:rPr>
              <a:t>javascript</a:t>
            </a:r>
            <a:endParaRPr lang="zh-CN" altLang="en-US" sz="1400" b="1"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161552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50" fill="hold"/>
                                        <p:tgtEl>
                                          <p:spTgt spid="32"/>
                                        </p:tgtEl>
                                        <p:attrNameLst>
                                          <p:attrName>ppt_x</p:attrName>
                                        </p:attrNameLst>
                                      </p:cBhvr>
                                      <p:tavLst>
                                        <p:tav tm="0">
                                          <p:val>
                                            <p:strVal val="0-#ppt_w/2"/>
                                          </p:val>
                                        </p:tav>
                                        <p:tav tm="100000">
                                          <p:val>
                                            <p:strVal val="#ppt_x"/>
                                          </p:val>
                                        </p:tav>
                                      </p:tavLst>
                                    </p:anim>
                                    <p:anim calcmode="lin" valueType="num">
                                      <p:cBhvr additive="base">
                                        <p:cTn id="20" dur="550" fill="hold"/>
                                        <p:tgtEl>
                                          <p:spTgt spid="32"/>
                                        </p:tgtEl>
                                        <p:attrNameLst>
                                          <p:attrName>ppt_y</p:attrName>
                                        </p:attrNameLst>
                                      </p:cBhvr>
                                      <p:tavLst>
                                        <p:tav tm="0">
                                          <p:val>
                                            <p:strVal val="#ppt_y"/>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anim calcmode="lin" valueType="num">
                                      <p:cBhvr>
                                        <p:cTn id="24" dur="500" fill="hold"/>
                                        <p:tgtEl>
                                          <p:spTgt spid="41"/>
                                        </p:tgtEl>
                                        <p:attrNameLst>
                                          <p:attrName>ppt_x</p:attrName>
                                        </p:attrNameLst>
                                      </p:cBhvr>
                                      <p:tavLst>
                                        <p:tav tm="0">
                                          <p:val>
                                            <p:strVal val="#ppt_x"/>
                                          </p:val>
                                        </p:tav>
                                        <p:tav tm="100000">
                                          <p:val>
                                            <p:strVal val="#ppt_x"/>
                                          </p:val>
                                        </p:tav>
                                      </p:tavLst>
                                    </p:anim>
                                    <p:anim calcmode="lin" valueType="num">
                                      <p:cBhvr>
                                        <p:cTn id="25"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5">
            <a:extLst>
              <a:ext uri="{FF2B5EF4-FFF2-40B4-BE49-F238E27FC236}">
                <a16:creationId xmlns:a16="http://schemas.microsoft.com/office/drawing/2014/main" id="{21ADA740-1AE1-4977-8780-2DD60FFDC183}"/>
              </a:ext>
            </a:extLst>
          </p:cNvPr>
          <p:cNvSpPr txBox="1">
            <a:spLocks noChangeArrowheads="1"/>
          </p:cNvSpPr>
          <p:nvPr/>
        </p:nvSpPr>
        <p:spPr bwMode="auto">
          <a:xfrm>
            <a:off x="740568" y="384572"/>
            <a:ext cx="31027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对图进行可选计算步骤</a:t>
            </a:r>
          </a:p>
        </p:txBody>
      </p:sp>
      <p:grpSp>
        <p:nvGrpSpPr>
          <p:cNvPr id="5" name="组合 26">
            <a:extLst>
              <a:ext uri="{FF2B5EF4-FFF2-40B4-BE49-F238E27FC236}">
                <a16:creationId xmlns:a16="http://schemas.microsoft.com/office/drawing/2014/main" id="{A55D3720-E910-497C-9573-5603712D5288}"/>
              </a:ext>
            </a:extLst>
          </p:cNvPr>
          <p:cNvGrpSpPr>
            <a:grpSpLocks/>
          </p:cNvGrpSpPr>
          <p:nvPr/>
        </p:nvGrpSpPr>
        <p:grpSpPr bwMode="auto">
          <a:xfrm>
            <a:off x="346472" y="634603"/>
            <a:ext cx="2614613" cy="232172"/>
            <a:chOff x="0" y="0"/>
            <a:chExt cx="3275216" cy="291392"/>
          </a:xfrm>
        </p:grpSpPr>
        <p:sp>
          <p:nvSpPr>
            <p:cNvPr id="6" name="菱形 28">
              <a:extLst>
                <a:ext uri="{FF2B5EF4-FFF2-40B4-BE49-F238E27FC236}">
                  <a16:creationId xmlns:a16="http://schemas.microsoft.com/office/drawing/2014/main" id="{29529183-3908-4FCC-BE84-95856589DA3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 name="泪滴形 29">
              <a:extLst>
                <a:ext uri="{FF2B5EF4-FFF2-40B4-BE49-F238E27FC236}">
                  <a16:creationId xmlns:a16="http://schemas.microsoft.com/office/drawing/2014/main" id="{0D302579-6C19-4FF1-BAB7-929EA8FC3467}"/>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泪滴形 30">
              <a:extLst>
                <a:ext uri="{FF2B5EF4-FFF2-40B4-BE49-F238E27FC236}">
                  <a16:creationId xmlns:a16="http://schemas.microsoft.com/office/drawing/2014/main" id="{369F9109-2884-4ECE-89AB-E05CDBDE5F55}"/>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 name="菱形 31">
              <a:extLst>
                <a:ext uri="{FF2B5EF4-FFF2-40B4-BE49-F238E27FC236}">
                  <a16:creationId xmlns:a16="http://schemas.microsoft.com/office/drawing/2014/main" id="{5C8250A3-B3D5-4260-BF68-D2CF0428D76E}"/>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 name="直接连接符 32">
              <a:extLst>
                <a:ext uri="{FF2B5EF4-FFF2-40B4-BE49-F238E27FC236}">
                  <a16:creationId xmlns:a16="http://schemas.microsoft.com/office/drawing/2014/main" id="{649EC5DF-EF25-4CEB-A860-7DE2CDDEB8BB}"/>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32" name="组合 31">
            <a:extLst>
              <a:ext uri="{FF2B5EF4-FFF2-40B4-BE49-F238E27FC236}">
                <a16:creationId xmlns:a16="http://schemas.microsoft.com/office/drawing/2014/main" id="{43C61EA1-9AF7-45F5-B10B-8C8FD701DDDC}"/>
              </a:ext>
            </a:extLst>
          </p:cNvPr>
          <p:cNvGrpSpPr>
            <a:grpSpLocks/>
          </p:cNvGrpSpPr>
          <p:nvPr/>
        </p:nvGrpSpPr>
        <p:grpSpPr bwMode="auto">
          <a:xfrm>
            <a:off x="613786" y="1574822"/>
            <a:ext cx="1831198" cy="550862"/>
            <a:chOff x="533400" y="1559358"/>
            <a:chExt cx="1830301" cy="550887"/>
          </a:xfrm>
        </p:grpSpPr>
        <p:sp>
          <p:nvSpPr>
            <p:cNvPr id="33" name="五边形 64">
              <a:extLst>
                <a:ext uri="{FF2B5EF4-FFF2-40B4-BE49-F238E27FC236}">
                  <a16:creationId xmlns:a16="http://schemas.microsoft.com/office/drawing/2014/main" id="{DAB126AA-D87F-42D8-AE0D-67727FC4761B}"/>
                </a:ext>
              </a:extLst>
            </p:cNvPr>
            <p:cNvSpPr/>
            <p:nvPr/>
          </p:nvSpPr>
          <p:spPr>
            <a:xfrm>
              <a:off x="533400" y="1559358"/>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34" name="文本框 17">
              <a:extLst>
                <a:ext uri="{FF2B5EF4-FFF2-40B4-BE49-F238E27FC236}">
                  <a16:creationId xmlns:a16="http://schemas.microsoft.com/office/drawing/2014/main" id="{455EA8BC-4C9A-45C9-8C88-AF5849B0E356}"/>
                </a:ext>
              </a:extLst>
            </p:cNvPr>
            <p:cNvSpPr txBox="1">
              <a:spLocks noChangeArrowheads="1"/>
            </p:cNvSpPr>
            <p:nvPr/>
          </p:nvSpPr>
          <p:spPr bwMode="auto">
            <a:xfrm>
              <a:off x="632161" y="1625173"/>
              <a:ext cx="1731540" cy="36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核心关系</a:t>
              </a:r>
              <a:r>
                <a:rPr lang="en-US" altLang="zh-CN" sz="1800" dirty="0" err="1">
                  <a:solidFill>
                    <a:schemeClr val="bg1"/>
                  </a:solidFill>
                  <a:latin typeface="Segoe UI Semilight" pitchFamily="34" charset="0"/>
                  <a:ea typeface="微软雅黑" pitchFamily="34" charset="-122"/>
                  <a:cs typeface="Segoe UI Semilight" pitchFamily="34" charset="0"/>
                </a:rPr>
                <a:t>TopN</a:t>
              </a:r>
              <a:endParaRPr lang="zh-CN" altLang="en-US" sz="1800" dirty="0">
                <a:solidFill>
                  <a:schemeClr val="bg1"/>
                </a:solidFill>
                <a:latin typeface="Segoe UI Semilight" pitchFamily="34" charset="0"/>
                <a:ea typeface="微软雅黑" pitchFamily="34" charset="-122"/>
                <a:cs typeface="Segoe UI Semilight" pitchFamily="34" charset="0"/>
              </a:endParaRPr>
            </a:p>
          </p:txBody>
        </p:sp>
      </p:grpSp>
      <p:grpSp>
        <p:nvGrpSpPr>
          <p:cNvPr id="18" name="组合 17">
            <a:extLst>
              <a:ext uri="{FF2B5EF4-FFF2-40B4-BE49-F238E27FC236}">
                <a16:creationId xmlns:a16="http://schemas.microsoft.com/office/drawing/2014/main" id="{1796DE3A-3C89-4D47-8F68-C43E5668AC3D}"/>
              </a:ext>
            </a:extLst>
          </p:cNvPr>
          <p:cNvGrpSpPr>
            <a:grpSpLocks/>
          </p:cNvGrpSpPr>
          <p:nvPr/>
        </p:nvGrpSpPr>
        <p:grpSpPr bwMode="auto">
          <a:xfrm>
            <a:off x="681988" y="2400676"/>
            <a:ext cx="1608397" cy="2212014"/>
            <a:chOff x="927258" y="1258122"/>
            <a:chExt cx="1896711" cy="2213348"/>
          </a:xfrm>
        </p:grpSpPr>
        <p:sp>
          <p:nvSpPr>
            <p:cNvPr id="19" name="矩形 13">
              <a:extLst>
                <a:ext uri="{FF2B5EF4-FFF2-40B4-BE49-F238E27FC236}">
                  <a16:creationId xmlns:a16="http://schemas.microsoft.com/office/drawing/2014/main" id="{087CE956-CBE8-40DA-AFCC-0417D8570F46}"/>
                </a:ext>
              </a:extLst>
            </p:cNvPr>
            <p:cNvSpPr>
              <a:spLocks noChangeArrowheads="1"/>
            </p:cNvSpPr>
            <p:nvPr/>
          </p:nvSpPr>
          <p:spPr bwMode="auto">
            <a:xfrm>
              <a:off x="927258" y="1789483"/>
              <a:ext cx="1896711" cy="168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rPr>
                <a:t>可以指定一个数字，获取指定数量的权重最大的边所连的点，再将这些点相连构建成图，让求职者和学习者知道</a:t>
              </a:r>
              <a:r>
                <a:rPr lang="en-US" altLang="zh-CN" sz="1000" dirty="0">
                  <a:solidFill>
                    <a:schemeClr val="bg1"/>
                  </a:solidFill>
                  <a:latin typeface="微软雅黑" panose="020B0503020204020204" pitchFamily="34" charset="-122"/>
                  <a:ea typeface="微软雅黑" panose="020B0503020204020204" pitchFamily="34" charset="-122"/>
                </a:rPr>
                <a:t>IT</a:t>
              </a:r>
              <a:r>
                <a:rPr lang="zh-CN" altLang="en-US" sz="1000" dirty="0">
                  <a:solidFill>
                    <a:schemeClr val="bg1"/>
                  </a:solidFill>
                  <a:latin typeface="微软雅黑" panose="020B0503020204020204" pitchFamily="34" charset="-122"/>
                  <a:ea typeface="微软雅黑" panose="020B0503020204020204" pitchFamily="34" charset="-122"/>
                </a:rPr>
                <a:t>行业中不可或缺的一些技术，避免出现技能短板</a:t>
              </a:r>
              <a:endParaRPr lang="zh-CN" altLang="en-US" sz="9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20" name="文本框 83">
              <a:extLst>
                <a:ext uri="{FF2B5EF4-FFF2-40B4-BE49-F238E27FC236}">
                  <a16:creationId xmlns:a16="http://schemas.microsoft.com/office/drawing/2014/main" id="{124E958C-2FD8-4824-ACD9-A3DA50E6977D}"/>
                </a:ext>
              </a:extLst>
            </p:cNvPr>
            <p:cNvSpPr txBox="1">
              <a:spLocks noChangeArrowheads="1"/>
            </p:cNvSpPr>
            <p:nvPr/>
          </p:nvSpPr>
          <p:spPr bwMode="auto">
            <a:xfrm>
              <a:off x="979900" y="1258122"/>
              <a:ext cx="1731090" cy="52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选出高关联的技术栈搭档</a:t>
              </a:r>
            </a:p>
          </p:txBody>
        </p:sp>
      </p:grpSp>
      <p:sp>
        <p:nvSpPr>
          <p:cNvPr id="2" name="Rectangle 1">
            <a:extLst>
              <a:ext uri="{FF2B5EF4-FFF2-40B4-BE49-F238E27FC236}">
                <a16:creationId xmlns:a16="http://schemas.microsoft.com/office/drawing/2014/main" id="{6F5811CD-94EE-4C92-A939-928486C2A34B}"/>
              </a:ext>
            </a:extLst>
          </p:cNvPr>
          <p:cNvSpPr>
            <a:spLocks noChangeArrowheads="1"/>
          </p:cNvSpPr>
          <p:nvPr/>
        </p:nvSpPr>
        <p:spPr bwMode="auto">
          <a:xfrm>
            <a:off x="2524880" y="807933"/>
            <a:ext cx="6612843" cy="16158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b="1" dirty="0">
                <a:solidFill>
                  <a:srgbClr val="A9B7C6"/>
                </a:solidFill>
                <a:latin typeface="Consolas" panose="020B0609020204030204" pitchFamily="49" charset="0"/>
              </a:rPr>
              <a:t>//</a:t>
            </a:r>
            <a:r>
              <a:rPr lang="zh-CN" altLang="en-US" sz="1200" b="1" dirty="0">
                <a:solidFill>
                  <a:srgbClr val="A9B7C6"/>
                </a:solidFill>
                <a:latin typeface="Consolas" panose="020B0609020204030204" pitchFamily="49" charset="0"/>
              </a:rPr>
              <a:t>获取权重最高的</a:t>
            </a:r>
            <a:r>
              <a:rPr lang="en-US" altLang="zh-CN" sz="1200" b="1" dirty="0">
                <a:solidFill>
                  <a:srgbClr val="A9B7C6"/>
                </a:solidFill>
                <a:latin typeface="Consolas" panose="020B0609020204030204" pitchFamily="49" charset="0"/>
              </a:rPr>
              <a:t>n</a:t>
            </a:r>
            <a:r>
              <a:rPr lang="zh-CN" altLang="en-US" sz="1200" b="1" dirty="0">
                <a:solidFill>
                  <a:srgbClr val="A9B7C6"/>
                </a:solidFill>
                <a:latin typeface="Consolas" panose="020B0609020204030204" pitchFamily="49" charset="0"/>
              </a:rPr>
              <a:t>条边</a:t>
            </a:r>
            <a:endParaRPr lang="en-US" altLang="zh-CN" sz="1500" b="1"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7832"/>
                </a:solidFill>
                <a:effectLst/>
                <a:latin typeface="Consolas" panose="020B0609020204030204" pitchFamily="49" charset="0"/>
              </a:rPr>
              <a:t>val </a:t>
            </a:r>
            <a:r>
              <a:rPr kumimoji="0" lang="zh-CN" altLang="zh-CN" sz="1200" b="1" i="0" u="none" strike="noStrike" cap="none" normalizeH="0" baseline="0" dirty="0">
                <a:ln>
                  <a:noFill/>
                </a:ln>
                <a:solidFill>
                  <a:srgbClr val="C1C706"/>
                </a:solidFill>
                <a:effectLst/>
                <a:latin typeface="Consolas" panose="020B0609020204030204" pitchFamily="49" charset="0"/>
              </a:rPr>
              <a:t>WeightTop10 </a:t>
            </a:r>
            <a:r>
              <a:rPr kumimoji="0" lang="zh-CN" altLang="zh-CN" sz="1200" b="1" i="0" u="none" strike="noStrike" cap="none" normalizeH="0" baseline="0" dirty="0">
                <a:ln>
                  <a:noFill/>
                </a:ln>
                <a:solidFill>
                  <a:srgbClr val="3765A0"/>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graph</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0" i="0" u="none" strike="noStrike" cap="none" normalizeH="0" baseline="0" dirty="0">
                <a:ln>
                  <a:noFill/>
                </a:ln>
                <a:solidFill>
                  <a:srgbClr val="A9B7C6"/>
                </a:solidFill>
                <a:effectLst/>
                <a:latin typeface="Consolas" panose="020B0609020204030204" pitchFamily="49" charset="0"/>
              </a:rPr>
              <a:t>edges</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396AA0"/>
                </a:solidFill>
                <a:effectLst/>
                <a:latin typeface="Consolas" panose="020B0609020204030204" pitchFamily="49" charset="0"/>
              </a:rPr>
              <a:t>sortBy</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0" i="0" u="none" strike="noStrike" cap="none" normalizeH="0" baseline="0" dirty="0">
                <a:ln>
                  <a:noFill/>
                </a:ln>
                <a:solidFill>
                  <a:srgbClr val="A9B7C6"/>
                </a:solidFill>
                <a:effectLst/>
                <a:latin typeface="Consolas" panose="020B0609020204030204" pitchFamily="49" charset="0"/>
              </a:rPr>
              <a:t>_</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attr</a:t>
            </a:r>
            <a:r>
              <a:rPr kumimoji="0" lang="zh-CN" altLang="zh-CN" sz="1200" b="1" i="0" u="none" strike="noStrike" cap="none" normalizeH="0" baseline="0" dirty="0">
                <a:ln>
                  <a:noFill/>
                </a:ln>
                <a:solidFill>
                  <a:srgbClr val="CC7832"/>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ascending </a:t>
            </a:r>
            <a:r>
              <a:rPr kumimoji="0" lang="zh-CN" altLang="zh-CN" sz="1200" b="1" i="0" u="none" strike="noStrike" cap="none" normalizeH="0" baseline="0" dirty="0">
                <a:ln>
                  <a:noFill/>
                </a:ln>
                <a:solidFill>
                  <a:srgbClr val="3765A0"/>
                </a:solidFill>
                <a:effectLst/>
                <a:latin typeface="Consolas" panose="020B0609020204030204" pitchFamily="49" charset="0"/>
              </a:rPr>
              <a:t>= </a:t>
            </a:r>
            <a:r>
              <a:rPr kumimoji="0" lang="zh-CN" altLang="zh-CN" sz="1200" b="0" i="0" u="none" strike="noStrike" cap="none" normalizeH="0" baseline="0" dirty="0">
                <a:ln>
                  <a:noFill/>
                </a:ln>
                <a:solidFill>
                  <a:srgbClr val="CC7832"/>
                </a:solidFill>
                <a:effectLst/>
                <a:latin typeface="Consolas" panose="020B0609020204030204" pitchFamily="49" charset="0"/>
              </a:rPr>
              <a:t>false</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396AA0"/>
                </a:solidFill>
                <a:effectLst/>
                <a:latin typeface="Consolas" panose="020B0609020204030204" pitchFamily="49" charset="0"/>
              </a:rPr>
              <a:t>take</a:t>
            </a:r>
            <a:r>
              <a:rPr kumimoji="0" lang="zh-CN" altLang="zh-CN" sz="1200" b="1" i="0" u="none" strike="noStrike" cap="none" normalizeH="0" baseline="0" dirty="0">
                <a:ln>
                  <a:noFill/>
                </a:ln>
                <a:solidFill>
                  <a:srgbClr val="A9B7C6"/>
                </a:solidFill>
                <a:effectLst/>
                <a:latin typeface="Consolas" panose="020B0609020204030204" pitchFamily="49" charset="0"/>
              </a:rPr>
              <a:t>(</a:t>
            </a:r>
            <a:r>
              <a:rPr lang="en-US" altLang="zh-CN" sz="1200" b="1" dirty="0">
                <a:solidFill>
                  <a:srgbClr val="C1C706"/>
                </a:solidFill>
                <a:latin typeface="Consolas" panose="020B0609020204030204" pitchFamily="49" charset="0"/>
              </a:rPr>
              <a:t>n</a:t>
            </a:r>
            <a:r>
              <a:rPr kumimoji="0" lang="zh-CN" altLang="zh-CN" sz="1200" b="1" i="0" u="none" strike="noStrike" cap="none" normalizeH="0" baseline="0" dirty="0">
                <a:ln>
                  <a:noFill/>
                </a:ln>
                <a:solidFill>
                  <a:srgbClr val="A9B7C6"/>
                </a:solidFill>
                <a:effectLst/>
                <a:latin typeface="Consolas" panose="020B0609020204030204" pitchFamily="49" charset="0"/>
              </a:rPr>
              <a:t>)</a:t>
            </a:r>
            <a:br>
              <a:rPr kumimoji="0" lang="zh-CN" altLang="zh-CN" sz="1200" b="1" i="0" u="none" strike="noStrike" cap="none" normalizeH="0" baseline="0" dirty="0">
                <a:ln>
                  <a:noFill/>
                </a:ln>
                <a:solidFill>
                  <a:srgbClr val="A9B7C6"/>
                </a:solidFill>
                <a:effectLst/>
                <a:latin typeface="Consolas" panose="020B0609020204030204" pitchFamily="49" charset="0"/>
              </a:rPr>
            </a:br>
            <a:r>
              <a:rPr kumimoji="0" lang="zh-CN" altLang="zh-CN" sz="1200" b="0" i="0" u="none" strike="noStrike" cap="none" normalizeH="0" baseline="0" dirty="0">
                <a:ln>
                  <a:noFill/>
                </a:ln>
                <a:solidFill>
                  <a:srgbClr val="CC7832"/>
                </a:solidFill>
                <a:effectLst/>
                <a:latin typeface="Consolas" panose="020B0609020204030204" pitchFamily="49" charset="0"/>
              </a:rPr>
              <a:t>val </a:t>
            </a:r>
            <a:r>
              <a:rPr kumimoji="0" lang="zh-CN" altLang="zh-CN" sz="1200" b="1" i="0" u="none" strike="noStrike" cap="none" normalizeH="0" baseline="0" dirty="0">
                <a:ln>
                  <a:noFill/>
                </a:ln>
                <a:solidFill>
                  <a:srgbClr val="C1C706"/>
                </a:solidFill>
                <a:effectLst/>
                <a:latin typeface="Consolas" panose="020B0609020204030204" pitchFamily="49" charset="0"/>
              </a:rPr>
              <a:t>WeightTop10Graph </a:t>
            </a:r>
            <a:r>
              <a:rPr kumimoji="0" lang="zh-CN" altLang="zh-CN" sz="1200" b="1" i="0" u="none" strike="noStrike" cap="none" normalizeH="0" baseline="0" dirty="0">
                <a:ln>
                  <a:noFill/>
                </a:ln>
                <a:solidFill>
                  <a:srgbClr val="3765A0"/>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graph</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396AA0"/>
                </a:solidFill>
                <a:effectLst/>
                <a:latin typeface="Consolas" panose="020B0609020204030204" pitchFamily="49" charset="0"/>
              </a:rPr>
              <a:t>subgraph</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vpred </a:t>
            </a:r>
            <a:r>
              <a:rPr kumimoji="0" lang="zh-CN" altLang="zh-CN" sz="1200" b="1" i="0" u="none" strike="noStrike" cap="none" normalizeH="0" baseline="0" dirty="0">
                <a:ln>
                  <a:noFill/>
                </a:ln>
                <a:solidFill>
                  <a:srgbClr val="3765A0"/>
                </a:solidFill>
                <a:effectLst/>
                <a:latin typeface="Consolas" panose="020B0609020204030204" pitchFamily="49" charset="0"/>
              </a:rPr>
              <a:t>= </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id</a:t>
            </a:r>
            <a:r>
              <a:rPr kumimoji="0" lang="zh-CN" altLang="zh-CN" sz="1200" b="1" i="0" u="none" strike="noStrike" cap="none" normalizeH="0" baseline="0" dirty="0">
                <a:ln>
                  <a:noFill/>
                </a:ln>
                <a:solidFill>
                  <a:srgbClr val="CC7832"/>
                </a:solidFill>
                <a:effectLst/>
                <a:latin typeface="Consolas" panose="020B0609020204030204" pitchFamily="49" charset="0"/>
              </a:rPr>
              <a:t>, </a:t>
            </a:r>
            <a:r>
              <a:rPr kumimoji="0" lang="zh-CN" altLang="zh-CN" sz="1200" b="0" i="0" u="none" strike="noStrike" cap="none" normalizeH="0" baseline="0" dirty="0">
                <a:ln>
                  <a:noFill/>
                </a:ln>
                <a:solidFill>
                  <a:srgbClr val="72737A"/>
                </a:solidFill>
                <a:effectLst/>
                <a:latin typeface="Consolas" panose="020B0609020204030204" pitchFamily="49" charset="0"/>
              </a:rPr>
              <a:t>name</a:t>
            </a:r>
            <a:r>
              <a:rPr kumimoji="0" lang="zh-CN" altLang="zh-CN" sz="1200" b="1" i="0" u="none" strike="noStrike" cap="none" normalizeH="0" baseline="0" dirty="0">
                <a:ln>
                  <a:noFill/>
                </a:ln>
                <a:solidFill>
                  <a:srgbClr val="A9B7C6"/>
                </a:solidFill>
                <a:effectLst/>
                <a:latin typeface="Consolas" panose="020B0609020204030204" pitchFamily="49" charset="0"/>
              </a:rPr>
              <a:t>) </a:t>
            </a:r>
            <a:r>
              <a:rPr kumimoji="0" lang="zh-CN" altLang="zh-CN" sz="1200" b="1" i="0" u="none" strike="noStrike" cap="none" normalizeH="0" baseline="0" dirty="0">
                <a:ln>
                  <a:noFill/>
                </a:ln>
                <a:solidFill>
                  <a:srgbClr val="3765A0"/>
                </a:solidFill>
                <a:effectLst/>
                <a:latin typeface="Consolas" panose="020B0609020204030204" pitchFamily="49" charset="0"/>
              </a:rPr>
              <a:t>=&gt; </a:t>
            </a:r>
            <a:r>
              <a:rPr kumimoji="0" lang="zh-CN" altLang="zh-CN" sz="1200" b="1" i="0" u="none" strike="noStrike" cap="none" normalizeH="0" baseline="0" dirty="0">
                <a:ln>
                  <a:noFill/>
                </a:ln>
                <a:solidFill>
                  <a:srgbClr val="A9B7C6"/>
                </a:solidFill>
                <a:effectLst/>
                <a:latin typeface="Consolas" panose="020B0609020204030204" pitchFamily="49" charset="0"/>
              </a:rPr>
              <a:t>{</a:t>
            </a:r>
            <a:br>
              <a:rPr kumimoji="0" lang="zh-CN" altLang="zh-CN" sz="1200" b="1" i="0" u="none" strike="noStrike" cap="none" normalizeH="0" baseline="0" dirty="0">
                <a:ln>
                  <a:noFill/>
                </a:ln>
                <a:solidFill>
                  <a:srgbClr val="A9B7C6"/>
                </a:solidFill>
                <a:effectLst/>
                <a:latin typeface="Consolas" panose="020B0609020204030204" pitchFamily="49" charset="0"/>
              </a:rPr>
            </a:br>
            <a:r>
              <a:rPr kumimoji="0" lang="zh-CN" altLang="zh-CN" sz="1200" b="1" i="0" u="none" strike="noStrike" cap="none" normalizeH="0" baseline="0" dirty="0">
                <a:ln>
                  <a:noFill/>
                </a:ln>
                <a:solidFill>
                  <a:srgbClr val="A9B7C6"/>
                </a:solidFill>
                <a:effectLst/>
                <a:latin typeface="Consolas" panose="020B0609020204030204" pitchFamily="49" charset="0"/>
              </a:rPr>
              <a:t>  </a:t>
            </a:r>
            <a:r>
              <a:rPr kumimoji="0" lang="zh-CN" altLang="zh-CN" sz="1200" b="0" i="0" u="none" strike="noStrike" cap="none" normalizeH="0" baseline="0" dirty="0">
                <a:ln>
                  <a:noFill/>
                </a:ln>
                <a:solidFill>
                  <a:srgbClr val="CC7832"/>
                </a:solidFill>
                <a:effectLst/>
                <a:latin typeface="Consolas" panose="020B0609020204030204" pitchFamily="49" charset="0"/>
              </a:rPr>
              <a:t>var </a:t>
            </a:r>
            <a:r>
              <a:rPr kumimoji="0" lang="zh-CN" altLang="zh-CN" sz="1200" b="1" i="0" u="none" strike="noStrike" cap="none" normalizeH="0" baseline="0" dirty="0">
                <a:ln>
                  <a:noFill/>
                </a:ln>
                <a:solidFill>
                  <a:srgbClr val="C1C706"/>
                </a:solidFill>
                <a:effectLst/>
                <a:latin typeface="Consolas" panose="020B0609020204030204" pitchFamily="49" charset="0"/>
              </a:rPr>
              <a:t>keys</a:t>
            </a:r>
            <a:r>
              <a:rPr kumimoji="0" lang="zh-CN" altLang="zh-CN" sz="1200" b="0" i="0" u="none" strike="noStrike" cap="none" normalizeH="0" baseline="0" dirty="0">
                <a:ln>
                  <a:noFill/>
                </a:ln>
                <a:solidFill>
                  <a:srgbClr val="A9B7C6"/>
                </a:solidFill>
                <a:effectLst/>
                <a:latin typeface="Consolas" panose="020B0609020204030204" pitchFamily="49" charset="0"/>
              </a:rPr>
              <a:t>: </a:t>
            </a:r>
            <a:r>
              <a:rPr kumimoji="0" lang="zh-CN" altLang="zh-CN" sz="1200" b="0" i="0" u="none" strike="noStrike" cap="none" normalizeH="0" baseline="0" dirty="0">
                <a:ln>
                  <a:noFill/>
                </a:ln>
                <a:solidFill>
                  <a:srgbClr val="4E807D"/>
                </a:solidFill>
                <a:effectLst/>
                <a:latin typeface="Consolas" panose="020B0609020204030204" pitchFamily="49" charset="0"/>
              </a:rPr>
              <a:t>Set</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0" i="0" u="none" strike="noStrike" cap="none" normalizeH="0" baseline="0" dirty="0">
                <a:ln>
                  <a:noFill/>
                </a:ln>
                <a:solidFill>
                  <a:srgbClr val="4E807D"/>
                </a:solidFill>
                <a:effectLst/>
                <a:latin typeface="Consolas" panose="020B0609020204030204" pitchFamily="49" charset="0"/>
              </a:rPr>
              <a:t>VertexId</a:t>
            </a:r>
            <a:r>
              <a:rPr kumimoji="0" lang="zh-CN" altLang="zh-CN" sz="1200" b="1" i="0" u="none" strike="noStrike" cap="none" normalizeH="0" baseline="0" dirty="0">
                <a:ln>
                  <a:noFill/>
                </a:ln>
                <a:solidFill>
                  <a:srgbClr val="A9B7C6"/>
                </a:solidFill>
                <a:effectLst/>
                <a:latin typeface="Consolas" panose="020B0609020204030204" pitchFamily="49" charset="0"/>
              </a:rPr>
              <a:t>] </a:t>
            </a:r>
            <a:r>
              <a:rPr kumimoji="0" lang="zh-CN" altLang="zh-CN" sz="1200" b="1" i="0" u="none" strike="noStrike" cap="none" normalizeH="0" baseline="0" dirty="0">
                <a:ln>
                  <a:noFill/>
                </a:ln>
                <a:solidFill>
                  <a:srgbClr val="3765A0"/>
                </a:solidFill>
                <a:effectLst/>
                <a:latin typeface="Consolas" panose="020B0609020204030204" pitchFamily="49" charset="0"/>
              </a:rPr>
              <a:t>= </a:t>
            </a:r>
            <a:r>
              <a:rPr kumimoji="0" lang="zh-CN" altLang="zh-CN" sz="1200" b="1" i="1" u="none" strike="noStrike" cap="none" normalizeH="0" baseline="0" dirty="0">
                <a:ln>
                  <a:noFill/>
                </a:ln>
                <a:solidFill>
                  <a:srgbClr val="9876AA"/>
                </a:solidFill>
                <a:effectLst/>
                <a:latin typeface="Consolas" panose="020B0609020204030204" pitchFamily="49" charset="0"/>
              </a:rPr>
              <a:t>Set</a:t>
            </a:r>
            <a:r>
              <a:rPr kumimoji="0" lang="zh-CN" altLang="zh-CN" sz="1200" b="1" i="0" u="none" strike="noStrike" cap="none" normalizeH="0" baseline="0" dirty="0">
                <a:ln>
                  <a:noFill/>
                </a:ln>
                <a:solidFill>
                  <a:srgbClr val="A9B7C6"/>
                </a:solidFill>
                <a:effectLst/>
                <a:latin typeface="Consolas" panose="020B0609020204030204" pitchFamily="49" charset="0"/>
              </a:rPr>
              <a:t>()</a:t>
            </a:r>
            <a:br>
              <a:rPr kumimoji="0" lang="zh-CN" altLang="zh-CN" sz="1200" b="1" i="0" u="none" strike="noStrike" cap="none" normalizeH="0" baseline="0" dirty="0">
                <a:ln>
                  <a:noFill/>
                </a:ln>
                <a:solidFill>
                  <a:srgbClr val="A9B7C6"/>
                </a:solidFill>
                <a:effectLst/>
                <a:latin typeface="Consolas" panose="020B0609020204030204" pitchFamily="49" charset="0"/>
              </a:rPr>
            </a:br>
            <a:r>
              <a:rPr kumimoji="0" lang="zh-CN" altLang="zh-CN" sz="1200" b="1" i="0" u="none" strike="noStrike" cap="none" normalizeH="0" baseline="0" dirty="0">
                <a:ln>
                  <a:noFill/>
                </a:ln>
                <a:solidFill>
                  <a:srgbClr val="A9B7C6"/>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WeightTop10</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396AA0"/>
                </a:solidFill>
                <a:effectLst/>
                <a:latin typeface="Consolas" panose="020B0609020204030204" pitchFamily="49" charset="0"/>
              </a:rPr>
              <a:t>foreach</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e </a:t>
            </a:r>
            <a:r>
              <a:rPr kumimoji="0" lang="zh-CN" altLang="zh-CN" sz="1200" b="1" i="0" u="none" strike="noStrike" cap="none" normalizeH="0" baseline="0" dirty="0">
                <a:ln>
                  <a:noFill/>
                </a:ln>
                <a:solidFill>
                  <a:srgbClr val="3765A0"/>
                </a:solidFill>
                <a:effectLst/>
                <a:latin typeface="Consolas" panose="020B0609020204030204" pitchFamily="49" charset="0"/>
              </a:rPr>
              <a:t>=&gt; </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en-US" altLang="zh-CN" sz="1200" b="1" i="0" u="none" strike="noStrike" cap="none" normalizeH="0" baseline="0" dirty="0">
                <a:ln>
                  <a:noFill/>
                </a:ln>
                <a:solidFill>
                  <a:srgbClr val="A9B7C6"/>
                </a:solidFill>
                <a:effectLst/>
                <a:latin typeface="Consolas" panose="020B0609020204030204" pitchFamily="49" charset="0"/>
              </a:rPr>
              <a:t>//</a:t>
            </a:r>
            <a:r>
              <a:rPr kumimoji="0" lang="zh-CN" altLang="en-US" sz="1200" b="1" i="0" u="none" strike="noStrike" cap="none" normalizeH="0" baseline="0" dirty="0">
                <a:ln>
                  <a:noFill/>
                </a:ln>
                <a:solidFill>
                  <a:srgbClr val="A9B7C6"/>
                </a:solidFill>
                <a:effectLst/>
                <a:latin typeface="Consolas" panose="020B0609020204030204" pitchFamily="49" charset="0"/>
              </a:rPr>
              <a:t>构建所选边相联的点之间的关系</a:t>
            </a:r>
            <a:br>
              <a:rPr kumimoji="0" lang="zh-CN" altLang="zh-CN" sz="1200" b="1" i="0" u="none" strike="noStrike" cap="none" normalizeH="0" baseline="0" dirty="0">
                <a:ln>
                  <a:noFill/>
                </a:ln>
                <a:solidFill>
                  <a:srgbClr val="A9B7C6"/>
                </a:solidFill>
                <a:effectLst/>
                <a:latin typeface="Consolas" panose="020B0609020204030204" pitchFamily="49" charset="0"/>
              </a:rPr>
            </a:br>
            <a:r>
              <a:rPr kumimoji="0" lang="zh-CN" altLang="zh-CN" sz="1200" b="1" i="0" u="none" strike="noStrike" cap="none" normalizeH="0" baseline="0" dirty="0">
                <a:ln>
                  <a:noFill/>
                </a:ln>
                <a:solidFill>
                  <a:srgbClr val="A9B7C6"/>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keys </a:t>
            </a:r>
            <a:r>
              <a:rPr kumimoji="0" lang="zh-CN" altLang="zh-CN" sz="1200" b="1" i="0" u="none" strike="noStrike" cap="none" normalizeH="0" baseline="0" dirty="0">
                <a:ln>
                  <a:noFill/>
                </a:ln>
                <a:solidFill>
                  <a:srgbClr val="396AA0"/>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e</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srcId</a:t>
            </a:r>
            <a:br>
              <a:rPr kumimoji="0" lang="zh-CN" altLang="zh-CN" sz="1200" b="1" i="0" u="none" strike="noStrike" cap="none" normalizeH="0" baseline="0" dirty="0">
                <a:ln>
                  <a:noFill/>
                </a:ln>
                <a:solidFill>
                  <a:srgbClr val="C1C706"/>
                </a:solidFill>
                <a:effectLst/>
                <a:latin typeface="Consolas" panose="020B0609020204030204" pitchFamily="49" charset="0"/>
              </a:rPr>
            </a:br>
            <a:r>
              <a:rPr kumimoji="0" lang="zh-CN" altLang="zh-CN" sz="1200" b="1" i="0" u="none" strike="noStrike" cap="none" normalizeH="0" baseline="0" dirty="0">
                <a:ln>
                  <a:noFill/>
                </a:ln>
                <a:solidFill>
                  <a:srgbClr val="C1C706"/>
                </a:solidFill>
                <a:effectLst/>
                <a:latin typeface="Consolas" panose="020B0609020204030204" pitchFamily="49" charset="0"/>
              </a:rPr>
              <a:t>    keys </a:t>
            </a:r>
            <a:r>
              <a:rPr kumimoji="0" lang="zh-CN" altLang="zh-CN" sz="1200" b="1" i="0" u="none" strike="noStrike" cap="none" normalizeH="0" baseline="0" dirty="0">
                <a:ln>
                  <a:noFill/>
                </a:ln>
                <a:solidFill>
                  <a:srgbClr val="396AA0"/>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e</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dstId</a:t>
            </a:r>
            <a:r>
              <a:rPr kumimoji="0" lang="zh-CN" altLang="zh-CN" sz="1200" b="1" i="0" u="none" strike="noStrike" cap="none" normalizeH="0" baseline="0" dirty="0">
                <a:ln>
                  <a:noFill/>
                </a:ln>
                <a:solidFill>
                  <a:srgbClr val="A9B7C6"/>
                </a:solidFill>
                <a:effectLst/>
                <a:latin typeface="Consolas" panose="020B0609020204030204" pitchFamily="49" charset="0"/>
              </a:rPr>
              <a:t>})</a:t>
            </a:r>
            <a:br>
              <a:rPr kumimoji="0" lang="zh-CN" altLang="zh-CN" sz="1200" b="1" i="0" u="none" strike="noStrike" cap="none" normalizeH="0" baseline="0" dirty="0">
                <a:ln>
                  <a:noFill/>
                </a:ln>
                <a:solidFill>
                  <a:srgbClr val="A9B7C6"/>
                </a:solidFill>
                <a:effectLst/>
                <a:latin typeface="Consolas" panose="020B0609020204030204" pitchFamily="49" charset="0"/>
              </a:rPr>
            </a:br>
            <a:r>
              <a:rPr kumimoji="0" lang="zh-CN" altLang="zh-CN" sz="1200" b="1" i="0" u="none" strike="noStrike" cap="none" normalizeH="0" baseline="0" dirty="0">
                <a:ln>
                  <a:noFill/>
                </a:ln>
                <a:solidFill>
                  <a:srgbClr val="A9B7C6"/>
                </a:solidFill>
                <a:effectLst/>
                <a:latin typeface="Consolas" panose="020B0609020204030204" pitchFamily="49" charset="0"/>
              </a:rPr>
              <a:t>  </a:t>
            </a:r>
            <a:r>
              <a:rPr kumimoji="0" lang="zh-CN" altLang="zh-CN" sz="1200" b="1" i="0" u="none" strike="noStrike" cap="none" normalizeH="0" baseline="0" dirty="0">
                <a:ln>
                  <a:noFill/>
                </a:ln>
                <a:solidFill>
                  <a:srgbClr val="C1C706"/>
                </a:solidFill>
                <a:effectLst/>
                <a:latin typeface="Consolas" panose="020B0609020204030204" pitchFamily="49" charset="0"/>
              </a:rPr>
              <a:t>keys</a:t>
            </a:r>
            <a:r>
              <a:rPr kumimoji="0" lang="zh-CN" altLang="zh-CN" sz="1200" b="1" i="0" u="none" strike="noStrike" cap="none" normalizeH="0" baseline="0" dirty="0">
                <a:ln>
                  <a:noFill/>
                </a:ln>
                <a:solidFill>
                  <a:srgbClr val="01A09D"/>
                </a:solidFill>
                <a:effectLst/>
                <a:latin typeface="Consolas" panose="020B0609020204030204" pitchFamily="49" charset="0"/>
              </a:rPr>
              <a:t>.</a:t>
            </a:r>
            <a:r>
              <a:rPr kumimoji="0" lang="zh-CN" altLang="zh-CN" sz="1200" b="1" i="0" u="none" strike="noStrike" cap="none" normalizeH="0" baseline="0" dirty="0">
                <a:ln>
                  <a:noFill/>
                </a:ln>
                <a:solidFill>
                  <a:srgbClr val="396AA0"/>
                </a:solidFill>
                <a:effectLst/>
                <a:latin typeface="Consolas" panose="020B0609020204030204" pitchFamily="49" charset="0"/>
              </a:rPr>
              <a:t>contains</a:t>
            </a:r>
            <a:r>
              <a:rPr kumimoji="0" lang="zh-CN" altLang="zh-CN" sz="1200" b="1" i="0" u="none" strike="noStrike" cap="none" normalizeH="0" baseline="0" dirty="0">
                <a:ln>
                  <a:noFill/>
                </a:ln>
                <a:solidFill>
                  <a:srgbClr val="A9B7C6"/>
                </a:solidFill>
                <a:effectLst/>
                <a:latin typeface="Consolas" panose="020B0609020204030204" pitchFamily="49" charset="0"/>
              </a:rPr>
              <a:t>(</a:t>
            </a:r>
            <a:r>
              <a:rPr kumimoji="0" lang="zh-CN" altLang="zh-CN" sz="1200" b="1" i="0" u="none" strike="noStrike" cap="none" normalizeH="0" baseline="0" dirty="0">
                <a:ln>
                  <a:noFill/>
                </a:ln>
                <a:solidFill>
                  <a:srgbClr val="C1C706"/>
                </a:solidFill>
                <a:effectLst/>
                <a:latin typeface="Consolas" panose="020B0609020204030204" pitchFamily="49" charset="0"/>
              </a:rPr>
              <a:t>id</a:t>
            </a:r>
            <a:r>
              <a:rPr kumimoji="0" lang="zh-CN" altLang="zh-CN" sz="1200" b="1" i="0" u="none" strike="noStrike" cap="none" normalizeH="0" baseline="0" dirty="0">
                <a:ln>
                  <a:noFill/>
                </a:ln>
                <a:solidFill>
                  <a:srgbClr val="A9B7C6"/>
                </a:solidFill>
                <a:effectLst/>
                <a:latin typeface="Consolas" panose="020B0609020204030204" pitchFamily="49" charset="0"/>
              </a:rPr>
              <a:t>)})</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31" name="文本框 83">
            <a:extLst>
              <a:ext uri="{FF2B5EF4-FFF2-40B4-BE49-F238E27FC236}">
                <a16:creationId xmlns:a16="http://schemas.microsoft.com/office/drawing/2014/main" id="{3BAB8E2F-DCF7-4249-8D40-5AD0A9FB0E8F}"/>
              </a:ext>
            </a:extLst>
          </p:cNvPr>
          <p:cNvSpPr txBox="1">
            <a:spLocks noChangeArrowheads="1"/>
          </p:cNvSpPr>
          <p:nvPr/>
        </p:nvSpPr>
        <p:spPr bwMode="auto">
          <a:xfrm>
            <a:off x="6316277" y="3020348"/>
            <a:ext cx="196930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相互关联度</a:t>
            </a:r>
            <a:r>
              <a:rPr lang="en-US" altLang="zh-CN" sz="1400" b="1" dirty="0">
                <a:solidFill>
                  <a:schemeClr val="bg1"/>
                </a:solidFill>
                <a:latin typeface="微软雅黑" pitchFamily="34" charset="-122"/>
                <a:ea typeface="微软雅黑" pitchFamily="34" charset="-122"/>
              </a:rPr>
              <a:t>Top10</a:t>
            </a:r>
            <a:r>
              <a:rPr lang="zh-CN" altLang="en-US" sz="1400" b="1" dirty="0">
                <a:solidFill>
                  <a:schemeClr val="bg1"/>
                </a:solidFill>
                <a:latin typeface="微软雅黑" pitchFamily="34" charset="-122"/>
                <a:ea typeface="微软雅黑" pitchFamily="34" charset="-122"/>
              </a:rPr>
              <a:t>的技术栈及其相互之间的联系强度</a:t>
            </a:r>
          </a:p>
        </p:txBody>
      </p:sp>
      <p:pic>
        <p:nvPicPr>
          <p:cNvPr id="35" name="图片 34">
            <a:extLst>
              <a:ext uri="{FF2B5EF4-FFF2-40B4-BE49-F238E27FC236}">
                <a16:creationId xmlns:a16="http://schemas.microsoft.com/office/drawing/2014/main" id="{66018C9C-7629-44FB-B3AC-684D81EFD075}"/>
              </a:ext>
            </a:extLst>
          </p:cNvPr>
          <p:cNvPicPr>
            <a:picLocks noChangeAspect="1"/>
          </p:cNvPicPr>
          <p:nvPr/>
        </p:nvPicPr>
        <p:blipFill>
          <a:blip r:embed="rId2"/>
          <a:stretch>
            <a:fillRect/>
          </a:stretch>
        </p:blipFill>
        <p:spPr>
          <a:xfrm>
            <a:off x="3437611" y="2400676"/>
            <a:ext cx="2878666" cy="2561496"/>
          </a:xfrm>
          <a:prstGeom prst="rect">
            <a:avLst/>
          </a:prstGeom>
        </p:spPr>
      </p:pic>
    </p:spTree>
    <p:extLst>
      <p:ext uri="{BB962C8B-B14F-4D97-AF65-F5344CB8AC3E}">
        <p14:creationId xmlns:p14="http://schemas.microsoft.com/office/powerpoint/2010/main" val="160345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by="(-#ppt_w*2)" calcmode="lin" valueType="num">
                                      <p:cBhvr rctx="PPT">
                                        <p:cTn id="11" dur="500" autoRev="1" fill="hold">
                                          <p:stCondLst>
                                            <p:cond delay="0"/>
                                          </p:stCondLst>
                                        </p:cTn>
                                        <p:tgtEl>
                                          <p:spTgt spid="4"/>
                                        </p:tgtEl>
                                        <p:attrNameLst>
                                          <p:attrName>ppt_w</p:attrName>
                                        </p:attrNameLst>
                                      </p:cBhvr>
                                    </p:anim>
                                    <p:anim by="(#ppt_w*0.50)" calcmode="lin" valueType="num">
                                      <p:cBhvr>
                                        <p:cTn id="12" dur="500" decel="50000" autoRev="1" fill="hold">
                                          <p:stCondLst>
                                            <p:cond delay="0"/>
                                          </p:stCondLst>
                                        </p:cTn>
                                        <p:tgtEl>
                                          <p:spTgt spid="4"/>
                                        </p:tgtEl>
                                        <p:attrNameLst>
                                          <p:attrName>ppt_x</p:attrName>
                                        </p:attrNameLst>
                                      </p:cBhvr>
                                    </p:anim>
                                    <p:anim from="(-#ppt_h/2)" to="(#ppt_y)" calcmode="lin" valueType="num">
                                      <p:cBhvr>
                                        <p:cTn id="13" dur="1000" fill="hold">
                                          <p:stCondLst>
                                            <p:cond delay="0"/>
                                          </p:stCondLst>
                                        </p:cTn>
                                        <p:tgtEl>
                                          <p:spTgt spid="4"/>
                                        </p:tgtEl>
                                        <p:attrNameLst>
                                          <p:attrName>ppt_y</p:attrName>
                                        </p:attrNameLst>
                                      </p:cBhvr>
                                    </p:anim>
                                    <p:animRot by="21600000">
                                      <p:cBhvr>
                                        <p:cTn id="14" dur="1000" fill="hold">
                                          <p:stCondLst>
                                            <p:cond delay="0"/>
                                          </p:stCondLst>
                                        </p:cTn>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50" fill="hold"/>
                                        <p:tgtEl>
                                          <p:spTgt spid="32"/>
                                        </p:tgtEl>
                                        <p:attrNameLst>
                                          <p:attrName>ppt_x</p:attrName>
                                        </p:attrNameLst>
                                      </p:cBhvr>
                                      <p:tavLst>
                                        <p:tav tm="0">
                                          <p:val>
                                            <p:strVal val="0-#ppt_w/2"/>
                                          </p:val>
                                        </p:tav>
                                        <p:tav tm="100000">
                                          <p:val>
                                            <p:strVal val="#ppt_x"/>
                                          </p:val>
                                        </p:tav>
                                      </p:tavLst>
                                    </p:anim>
                                    <p:anim calcmode="lin" valueType="num">
                                      <p:cBhvr additive="base">
                                        <p:cTn id="20" dur="550" fill="hold"/>
                                        <p:tgtEl>
                                          <p:spTgt spid="32"/>
                                        </p:tgtEl>
                                        <p:attrNameLst>
                                          <p:attrName>ppt_y</p:attrName>
                                        </p:attrNameLst>
                                      </p:cBhvr>
                                      <p:tavLst>
                                        <p:tav tm="0">
                                          <p:val>
                                            <p:strVal val="#ppt_y"/>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anim calcmode="lin" valueType="num">
                                      <p:cBhvr>
                                        <p:cTn id="24" dur="500" fill="hold"/>
                                        <p:tgtEl>
                                          <p:spTgt spid="18"/>
                                        </p:tgtEl>
                                        <p:attrNameLst>
                                          <p:attrName>ppt_x</p:attrName>
                                        </p:attrNameLst>
                                      </p:cBhvr>
                                      <p:tavLst>
                                        <p:tav tm="0">
                                          <p:val>
                                            <p:strVal val="#ppt_x"/>
                                          </p:val>
                                        </p:tav>
                                        <p:tav tm="100000">
                                          <p:val>
                                            <p:strVal val="#ppt_x"/>
                                          </p:val>
                                        </p:tav>
                                      </p:tavLst>
                                    </p:anim>
                                    <p:anim calcmode="lin" valueType="num">
                                      <p:cBhvr>
                                        <p:cTn id="2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前端部分效果展示</a:t>
            </a:r>
          </a:p>
        </p:txBody>
      </p:sp>
      <p:grpSp>
        <p:nvGrpSpPr>
          <p:cNvPr id="79" name="组合 26"/>
          <p:cNvGrpSpPr>
            <a:grpSpLocks/>
          </p:cNvGrpSpPr>
          <p:nvPr/>
        </p:nvGrpSpPr>
        <p:grpSpPr bwMode="auto">
          <a:xfrm>
            <a:off x="346472" y="634603"/>
            <a:ext cx="2614613" cy="232172"/>
            <a:chOff x="0" y="0"/>
            <a:chExt cx="3275216" cy="291392"/>
          </a:xfrm>
        </p:grpSpPr>
        <p:sp>
          <p:nvSpPr>
            <p:cNvPr id="80"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81"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3"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84"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23" name="图片 22">
            <a:extLst>
              <a:ext uri="{FF2B5EF4-FFF2-40B4-BE49-F238E27FC236}">
                <a16:creationId xmlns:a16="http://schemas.microsoft.com/office/drawing/2014/main" id="{FC839408-7F07-458F-BA1E-E9E0CF8BEA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647" y="926057"/>
            <a:ext cx="7898470" cy="4019683"/>
          </a:xfrm>
          <a:prstGeom prst="rect">
            <a:avLst/>
          </a:prstGeom>
        </p:spPr>
      </p:pic>
      <p:sp>
        <p:nvSpPr>
          <p:cNvPr id="2" name="矩形 1">
            <a:extLst>
              <a:ext uri="{FF2B5EF4-FFF2-40B4-BE49-F238E27FC236}">
                <a16:creationId xmlns:a16="http://schemas.microsoft.com/office/drawing/2014/main" id="{887CC3FC-C8CC-42A6-AD31-B9A22569EAB6}"/>
              </a:ext>
            </a:extLst>
          </p:cNvPr>
          <p:cNvSpPr/>
          <p:nvPr/>
        </p:nvSpPr>
        <p:spPr>
          <a:xfrm>
            <a:off x="3947222" y="225481"/>
            <a:ext cx="3916619" cy="700576"/>
          </a:xfrm>
          <a:prstGeom prst="rect">
            <a:avLst/>
          </a:prstGeom>
        </p:spPr>
        <p:txBody>
          <a:bodyPr wrap="square">
            <a:spAutoFit/>
          </a:bodyPr>
          <a:lstStyle/>
          <a:p>
            <a:pPr algn="ctr" defTabSz="684213" eaLnBrk="1" fontAlgn="auto" hangingPunct="1">
              <a:lnSpc>
                <a:spcPct val="150000"/>
              </a:lnSpc>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sym typeface="Arial" pitchFamily="34" charset="0"/>
              </a:rPr>
              <a:t>节点大小表征度数</a:t>
            </a:r>
            <a:endParaRPr lang="en-US" altLang="zh-CN" sz="1400" dirty="0">
              <a:solidFill>
                <a:schemeClr val="bg1"/>
              </a:solidFill>
              <a:latin typeface="微软雅黑" panose="020B0503020204020204" pitchFamily="34" charset="-122"/>
              <a:ea typeface="微软雅黑" panose="020B0503020204020204" pitchFamily="34" charset="-122"/>
              <a:sym typeface="Arial" pitchFamily="34" charset="0"/>
            </a:endParaRPr>
          </a:p>
          <a:p>
            <a:pPr algn="ctr" defTabSz="684213" eaLnBrk="1" fontAlgn="auto" hangingPunct="1">
              <a:lnSpc>
                <a:spcPct val="150000"/>
              </a:lnSpc>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sym typeface="Arial" pitchFamily="34" charset="0"/>
              </a:rPr>
              <a:t>边的粗细表征边的权重</a:t>
            </a:r>
          </a:p>
        </p:txBody>
      </p:sp>
    </p:spTree>
    <p:extLst>
      <p:ext uri="{BB962C8B-B14F-4D97-AF65-F5344CB8AC3E}">
        <p14:creationId xmlns:p14="http://schemas.microsoft.com/office/powerpoint/2010/main" val="1427610495"/>
      </p:ext>
    </p:extLst>
  </p:cSld>
  <p:clrMapOvr>
    <a:masterClrMapping/>
  </p:clrMapOvr>
  <mc:AlternateContent xmlns:mc="http://schemas.openxmlformats.org/markup-compatibility/2006" xmlns:p14="http://schemas.microsoft.com/office/powerpoint/2010/main">
    <mc:Choice Requires="p14">
      <p:transition spd="slow" p14:dur="1200" advTm="8000">
        <p14:prism/>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78"/>
                                        </p:tgtEl>
                                        <p:attrNameLst>
                                          <p:attrName>style.visibility</p:attrName>
                                        </p:attrNameLst>
                                      </p:cBhvr>
                                      <p:to>
                                        <p:strVal val="visible"/>
                                      </p:to>
                                    </p:set>
                                    <p:anim by="(-#ppt_w*2)" calcmode="lin" valueType="num">
                                      <p:cBhvr rctx="PPT">
                                        <p:cTn id="11" dur="500" autoRev="1" fill="hold">
                                          <p:stCondLst>
                                            <p:cond delay="0"/>
                                          </p:stCondLst>
                                        </p:cTn>
                                        <p:tgtEl>
                                          <p:spTgt spid="78"/>
                                        </p:tgtEl>
                                        <p:attrNameLst>
                                          <p:attrName>ppt_w</p:attrName>
                                        </p:attrNameLst>
                                      </p:cBhvr>
                                    </p:anim>
                                    <p:anim by="(#ppt_w*0.50)" calcmode="lin" valueType="num">
                                      <p:cBhvr>
                                        <p:cTn id="12" dur="500" decel="50000" autoRev="1" fill="hold">
                                          <p:stCondLst>
                                            <p:cond delay="0"/>
                                          </p:stCondLst>
                                        </p:cTn>
                                        <p:tgtEl>
                                          <p:spTgt spid="78"/>
                                        </p:tgtEl>
                                        <p:attrNameLst>
                                          <p:attrName>ppt_x</p:attrName>
                                        </p:attrNameLst>
                                      </p:cBhvr>
                                    </p:anim>
                                    <p:anim from="(-#ppt_h/2)" to="(#ppt_y)" calcmode="lin" valueType="num">
                                      <p:cBhvr>
                                        <p:cTn id="13" dur="1000" fill="hold">
                                          <p:stCondLst>
                                            <p:cond delay="0"/>
                                          </p:stCondLst>
                                        </p:cTn>
                                        <p:tgtEl>
                                          <p:spTgt spid="78"/>
                                        </p:tgtEl>
                                        <p:attrNameLst>
                                          <p:attrName>ppt_y</p:attrName>
                                        </p:attrNameLst>
                                      </p:cBhvr>
                                    </p:anim>
                                    <p:animRot by="21600000">
                                      <p:cBhvr>
                                        <p:cTn id="14" dur="1000" fill="hold">
                                          <p:stCondLst>
                                            <p:cond delay="0"/>
                                          </p:stCondLst>
                                        </p:cTn>
                                        <p:tgtEl>
                                          <p:spTgt spid="7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C212A4-4075-4957-B346-3825D91C0B40}"/>
              </a:ext>
            </a:extLst>
          </p:cNvPr>
          <p:cNvGrpSpPr/>
          <p:nvPr/>
        </p:nvGrpSpPr>
        <p:grpSpPr>
          <a:xfrm>
            <a:off x="2669012" y="1160145"/>
            <a:ext cx="3535362" cy="3330456"/>
            <a:chOff x="2669012" y="1160145"/>
            <a:chExt cx="3535362" cy="3330456"/>
          </a:xfrm>
        </p:grpSpPr>
        <p:grpSp>
          <p:nvGrpSpPr>
            <p:cNvPr id="63" name="组合 62"/>
            <p:cNvGrpSpPr>
              <a:grpSpLocks/>
            </p:cNvGrpSpPr>
            <p:nvPr/>
          </p:nvGrpSpPr>
          <p:grpSpPr bwMode="auto">
            <a:xfrm>
              <a:off x="2669012" y="1160145"/>
              <a:ext cx="3535362" cy="3330456"/>
              <a:chOff x="839089" y="1015825"/>
              <a:chExt cx="4688114" cy="4877531"/>
            </a:xfrm>
          </p:grpSpPr>
          <p:grpSp>
            <p:nvGrpSpPr>
              <p:cNvPr id="64" name="组合 4"/>
              <p:cNvGrpSpPr>
                <a:grpSpLocks/>
              </p:cNvGrpSpPr>
              <p:nvPr/>
            </p:nvGrpSpPr>
            <p:grpSpPr bwMode="auto">
              <a:xfrm rot="-297887">
                <a:off x="2313380" y="1015825"/>
                <a:ext cx="1482151" cy="1487649"/>
                <a:chOff x="3130077" y="1143064"/>
                <a:chExt cx="1735225" cy="1741663"/>
              </a:xfrm>
            </p:grpSpPr>
            <p:cxnSp>
              <p:nvCxnSpPr>
                <p:cNvPr id="66" name="直接连接符 65"/>
                <p:cNvCxnSpPr>
                  <a:endCxn id="6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7" name="直接连接符 66"/>
                <p:cNvCxnSpPr>
                  <a:stCxn id="6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68" name="椭圆 8"/>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5" name="矩形 64"/>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69" name="矩形 68"/>
            <p:cNvSpPr>
              <a:spLocks noChangeArrowheads="1"/>
            </p:cNvSpPr>
            <p:nvPr/>
          </p:nvSpPr>
          <p:spPr bwMode="auto">
            <a:xfrm>
              <a:off x="2900267" y="2387476"/>
              <a:ext cx="3119437"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400" dirty="0">
                  <a:solidFill>
                    <a:schemeClr val="bg1"/>
                  </a:solidFill>
                </a:rPr>
                <a:t>让求职者知道自己掌握的技术是否被招聘者青睐，自己又缺少哪些重要的技能。通过技术之间的关联，反映产业界产业界的用人需求与技术潮流。</a:t>
              </a:r>
              <a:endParaRPr lang="en-US" altLang="zh-CN" sz="1400" dirty="0">
                <a:solidFill>
                  <a:schemeClr val="bg1"/>
                </a:solidFill>
              </a:endParaRPr>
            </a:p>
          </p:txBody>
        </p:sp>
        <p:sp>
          <p:nvSpPr>
            <p:cNvPr id="77" name="矩形 76"/>
            <p:cNvSpPr>
              <a:spLocks noChangeArrowheads="1"/>
            </p:cNvSpPr>
            <p:nvPr/>
          </p:nvSpPr>
          <p:spPr bwMode="auto">
            <a:xfrm>
              <a:off x="2812071" y="3418780"/>
              <a:ext cx="3249243" cy="6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30000"/>
                </a:lnSpc>
              </a:pPr>
              <a:r>
                <a:rPr lang="zh-CN" altLang="en-US" sz="1600" dirty="0">
                  <a:solidFill>
                    <a:schemeClr val="bg1"/>
                  </a:solidFill>
                  <a:latin typeface="微软雅黑" pitchFamily="34" charset="-122"/>
                  <a:ea typeface="微软雅黑" pitchFamily="34" charset="-122"/>
                </a:rPr>
                <a:t>指导求职者“点对技能树”，明确学习方向，前进路上少些迷茫。</a:t>
              </a:r>
              <a:endParaRPr lang="en-US" altLang="zh-CN" sz="1600" dirty="0">
                <a:solidFill>
                  <a:schemeClr val="bg1"/>
                </a:solidFill>
                <a:latin typeface="微软雅黑" pitchFamily="34" charset="-122"/>
                <a:ea typeface="微软雅黑" pitchFamily="34" charset="-122"/>
              </a:endParaRPr>
            </a:p>
          </p:txBody>
        </p:sp>
      </p:grpSp>
      <p:sp>
        <p:nvSpPr>
          <p:cNvPr id="78"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价值 意义</a:t>
            </a:r>
          </a:p>
        </p:txBody>
      </p:sp>
      <p:grpSp>
        <p:nvGrpSpPr>
          <p:cNvPr id="79" name="组合 26"/>
          <p:cNvGrpSpPr>
            <a:grpSpLocks/>
          </p:cNvGrpSpPr>
          <p:nvPr/>
        </p:nvGrpSpPr>
        <p:grpSpPr bwMode="auto">
          <a:xfrm>
            <a:off x="346472" y="634603"/>
            <a:ext cx="2614613" cy="232172"/>
            <a:chOff x="0" y="0"/>
            <a:chExt cx="3275216" cy="291392"/>
          </a:xfrm>
        </p:grpSpPr>
        <p:sp>
          <p:nvSpPr>
            <p:cNvPr id="80"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81"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3"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84"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80293645"/>
      </p:ext>
    </p:extLst>
  </p:cSld>
  <p:clrMapOvr>
    <a:masterClrMapping/>
  </p:clrMapOvr>
  <mc:AlternateContent xmlns:mc="http://schemas.openxmlformats.org/markup-compatibility/2006" xmlns:p14="http://schemas.microsoft.com/office/powerpoint/2010/main">
    <mc:Choice Requires="p14">
      <p:transition spd="slow" p14:dur="1200" advTm="8000">
        <p14:prism/>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78"/>
                                        </p:tgtEl>
                                        <p:attrNameLst>
                                          <p:attrName>style.visibility</p:attrName>
                                        </p:attrNameLst>
                                      </p:cBhvr>
                                      <p:to>
                                        <p:strVal val="visible"/>
                                      </p:to>
                                    </p:set>
                                    <p:anim by="(-#ppt_w*2)" calcmode="lin" valueType="num">
                                      <p:cBhvr rctx="PPT">
                                        <p:cTn id="11" dur="500" autoRev="1" fill="hold">
                                          <p:stCondLst>
                                            <p:cond delay="0"/>
                                          </p:stCondLst>
                                        </p:cTn>
                                        <p:tgtEl>
                                          <p:spTgt spid="78"/>
                                        </p:tgtEl>
                                        <p:attrNameLst>
                                          <p:attrName>ppt_w</p:attrName>
                                        </p:attrNameLst>
                                      </p:cBhvr>
                                    </p:anim>
                                    <p:anim by="(#ppt_w*0.50)" calcmode="lin" valueType="num">
                                      <p:cBhvr>
                                        <p:cTn id="12" dur="500" decel="50000" autoRev="1" fill="hold">
                                          <p:stCondLst>
                                            <p:cond delay="0"/>
                                          </p:stCondLst>
                                        </p:cTn>
                                        <p:tgtEl>
                                          <p:spTgt spid="78"/>
                                        </p:tgtEl>
                                        <p:attrNameLst>
                                          <p:attrName>ppt_x</p:attrName>
                                        </p:attrNameLst>
                                      </p:cBhvr>
                                    </p:anim>
                                    <p:anim from="(-#ppt_h/2)" to="(#ppt_y)" calcmode="lin" valueType="num">
                                      <p:cBhvr>
                                        <p:cTn id="13" dur="1000" fill="hold">
                                          <p:stCondLst>
                                            <p:cond delay="0"/>
                                          </p:stCondLst>
                                        </p:cTn>
                                        <p:tgtEl>
                                          <p:spTgt spid="78"/>
                                        </p:tgtEl>
                                        <p:attrNameLst>
                                          <p:attrName>ppt_y</p:attrName>
                                        </p:attrNameLst>
                                      </p:cBhvr>
                                    </p:anim>
                                    <p:animRot by="21600000">
                                      <p:cBhvr>
                                        <p:cTn id="14" dur="1000" fill="hold">
                                          <p:stCondLst>
                                            <p:cond delay="0"/>
                                          </p:stCondLst>
                                        </p:cTn>
                                        <p:tgtEl>
                                          <p:spTgt spid="7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
          <p:cNvGrpSpPr>
            <a:grpSpLocks/>
          </p:cNvGrpSpPr>
          <p:nvPr/>
        </p:nvGrpSpPr>
        <p:grpSpPr bwMode="auto">
          <a:xfrm>
            <a:off x="1739597" y="1248087"/>
            <a:ext cx="5750719" cy="1485900"/>
            <a:chOff x="0" y="0"/>
            <a:chExt cx="7667313" cy="1982012"/>
          </a:xfrm>
        </p:grpSpPr>
        <p:grpSp>
          <p:nvGrpSpPr>
            <p:cNvPr id="39" name="组合 25"/>
            <p:cNvGrpSpPr>
              <a:grpSpLocks/>
            </p:cNvGrpSpPr>
            <p:nvPr/>
          </p:nvGrpSpPr>
          <p:grpSpPr bwMode="auto">
            <a:xfrm>
              <a:off x="0" y="0"/>
              <a:ext cx="694462" cy="496113"/>
              <a:chOff x="0" y="0"/>
              <a:chExt cx="570466" cy="407532"/>
            </a:xfrm>
          </p:grpSpPr>
          <p:sp>
            <p:nvSpPr>
              <p:cNvPr id="59"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0"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0"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1" name="组合 27"/>
            <p:cNvGrpSpPr>
              <a:grpSpLocks/>
            </p:cNvGrpSpPr>
            <p:nvPr/>
          </p:nvGrpSpPr>
          <p:grpSpPr bwMode="auto">
            <a:xfrm>
              <a:off x="0" y="1485899"/>
              <a:ext cx="694462" cy="496113"/>
              <a:chOff x="0" y="0"/>
              <a:chExt cx="570466" cy="407532"/>
            </a:xfrm>
          </p:grpSpPr>
          <p:sp>
            <p:nvSpPr>
              <p:cNvPr id="55"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6"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42" name="组合 28"/>
            <p:cNvGrpSpPr>
              <a:grpSpLocks/>
            </p:cNvGrpSpPr>
            <p:nvPr/>
          </p:nvGrpSpPr>
          <p:grpSpPr bwMode="auto">
            <a:xfrm>
              <a:off x="6972851" y="1485899"/>
              <a:ext cx="694462" cy="496113"/>
              <a:chOff x="0" y="0"/>
              <a:chExt cx="570466" cy="407532"/>
            </a:xfrm>
          </p:grpSpPr>
          <p:sp>
            <p:nvSpPr>
              <p:cNvPr id="51"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2"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3"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4" name="组合 30"/>
            <p:cNvGrpSpPr>
              <a:grpSpLocks/>
            </p:cNvGrpSpPr>
            <p:nvPr/>
          </p:nvGrpSpPr>
          <p:grpSpPr bwMode="auto">
            <a:xfrm>
              <a:off x="6962106" y="0"/>
              <a:ext cx="694462" cy="496113"/>
              <a:chOff x="0" y="0"/>
              <a:chExt cx="570466" cy="407532"/>
            </a:xfrm>
          </p:grpSpPr>
          <p:sp>
            <p:nvSpPr>
              <p:cNvPr id="47"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8"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5"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46"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3" name="文本框 49"/>
          <p:cNvSpPr txBox="1">
            <a:spLocks noChangeArrowheads="1"/>
          </p:cNvSpPr>
          <p:nvPr/>
        </p:nvSpPr>
        <p:spPr bwMode="auto">
          <a:xfrm>
            <a:off x="2445637" y="1782152"/>
            <a:ext cx="433863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dirty="0" err="1">
                <a:solidFill>
                  <a:schemeClr val="bg1"/>
                </a:solidFill>
                <a:latin typeface="微软雅黑" pitchFamily="34" charset="-122"/>
                <a:ea typeface="微软雅黑" pitchFamily="34" charset="-122"/>
              </a:rPr>
              <a:t>MLlib</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职位聚类和用户最佳职位推荐</a:t>
            </a:r>
          </a:p>
        </p:txBody>
      </p:sp>
      <p:sp>
        <p:nvSpPr>
          <p:cNvPr id="64" name="文本框 51"/>
          <p:cNvSpPr txBox="1">
            <a:spLocks noChangeArrowheads="1"/>
          </p:cNvSpPr>
          <p:nvPr/>
        </p:nvSpPr>
        <p:spPr bwMode="auto">
          <a:xfrm>
            <a:off x="3537662" y="657448"/>
            <a:ext cx="2068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第四部分</a:t>
            </a:r>
          </a:p>
        </p:txBody>
      </p:sp>
      <p:grpSp>
        <p:nvGrpSpPr>
          <p:cNvPr id="29" name="组合 28">
            <a:extLst>
              <a:ext uri="{FF2B5EF4-FFF2-40B4-BE49-F238E27FC236}">
                <a16:creationId xmlns:a16="http://schemas.microsoft.com/office/drawing/2014/main" id="{E626B8F7-6B0E-4757-B8EB-DCB1AFDCA49E}"/>
              </a:ext>
            </a:extLst>
          </p:cNvPr>
          <p:cNvGrpSpPr>
            <a:grpSpLocks/>
          </p:cNvGrpSpPr>
          <p:nvPr/>
        </p:nvGrpSpPr>
        <p:grpSpPr bwMode="auto">
          <a:xfrm>
            <a:off x="2773963" y="2405561"/>
            <a:ext cx="3681986" cy="2336229"/>
            <a:chOff x="839089" y="1015825"/>
            <a:chExt cx="4688114" cy="4877531"/>
          </a:xfrm>
        </p:grpSpPr>
        <p:grpSp>
          <p:nvGrpSpPr>
            <p:cNvPr id="30" name="组合 4">
              <a:extLst>
                <a:ext uri="{FF2B5EF4-FFF2-40B4-BE49-F238E27FC236}">
                  <a16:creationId xmlns:a16="http://schemas.microsoft.com/office/drawing/2014/main" id="{603DB8D8-415C-4898-ADBB-4B096BCD8BF6}"/>
                </a:ext>
              </a:extLst>
            </p:cNvPr>
            <p:cNvGrpSpPr>
              <a:grpSpLocks/>
            </p:cNvGrpSpPr>
            <p:nvPr/>
          </p:nvGrpSpPr>
          <p:grpSpPr bwMode="auto">
            <a:xfrm rot="-297887">
              <a:off x="2313380" y="1015825"/>
              <a:ext cx="1482151" cy="1487649"/>
              <a:chOff x="3130077" y="1143064"/>
              <a:chExt cx="1735225" cy="1741663"/>
            </a:xfrm>
          </p:grpSpPr>
          <p:cxnSp>
            <p:nvCxnSpPr>
              <p:cNvPr id="32" name="直接连接符 31">
                <a:extLst>
                  <a:ext uri="{FF2B5EF4-FFF2-40B4-BE49-F238E27FC236}">
                    <a16:creationId xmlns:a16="http://schemas.microsoft.com/office/drawing/2014/main" id="{8032CB3B-A26E-4F9E-BDBC-4DE63E0AC9BD}"/>
                  </a:ext>
                </a:extLst>
              </p:cNvPr>
              <p:cNvCxnSpPr>
                <a:endCxn id="34"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3" name="直接连接符 32">
                <a:extLst>
                  <a:ext uri="{FF2B5EF4-FFF2-40B4-BE49-F238E27FC236}">
                    <a16:creationId xmlns:a16="http://schemas.microsoft.com/office/drawing/2014/main" id="{0E40EF56-66D7-4B70-948A-B76DCA709F1D}"/>
                  </a:ext>
                </a:extLst>
              </p:cNvPr>
              <p:cNvCxnSpPr>
                <a:stCxn id="34"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4" name="椭圆 8">
                <a:extLst>
                  <a:ext uri="{FF2B5EF4-FFF2-40B4-BE49-F238E27FC236}">
                    <a16:creationId xmlns:a16="http://schemas.microsoft.com/office/drawing/2014/main" id="{C7852FBC-A802-4F88-996B-939F7832EF0D}"/>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31" name="矩形 30">
              <a:extLst>
                <a:ext uri="{FF2B5EF4-FFF2-40B4-BE49-F238E27FC236}">
                  <a16:creationId xmlns:a16="http://schemas.microsoft.com/office/drawing/2014/main" id="{85302749-688C-4F2E-BDB8-EAFEFEBC4F63}"/>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35" name="矩形 34">
            <a:extLst>
              <a:ext uri="{FF2B5EF4-FFF2-40B4-BE49-F238E27FC236}">
                <a16:creationId xmlns:a16="http://schemas.microsoft.com/office/drawing/2014/main" id="{D9DE27E0-BB3A-4235-B097-C73A3D1F7EB9}"/>
              </a:ext>
            </a:extLst>
          </p:cNvPr>
          <p:cNvSpPr>
            <a:spLocks noChangeArrowheads="1"/>
          </p:cNvSpPr>
          <p:nvPr/>
        </p:nvSpPr>
        <p:spPr bwMode="auto">
          <a:xfrm>
            <a:off x="3096278" y="3192822"/>
            <a:ext cx="3151537" cy="142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50000"/>
              </a:lnSpc>
            </a:pPr>
            <a:r>
              <a:rPr lang="zh-CN" altLang="en-US" sz="1200" dirty="0">
                <a:solidFill>
                  <a:schemeClr val="bg1"/>
                </a:solidFill>
                <a:latin typeface="微软雅黑" pitchFamily="34" charset="-122"/>
                <a:ea typeface="微软雅黑" pitchFamily="34" charset="-122"/>
              </a:rPr>
              <a:t>基于职业岗位中对求职者技术栈的要求</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以技术栈在岗位要求中的重要程度进行聚类分析，分析职业岗位之间潜在的相似性，并通过计算用户输入的技术栈匹配最接近的职业岗位，得出最佳职业岗位推荐</a:t>
            </a:r>
            <a:endParaRPr lang="en-US" altLang="zh-CN" sz="1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18090575"/>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 calcmode="lin" valueType="num">
                                      <p:cBhvr>
                                        <p:cTn id="9" dur="500" fill="hold"/>
                                        <p:tgtEl>
                                          <p:spTgt spid="64"/>
                                        </p:tgtEl>
                                        <p:attrNameLst>
                                          <p:attrName>style.rotation</p:attrName>
                                        </p:attrNameLst>
                                      </p:cBhvr>
                                      <p:tavLst>
                                        <p:tav tm="0">
                                          <p:val>
                                            <p:fltVal val="360"/>
                                          </p:val>
                                        </p:tav>
                                        <p:tav tm="100000">
                                          <p:val>
                                            <p:fltVal val="0"/>
                                          </p:val>
                                        </p:tav>
                                      </p:tavLst>
                                    </p:anim>
                                    <p:animEffect transition="in" filter="fade">
                                      <p:cBhvr>
                                        <p:cTn id="10" dur="500"/>
                                        <p:tgtEl>
                                          <p:spTgt spid="64"/>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heel(1)">
                                      <p:cBhvr>
                                        <p:cTn id="14" dur="2000"/>
                                        <p:tgtEl>
                                          <p:spTgt spid="38"/>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strVal val="4*#ppt_w"/>
                                          </p:val>
                                        </p:tav>
                                        <p:tav tm="100000">
                                          <p:val>
                                            <p:strVal val="#ppt_w"/>
                                          </p:val>
                                        </p:tav>
                                      </p:tavLst>
                                    </p:anim>
                                    <p:anim calcmode="lin" valueType="num">
                                      <p:cBhvr>
                                        <p:cTn id="19" dur="500" fill="hold"/>
                                        <p:tgtEl>
                                          <p:spTgt spid="63"/>
                                        </p:tgtEl>
                                        <p:attrNameLst>
                                          <p:attrName>ppt_h</p:attrName>
                                        </p:attrNameLst>
                                      </p:cBhvr>
                                      <p:tavLst>
                                        <p:tav tm="0">
                                          <p:val>
                                            <p:strVal val="4*#ppt_h"/>
                                          </p:val>
                                        </p:tav>
                                        <p:tav tm="100000">
                                          <p:val>
                                            <p:strVal val="#ppt_h"/>
                                          </p:val>
                                        </p:tav>
                                      </p:tavLst>
                                    </p:anim>
                                  </p:childTnLst>
                                </p:cTn>
                              </p:par>
                              <p:par>
                                <p:cTn id="20" presetID="53" presetClass="entr" presetSubtype="16"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childTnLst>
                          </p:cTn>
                        </p:par>
                        <p:par>
                          <p:cTn id="25" fill="hold">
                            <p:stCondLst>
                              <p:cond delay="3950"/>
                            </p:stCondLst>
                            <p:childTnLst>
                              <p:par>
                                <p:cTn id="26" presetID="10" presetClass="entr" presetSubtype="0"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5">
            <a:extLst>
              <a:ext uri="{FF2B5EF4-FFF2-40B4-BE49-F238E27FC236}">
                <a16:creationId xmlns:a16="http://schemas.microsoft.com/office/drawing/2014/main" id="{06EF0176-8B4D-4464-A96B-3959DBDAD25D}"/>
              </a:ext>
            </a:extLst>
          </p:cNvPr>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endParaRPr lang="zh-CN" altLang="en-US" b="1" dirty="0">
              <a:solidFill>
                <a:schemeClr val="bg1"/>
              </a:solidFill>
              <a:latin typeface="微软雅黑" pitchFamily="34" charset="-122"/>
              <a:ea typeface="微软雅黑" pitchFamily="34" charset="-122"/>
            </a:endParaRPr>
          </a:p>
        </p:txBody>
      </p:sp>
      <p:grpSp>
        <p:nvGrpSpPr>
          <p:cNvPr id="18" name="组合 26">
            <a:extLst>
              <a:ext uri="{FF2B5EF4-FFF2-40B4-BE49-F238E27FC236}">
                <a16:creationId xmlns:a16="http://schemas.microsoft.com/office/drawing/2014/main" id="{44D76A6E-CB60-4657-9309-F7D78E30D057}"/>
              </a:ext>
            </a:extLst>
          </p:cNvPr>
          <p:cNvGrpSpPr>
            <a:grpSpLocks/>
          </p:cNvGrpSpPr>
          <p:nvPr/>
        </p:nvGrpSpPr>
        <p:grpSpPr bwMode="auto">
          <a:xfrm>
            <a:off x="346472" y="634603"/>
            <a:ext cx="2614613" cy="232172"/>
            <a:chOff x="0" y="0"/>
            <a:chExt cx="3275216" cy="291392"/>
          </a:xfrm>
        </p:grpSpPr>
        <p:sp>
          <p:nvSpPr>
            <p:cNvPr id="19" name="菱形 28">
              <a:extLst>
                <a:ext uri="{FF2B5EF4-FFF2-40B4-BE49-F238E27FC236}">
                  <a16:creationId xmlns:a16="http://schemas.microsoft.com/office/drawing/2014/main" id="{E4385700-4074-4D8A-BAD7-B35FF87CC32D}"/>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20" name="泪滴形 29">
              <a:extLst>
                <a:ext uri="{FF2B5EF4-FFF2-40B4-BE49-F238E27FC236}">
                  <a16:creationId xmlns:a16="http://schemas.microsoft.com/office/drawing/2014/main" id="{50735CAA-A3D1-45EB-859B-414E5F0B7FD8}"/>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 name="泪滴形 30">
              <a:extLst>
                <a:ext uri="{FF2B5EF4-FFF2-40B4-BE49-F238E27FC236}">
                  <a16:creationId xmlns:a16="http://schemas.microsoft.com/office/drawing/2014/main" id="{7F0AACA4-CC24-4B73-894A-8AB639018874}"/>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 name="菱形 31">
              <a:extLst>
                <a:ext uri="{FF2B5EF4-FFF2-40B4-BE49-F238E27FC236}">
                  <a16:creationId xmlns:a16="http://schemas.microsoft.com/office/drawing/2014/main" id="{7236ADFA-9AC5-4808-9697-2A3B03107104}"/>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23" name="直接连接符 32">
              <a:extLst>
                <a:ext uri="{FF2B5EF4-FFF2-40B4-BE49-F238E27FC236}">
                  <a16:creationId xmlns:a16="http://schemas.microsoft.com/office/drawing/2014/main" id="{EB30B185-BA6E-4D48-9D43-6BC65D59EA76}"/>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2" name="组合 1">
            <a:extLst>
              <a:ext uri="{FF2B5EF4-FFF2-40B4-BE49-F238E27FC236}">
                <a16:creationId xmlns:a16="http://schemas.microsoft.com/office/drawing/2014/main" id="{4E8B2317-4823-4063-9701-CD0A5D34932C}"/>
              </a:ext>
            </a:extLst>
          </p:cNvPr>
          <p:cNvGrpSpPr/>
          <p:nvPr/>
        </p:nvGrpSpPr>
        <p:grpSpPr>
          <a:xfrm>
            <a:off x="396807" y="1192709"/>
            <a:ext cx="3194092" cy="3322684"/>
            <a:chOff x="4829123" y="2125752"/>
            <a:chExt cx="3644483" cy="2998761"/>
          </a:xfrm>
        </p:grpSpPr>
        <p:grpSp>
          <p:nvGrpSpPr>
            <p:cNvPr id="61" name="组合 60">
              <a:extLst>
                <a:ext uri="{FF2B5EF4-FFF2-40B4-BE49-F238E27FC236}">
                  <a16:creationId xmlns:a16="http://schemas.microsoft.com/office/drawing/2014/main" id="{8339B5AF-335A-4413-96A3-CCCE037138C2}"/>
                </a:ext>
              </a:extLst>
            </p:cNvPr>
            <p:cNvGrpSpPr>
              <a:grpSpLocks/>
            </p:cNvGrpSpPr>
            <p:nvPr/>
          </p:nvGrpSpPr>
          <p:grpSpPr bwMode="auto">
            <a:xfrm>
              <a:off x="4829123" y="2125752"/>
              <a:ext cx="3644483" cy="2913448"/>
              <a:chOff x="888194" y="1015825"/>
              <a:chExt cx="4688114" cy="4845117"/>
            </a:xfrm>
          </p:grpSpPr>
          <p:grpSp>
            <p:nvGrpSpPr>
              <p:cNvPr id="62" name="组合 4">
                <a:extLst>
                  <a:ext uri="{FF2B5EF4-FFF2-40B4-BE49-F238E27FC236}">
                    <a16:creationId xmlns:a16="http://schemas.microsoft.com/office/drawing/2014/main" id="{2E7037CB-84C8-4A78-80B0-101A5300912D}"/>
                  </a:ext>
                </a:extLst>
              </p:cNvPr>
              <p:cNvGrpSpPr>
                <a:grpSpLocks/>
              </p:cNvGrpSpPr>
              <p:nvPr/>
            </p:nvGrpSpPr>
            <p:grpSpPr bwMode="auto">
              <a:xfrm rot="-297887">
                <a:off x="2313380" y="1015825"/>
                <a:ext cx="1482151" cy="1487649"/>
                <a:chOff x="3130077" y="1143064"/>
                <a:chExt cx="1735225" cy="1741663"/>
              </a:xfrm>
            </p:grpSpPr>
            <p:cxnSp>
              <p:nvCxnSpPr>
                <p:cNvPr id="71" name="直接连接符 70">
                  <a:extLst>
                    <a:ext uri="{FF2B5EF4-FFF2-40B4-BE49-F238E27FC236}">
                      <a16:creationId xmlns:a16="http://schemas.microsoft.com/office/drawing/2014/main" id="{6BE4A4AD-C269-48D3-B8DB-1E4057DBD708}"/>
                    </a:ext>
                  </a:extLst>
                </p:cNvPr>
                <p:cNvCxnSpPr>
                  <a:endCxn id="73"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72" name="直接连接符 71">
                  <a:extLst>
                    <a:ext uri="{FF2B5EF4-FFF2-40B4-BE49-F238E27FC236}">
                      <a16:creationId xmlns:a16="http://schemas.microsoft.com/office/drawing/2014/main" id="{B4C78169-BA2D-4393-BF8D-EA169024B3FC}"/>
                    </a:ext>
                  </a:extLst>
                </p:cNvPr>
                <p:cNvCxnSpPr>
                  <a:stCxn id="73"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73" name="椭圆 8">
                  <a:extLst>
                    <a:ext uri="{FF2B5EF4-FFF2-40B4-BE49-F238E27FC236}">
                      <a16:creationId xmlns:a16="http://schemas.microsoft.com/office/drawing/2014/main" id="{538F4655-7FAC-4749-89AE-BD7502FBE9C0}"/>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70" name="矩形 69">
                <a:extLst>
                  <a:ext uri="{FF2B5EF4-FFF2-40B4-BE49-F238E27FC236}">
                    <a16:creationId xmlns:a16="http://schemas.microsoft.com/office/drawing/2014/main" id="{A339644D-FB03-4A04-80B7-17889E12F4DF}"/>
                  </a:ext>
                </a:extLst>
              </p:cNvPr>
              <p:cNvSpPr/>
              <p:nvPr/>
            </p:nvSpPr>
            <p:spPr>
              <a:xfrm>
                <a:off x="888194" y="2430801"/>
                <a:ext cx="4688114" cy="3430141"/>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74" name="矩形 73">
              <a:extLst>
                <a:ext uri="{FF2B5EF4-FFF2-40B4-BE49-F238E27FC236}">
                  <a16:creationId xmlns:a16="http://schemas.microsoft.com/office/drawing/2014/main" id="{FF2E55FD-124B-4389-BDA7-263854B54FCC}"/>
                </a:ext>
              </a:extLst>
            </p:cNvPr>
            <p:cNvSpPr>
              <a:spLocks noChangeArrowheads="1"/>
            </p:cNvSpPr>
            <p:nvPr/>
          </p:nvSpPr>
          <p:spPr bwMode="auto">
            <a:xfrm>
              <a:off x="5073518" y="3061875"/>
              <a:ext cx="3053939" cy="20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400" dirty="0">
                  <a:solidFill>
                    <a:schemeClr val="bg1"/>
                  </a:solidFill>
                </a:rPr>
                <a:t>在求职过程中，很多技术人员并不清楚自己适合什么职业方向，能去什么岗位，而面对的是茫茫的人才招聘市场，容易不知所措。</a:t>
              </a:r>
              <a:endParaRPr lang="en-US" altLang="zh-CN" sz="1400" dirty="0">
                <a:solidFill>
                  <a:schemeClr val="bg1"/>
                </a:solidFill>
              </a:endParaRPr>
            </a:p>
            <a:p>
              <a:r>
                <a:rPr lang="zh-CN" altLang="en-US" sz="1400" dirty="0">
                  <a:solidFill>
                    <a:schemeClr val="bg1"/>
                  </a:solidFill>
                </a:rPr>
                <a:t>我们的目标是通过对岗位招聘的人才技术需求进行聚类，结合用户个人的情况，给出合适的职业岗位推荐。</a:t>
              </a:r>
              <a:endParaRPr lang="en-US" altLang="zh-CN" sz="1400" dirty="0">
                <a:solidFill>
                  <a:schemeClr val="bg1"/>
                </a:solidFill>
              </a:endParaRPr>
            </a:p>
          </p:txBody>
        </p:sp>
      </p:grpSp>
      <p:grpSp>
        <p:nvGrpSpPr>
          <p:cNvPr id="75" name="组合 74">
            <a:extLst>
              <a:ext uri="{FF2B5EF4-FFF2-40B4-BE49-F238E27FC236}">
                <a16:creationId xmlns:a16="http://schemas.microsoft.com/office/drawing/2014/main" id="{C4037AD0-5FFB-4F33-AA07-A67878218F10}"/>
              </a:ext>
            </a:extLst>
          </p:cNvPr>
          <p:cNvGrpSpPr/>
          <p:nvPr/>
        </p:nvGrpSpPr>
        <p:grpSpPr>
          <a:xfrm>
            <a:off x="3780777" y="569537"/>
            <a:ext cx="2016417" cy="1432990"/>
            <a:chOff x="75173" y="2383650"/>
            <a:chExt cx="3427446" cy="2548630"/>
          </a:xfrm>
        </p:grpSpPr>
        <p:grpSp>
          <p:nvGrpSpPr>
            <p:cNvPr id="76" name="组合 75">
              <a:extLst>
                <a:ext uri="{FF2B5EF4-FFF2-40B4-BE49-F238E27FC236}">
                  <a16:creationId xmlns:a16="http://schemas.microsoft.com/office/drawing/2014/main" id="{24BAF42F-4589-45B2-A2AA-DD31DA2E7D70}"/>
                </a:ext>
              </a:extLst>
            </p:cNvPr>
            <p:cNvGrpSpPr>
              <a:grpSpLocks/>
            </p:cNvGrpSpPr>
            <p:nvPr/>
          </p:nvGrpSpPr>
          <p:grpSpPr bwMode="auto">
            <a:xfrm>
              <a:off x="693643" y="2647106"/>
              <a:ext cx="1958975" cy="1871663"/>
              <a:chOff x="3065829" y="2668267"/>
              <a:chExt cx="1872107" cy="1761728"/>
            </a:xfrm>
          </p:grpSpPr>
          <p:sp>
            <p:nvSpPr>
              <p:cNvPr id="86" name="椭圆 85">
                <a:extLst>
                  <a:ext uri="{FF2B5EF4-FFF2-40B4-BE49-F238E27FC236}">
                    <a16:creationId xmlns:a16="http://schemas.microsoft.com/office/drawing/2014/main" id="{837A4C6E-48C2-4925-B966-31D515B513BD}"/>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01CCB43D-8AF5-4293-B67D-B85E1C8EBF79}"/>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B9124114-27E6-456A-AB50-40CDA01181A6}"/>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89" name="椭圆 88">
                <a:extLst>
                  <a:ext uri="{FF2B5EF4-FFF2-40B4-BE49-F238E27FC236}">
                    <a16:creationId xmlns:a16="http://schemas.microsoft.com/office/drawing/2014/main" id="{28AC9CCE-DFEE-4552-9D2C-CACA2BAA1C80}"/>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90" name="椭圆 89">
                <a:extLst>
                  <a:ext uri="{FF2B5EF4-FFF2-40B4-BE49-F238E27FC236}">
                    <a16:creationId xmlns:a16="http://schemas.microsoft.com/office/drawing/2014/main" id="{1342D94D-964E-47E5-9465-15A00EC96C0D}"/>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91" name="椭圆 90">
                <a:extLst>
                  <a:ext uri="{FF2B5EF4-FFF2-40B4-BE49-F238E27FC236}">
                    <a16:creationId xmlns:a16="http://schemas.microsoft.com/office/drawing/2014/main" id="{4B3697F1-4A36-4EEF-B4D3-24D99B7D7442}"/>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92" name="椭圆 91">
                <a:extLst>
                  <a:ext uri="{FF2B5EF4-FFF2-40B4-BE49-F238E27FC236}">
                    <a16:creationId xmlns:a16="http://schemas.microsoft.com/office/drawing/2014/main" id="{DD7F4BDA-484A-4641-9292-BDC0F9DFF3DB}"/>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93" name="组合 46">
                <a:extLst>
                  <a:ext uri="{FF2B5EF4-FFF2-40B4-BE49-F238E27FC236}">
                    <a16:creationId xmlns:a16="http://schemas.microsoft.com/office/drawing/2014/main" id="{8A2976A9-83DA-4890-8790-D2DC732FAD3C}"/>
                  </a:ext>
                </a:extLst>
              </p:cNvPr>
              <p:cNvGrpSpPr>
                <a:grpSpLocks/>
              </p:cNvGrpSpPr>
              <p:nvPr/>
            </p:nvGrpSpPr>
            <p:grpSpPr bwMode="auto">
              <a:xfrm>
                <a:off x="3269121" y="2943210"/>
                <a:ext cx="1465523" cy="1202877"/>
                <a:chOff x="3269121" y="2943210"/>
                <a:chExt cx="1465523" cy="1202877"/>
              </a:xfrm>
            </p:grpSpPr>
            <p:sp>
              <p:nvSpPr>
                <p:cNvPr id="94" name="任意多边形 33">
                  <a:extLst>
                    <a:ext uri="{FF2B5EF4-FFF2-40B4-BE49-F238E27FC236}">
                      <a16:creationId xmlns:a16="http://schemas.microsoft.com/office/drawing/2014/main" id="{ACCDFDCA-E3A1-4D8A-B981-7F18EB4317E6}"/>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95" name="任意多边形 34">
                  <a:extLst>
                    <a:ext uri="{FF2B5EF4-FFF2-40B4-BE49-F238E27FC236}">
                      <a16:creationId xmlns:a16="http://schemas.microsoft.com/office/drawing/2014/main" id="{011220CB-53E6-48B5-B527-2A52709FE3BB}"/>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96" name="任意多边形 35">
                  <a:extLst>
                    <a:ext uri="{FF2B5EF4-FFF2-40B4-BE49-F238E27FC236}">
                      <a16:creationId xmlns:a16="http://schemas.microsoft.com/office/drawing/2014/main" id="{E6FC6070-F207-408F-BA2A-486D3B5BF876}"/>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97" name="任意多边形 36">
                  <a:extLst>
                    <a:ext uri="{FF2B5EF4-FFF2-40B4-BE49-F238E27FC236}">
                      <a16:creationId xmlns:a16="http://schemas.microsoft.com/office/drawing/2014/main" id="{8075C6E6-46A9-436D-A314-8D2F9FBE5267}"/>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98" name="任意多边形 37">
                  <a:extLst>
                    <a:ext uri="{FF2B5EF4-FFF2-40B4-BE49-F238E27FC236}">
                      <a16:creationId xmlns:a16="http://schemas.microsoft.com/office/drawing/2014/main" id="{FA3004AC-3476-4D9A-8522-2DEB8559C93A}"/>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99" name="任意多边形 38">
                  <a:extLst>
                    <a:ext uri="{FF2B5EF4-FFF2-40B4-BE49-F238E27FC236}">
                      <a16:creationId xmlns:a16="http://schemas.microsoft.com/office/drawing/2014/main" id="{974E093E-2E16-4D9B-B93B-92E5700E627F}"/>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77" name="组合 76">
              <a:extLst>
                <a:ext uri="{FF2B5EF4-FFF2-40B4-BE49-F238E27FC236}">
                  <a16:creationId xmlns:a16="http://schemas.microsoft.com/office/drawing/2014/main" id="{86851150-2978-40CB-923E-2B5333B7BA65}"/>
                </a:ext>
              </a:extLst>
            </p:cNvPr>
            <p:cNvGrpSpPr>
              <a:grpSpLocks/>
            </p:cNvGrpSpPr>
            <p:nvPr/>
          </p:nvGrpSpPr>
          <p:grpSpPr bwMode="auto">
            <a:xfrm>
              <a:off x="1071934" y="3086844"/>
              <a:ext cx="1098615" cy="993775"/>
              <a:chOff x="3155084" y="2872916"/>
              <a:chExt cx="1049956" cy="936104"/>
            </a:xfrm>
          </p:grpSpPr>
          <p:sp>
            <p:nvSpPr>
              <p:cNvPr id="84" name="椭圆 83">
                <a:extLst>
                  <a:ext uri="{FF2B5EF4-FFF2-40B4-BE49-F238E27FC236}">
                    <a16:creationId xmlns:a16="http://schemas.microsoft.com/office/drawing/2014/main" id="{48A11A76-355D-4532-B3C2-C56F54D831DC}"/>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85" name="矩形 58">
                <a:extLst>
                  <a:ext uri="{FF2B5EF4-FFF2-40B4-BE49-F238E27FC236}">
                    <a16:creationId xmlns:a16="http://schemas.microsoft.com/office/drawing/2014/main" id="{FFA7AE3E-EE93-4C68-9B4B-5DDC8466C600}"/>
                  </a:ext>
                </a:extLst>
              </p:cNvPr>
              <p:cNvSpPr>
                <a:spLocks noChangeArrowheads="1"/>
              </p:cNvSpPr>
              <p:nvPr/>
            </p:nvSpPr>
            <p:spPr bwMode="auto">
              <a:xfrm>
                <a:off x="3155084" y="3027436"/>
                <a:ext cx="1049956" cy="61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900" dirty="0">
                    <a:solidFill>
                      <a:schemeClr val="bg1"/>
                    </a:solidFill>
                    <a:latin typeface="微软雅黑" pitchFamily="34" charset="-122"/>
                    <a:ea typeface="微软雅黑" pitchFamily="34" charset="-122"/>
                  </a:rPr>
                  <a:t>web</a:t>
                </a:r>
                <a:r>
                  <a:rPr lang="zh-CN" altLang="en-US" sz="900" dirty="0">
                    <a:solidFill>
                      <a:schemeClr val="bg1"/>
                    </a:solidFill>
                    <a:latin typeface="微软雅黑" pitchFamily="34" charset="-122"/>
                    <a:ea typeface="微软雅黑" pitchFamily="34" charset="-122"/>
                  </a:rPr>
                  <a:t>前端</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工程师</a:t>
                </a:r>
              </a:p>
            </p:txBody>
          </p:sp>
        </p:grpSp>
        <p:sp>
          <p:nvSpPr>
            <p:cNvPr id="78" name="矩形 58">
              <a:extLst>
                <a:ext uri="{FF2B5EF4-FFF2-40B4-BE49-F238E27FC236}">
                  <a16:creationId xmlns:a16="http://schemas.microsoft.com/office/drawing/2014/main" id="{1C5592FE-4098-4D10-8FDF-675A3E57E31E}"/>
                </a:ext>
              </a:extLst>
            </p:cNvPr>
            <p:cNvSpPr>
              <a:spLocks noChangeArrowheads="1"/>
            </p:cNvSpPr>
            <p:nvPr/>
          </p:nvSpPr>
          <p:spPr bwMode="auto">
            <a:xfrm>
              <a:off x="2258917" y="4469353"/>
              <a:ext cx="604297"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79" name="矩形 58">
              <a:extLst>
                <a:ext uri="{FF2B5EF4-FFF2-40B4-BE49-F238E27FC236}">
                  <a16:creationId xmlns:a16="http://schemas.microsoft.com/office/drawing/2014/main" id="{64229218-7485-4E66-9428-42B433DF8388}"/>
                </a:ext>
              </a:extLst>
            </p:cNvPr>
            <p:cNvSpPr>
              <a:spLocks noChangeArrowheads="1"/>
            </p:cNvSpPr>
            <p:nvPr/>
          </p:nvSpPr>
          <p:spPr bwMode="auto">
            <a:xfrm>
              <a:off x="279095" y="2383650"/>
              <a:ext cx="776252"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spring</a:t>
              </a:r>
              <a:endParaRPr lang="zh-CN" altLang="en-US" sz="1100" dirty="0">
                <a:solidFill>
                  <a:schemeClr val="bg1"/>
                </a:solidFill>
                <a:latin typeface="微软雅黑" pitchFamily="34" charset="-122"/>
                <a:ea typeface="微软雅黑" pitchFamily="34" charset="-122"/>
              </a:endParaRPr>
            </a:p>
          </p:txBody>
        </p:sp>
        <p:sp>
          <p:nvSpPr>
            <p:cNvPr id="80" name="矩形 58">
              <a:extLst>
                <a:ext uri="{FF2B5EF4-FFF2-40B4-BE49-F238E27FC236}">
                  <a16:creationId xmlns:a16="http://schemas.microsoft.com/office/drawing/2014/main" id="{E0A7500C-FD1B-41FA-B32E-0D1FA323B34C}"/>
                </a:ext>
              </a:extLst>
            </p:cNvPr>
            <p:cNvSpPr>
              <a:spLocks noChangeArrowheads="1"/>
            </p:cNvSpPr>
            <p:nvPr/>
          </p:nvSpPr>
          <p:spPr bwMode="auto">
            <a:xfrm>
              <a:off x="2305049" y="2401293"/>
              <a:ext cx="657206"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css</a:t>
              </a:r>
              <a:endParaRPr lang="zh-CN" altLang="en-US" sz="1100" dirty="0">
                <a:solidFill>
                  <a:schemeClr val="bg1"/>
                </a:solidFill>
                <a:latin typeface="微软雅黑" pitchFamily="34" charset="-122"/>
                <a:ea typeface="微软雅黑" pitchFamily="34" charset="-122"/>
              </a:endParaRPr>
            </a:p>
          </p:txBody>
        </p:sp>
        <p:sp>
          <p:nvSpPr>
            <p:cNvPr id="81" name="矩形 58">
              <a:extLst>
                <a:ext uri="{FF2B5EF4-FFF2-40B4-BE49-F238E27FC236}">
                  <a16:creationId xmlns:a16="http://schemas.microsoft.com/office/drawing/2014/main" id="{66651C78-4772-457F-B1A9-D317C624EAE7}"/>
                </a:ext>
              </a:extLst>
            </p:cNvPr>
            <p:cNvSpPr>
              <a:spLocks noChangeArrowheads="1"/>
            </p:cNvSpPr>
            <p:nvPr/>
          </p:nvSpPr>
          <p:spPr bwMode="auto">
            <a:xfrm>
              <a:off x="2665579" y="3368077"/>
              <a:ext cx="837040"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html</a:t>
              </a:r>
              <a:endParaRPr lang="zh-CN" altLang="en-US" sz="1100" dirty="0">
                <a:solidFill>
                  <a:schemeClr val="bg1"/>
                </a:solidFill>
                <a:latin typeface="微软雅黑" pitchFamily="34" charset="-122"/>
                <a:ea typeface="微软雅黑" pitchFamily="34" charset="-122"/>
              </a:endParaRPr>
            </a:p>
          </p:txBody>
        </p:sp>
        <p:sp>
          <p:nvSpPr>
            <p:cNvPr id="82" name="矩形 58">
              <a:extLst>
                <a:ext uri="{FF2B5EF4-FFF2-40B4-BE49-F238E27FC236}">
                  <a16:creationId xmlns:a16="http://schemas.microsoft.com/office/drawing/2014/main" id="{CC297AAC-6431-4BA1-BAA0-8A182F9823E5}"/>
                </a:ext>
              </a:extLst>
            </p:cNvPr>
            <p:cNvSpPr>
              <a:spLocks noChangeArrowheads="1"/>
            </p:cNvSpPr>
            <p:nvPr/>
          </p:nvSpPr>
          <p:spPr bwMode="auto">
            <a:xfrm>
              <a:off x="75173" y="3406566"/>
              <a:ext cx="628863"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bug </a:t>
              </a:r>
              <a:endParaRPr lang="zh-CN" altLang="en-US" sz="1100" dirty="0">
                <a:solidFill>
                  <a:schemeClr val="bg1"/>
                </a:solidFill>
                <a:latin typeface="微软雅黑" pitchFamily="34" charset="-122"/>
                <a:ea typeface="微软雅黑" pitchFamily="34" charset="-122"/>
              </a:endParaRPr>
            </a:p>
          </p:txBody>
        </p:sp>
        <p:sp>
          <p:nvSpPr>
            <p:cNvPr id="83" name="矩形 58">
              <a:extLst>
                <a:ext uri="{FF2B5EF4-FFF2-40B4-BE49-F238E27FC236}">
                  <a16:creationId xmlns:a16="http://schemas.microsoft.com/office/drawing/2014/main" id="{8A106BA4-C634-43CE-8739-D18DE11F4A32}"/>
                </a:ext>
              </a:extLst>
            </p:cNvPr>
            <p:cNvSpPr>
              <a:spLocks noChangeArrowheads="1"/>
            </p:cNvSpPr>
            <p:nvPr/>
          </p:nvSpPr>
          <p:spPr bwMode="auto">
            <a:xfrm>
              <a:off x="544390" y="4466996"/>
              <a:ext cx="490999"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js</a:t>
              </a:r>
              <a:endParaRPr lang="zh-CN" altLang="en-US" sz="1100" dirty="0">
                <a:solidFill>
                  <a:schemeClr val="bg1"/>
                </a:solidFill>
                <a:latin typeface="微软雅黑" pitchFamily="34" charset="-122"/>
                <a:ea typeface="微软雅黑" pitchFamily="34" charset="-122"/>
              </a:endParaRPr>
            </a:p>
          </p:txBody>
        </p:sp>
      </p:grpSp>
      <p:grpSp>
        <p:nvGrpSpPr>
          <p:cNvPr id="100" name="组合 99">
            <a:extLst>
              <a:ext uri="{FF2B5EF4-FFF2-40B4-BE49-F238E27FC236}">
                <a16:creationId xmlns:a16="http://schemas.microsoft.com/office/drawing/2014/main" id="{349EB032-1F06-4CD4-BF82-B9038862AA1E}"/>
              </a:ext>
            </a:extLst>
          </p:cNvPr>
          <p:cNvGrpSpPr/>
          <p:nvPr/>
        </p:nvGrpSpPr>
        <p:grpSpPr>
          <a:xfrm>
            <a:off x="6597553" y="528984"/>
            <a:ext cx="2440839" cy="1402055"/>
            <a:chOff x="3499112" y="2468971"/>
            <a:chExt cx="3929670" cy="2310779"/>
          </a:xfrm>
        </p:grpSpPr>
        <p:grpSp>
          <p:nvGrpSpPr>
            <p:cNvPr id="101" name="组合 100">
              <a:extLst>
                <a:ext uri="{FF2B5EF4-FFF2-40B4-BE49-F238E27FC236}">
                  <a16:creationId xmlns:a16="http://schemas.microsoft.com/office/drawing/2014/main" id="{227A7A3B-6A35-4B50-84B9-5E9CF8C42417}"/>
                </a:ext>
              </a:extLst>
            </p:cNvPr>
            <p:cNvGrpSpPr>
              <a:grpSpLocks/>
            </p:cNvGrpSpPr>
            <p:nvPr/>
          </p:nvGrpSpPr>
          <p:grpSpPr bwMode="auto">
            <a:xfrm>
              <a:off x="4284568" y="2621219"/>
              <a:ext cx="1958975" cy="1871663"/>
              <a:chOff x="3065829" y="2668266"/>
              <a:chExt cx="1872107" cy="1761728"/>
            </a:xfrm>
          </p:grpSpPr>
          <p:sp>
            <p:nvSpPr>
              <p:cNvPr id="111" name="椭圆 110">
                <a:extLst>
                  <a:ext uri="{FF2B5EF4-FFF2-40B4-BE49-F238E27FC236}">
                    <a16:creationId xmlns:a16="http://schemas.microsoft.com/office/drawing/2014/main" id="{3B174EEE-D52C-4668-B469-EE89C3810F29}"/>
                  </a:ext>
                </a:extLst>
              </p:cNvPr>
              <p:cNvSpPr/>
              <p:nvPr/>
            </p:nvSpPr>
            <p:spPr>
              <a:xfrm>
                <a:off x="3114375" y="2668266"/>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12" name="椭圆 111">
                <a:extLst>
                  <a:ext uri="{FF2B5EF4-FFF2-40B4-BE49-F238E27FC236}">
                    <a16:creationId xmlns:a16="http://schemas.microsoft.com/office/drawing/2014/main" id="{73D9754B-B56C-433B-86E6-A347CDA0B553}"/>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13" name="椭圆 112">
                <a:extLst>
                  <a:ext uri="{FF2B5EF4-FFF2-40B4-BE49-F238E27FC236}">
                    <a16:creationId xmlns:a16="http://schemas.microsoft.com/office/drawing/2014/main" id="{5045234D-CBBA-4A5A-8940-7C41023ED67E}"/>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14" name="椭圆 113">
                <a:extLst>
                  <a:ext uri="{FF2B5EF4-FFF2-40B4-BE49-F238E27FC236}">
                    <a16:creationId xmlns:a16="http://schemas.microsoft.com/office/drawing/2014/main" id="{E037112D-7B43-4A34-8EB5-42E118257C4C}"/>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15" name="椭圆 114">
                <a:extLst>
                  <a:ext uri="{FF2B5EF4-FFF2-40B4-BE49-F238E27FC236}">
                    <a16:creationId xmlns:a16="http://schemas.microsoft.com/office/drawing/2014/main" id="{05F1EA23-9E97-400E-851D-66F90AE57C68}"/>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16" name="椭圆 115">
                <a:extLst>
                  <a:ext uri="{FF2B5EF4-FFF2-40B4-BE49-F238E27FC236}">
                    <a16:creationId xmlns:a16="http://schemas.microsoft.com/office/drawing/2014/main" id="{DE4E06E0-240D-45E3-8AB5-A972D3CADC28}"/>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17" name="椭圆 116">
                <a:extLst>
                  <a:ext uri="{FF2B5EF4-FFF2-40B4-BE49-F238E27FC236}">
                    <a16:creationId xmlns:a16="http://schemas.microsoft.com/office/drawing/2014/main" id="{3043C806-D7F1-40B6-97E4-10E6E570AD81}"/>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118" name="组合 46">
                <a:extLst>
                  <a:ext uri="{FF2B5EF4-FFF2-40B4-BE49-F238E27FC236}">
                    <a16:creationId xmlns:a16="http://schemas.microsoft.com/office/drawing/2014/main" id="{A0BF33B3-87F1-40FA-ABB3-C02A76717F1D}"/>
                  </a:ext>
                </a:extLst>
              </p:cNvPr>
              <p:cNvGrpSpPr>
                <a:grpSpLocks/>
              </p:cNvGrpSpPr>
              <p:nvPr/>
            </p:nvGrpSpPr>
            <p:grpSpPr bwMode="auto">
              <a:xfrm>
                <a:off x="3269294" y="2943617"/>
                <a:ext cx="1465544" cy="1202498"/>
                <a:chOff x="3269294" y="2943617"/>
                <a:chExt cx="1465544" cy="1202498"/>
              </a:xfrm>
            </p:grpSpPr>
            <p:sp>
              <p:nvSpPr>
                <p:cNvPr id="119" name="任意多边形 33">
                  <a:extLst>
                    <a:ext uri="{FF2B5EF4-FFF2-40B4-BE49-F238E27FC236}">
                      <a16:creationId xmlns:a16="http://schemas.microsoft.com/office/drawing/2014/main" id="{30DBD378-E5B6-44F8-8A23-BBE0793733CB}"/>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20" name="任意多边形 34">
                  <a:extLst>
                    <a:ext uri="{FF2B5EF4-FFF2-40B4-BE49-F238E27FC236}">
                      <a16:creationId xmlns:a16="http://schemas.microsoft.com/office/drawing/2014/main" id="{67351F00-C41E-4292-B7F0-FDE74F2A5860}"/>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21" name="任意多边形 35">
                  <a:extLst>
                    <a:ext uri="{FF2B5EF4-FFF2-40B4-BE49-F238E27FC236}">
                      <a16:creationId xmlns:a16="http://schemas.microsoft.com/office/drawing/2014/main" id="{130292C4-323B-415F-BA8D-C50DC7673D41}"/>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22" name="任意多边形 36">
                  <a:extLst>
                    <a:ext uri="{FF2B5EF4-FFF2-40B4-BE49-F238E27FC236}">
                      <a16:creationId xmlns:a16="http://schemas.microsoft.com/office/drawing/2014/main" id="{82C59584-8AFE-4BD4-AAAA-8398EFAF4F33}"/>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23" name="任意多边形 37">
                  <a:extLst>
                    <a:ext uri="{FF2B5EF4-FFF2-40B4-BE49-F238E27FC236}">
                      <a16:creationId xmlns:a16="http://schemas.microsoft.com/office/drawing/2014/main" id="{AE1A8C88-4ED2-4DC1-BC98-9C64E3D1B6F1}"/>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24" name="任意多边形 38">
                  <a:extLst>
                    <a:ext uri="{FF2B5EF4-FFF2-40B4-BE49-F238E27FC236}">
                      <a16:creationId xmlns:a16="http://schemas.microsoft.com/office/drawing/2014/main" id="{AD196B34-09F3-4B5C-BFEA-18ED7E5791BC}"/>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102" name="组合 101">
              <a:extLst>
                <a:ext uri="{FF2B5EF4-FFF2-40B4-BE49-F238E27FC236}">
                  <a16:creationId xmlns:a16="http://schemas.microsoft.com/office/drawing/2014/main" id="{9509D96F-A546-427C-93D4-FE7B16BC2634}"/>
                </a:ext>
              </a:extLst>
            </p:cNvPr>
            <p:cNvGrpSpPr>
              <a:grpSpLocks/>
            </p:cNvGrpSpPr>
            <p:nvPr/>
          </p:nvGrpSpPr>
          <p:grpSpPr bwMode="auto">
            <a:xfrm>
              <a:off x="4767167" y="3060958"/>
              <a:ext cx="979487" cy="993775"/>
              <a:chOff x="3254772" y="2872916"/>
              <a:chExt cx="936104" cy="936104"/>
            </a:xfrm>
          </p:grpSpPr>
          <p:sp>
            <p:nvSpPr>
              <p:cNvPr id="109" name="椭圆 108">
                <a:extLst>
                  <a:ext uri="{FF2B5EF4-FFF2-40B4-BE49-F238E27FC236}">
                    <a16:creationId xmlns:a16="http://schemas.microsoft.com/office/drawing/2014/main" id="{F479AACA-A504-40D2-B2FA-DEC8A0D4495F}"/>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10" name="矩形 58">
                <a:extLst>
                  <a:ext uri="{FF2B5EF4-FFF2-40B4-BE49-F238E27FC236}">
                    <a16:creationId xmlns:a16="http://schemas.microsoft.com/office/drawing/2014/main" id="{1FA178CA-D5B3-4F29-A56E-85A8BB9DAD85}"/>
                  </a:ext>
                </a:extLst>
              </p:cNvPr>
              <p:cNvSpPr>
                <a:spLocks noChangeArrowheads="1"/>
              </p:cNvSpPr>
              <p:nvPr/>
            </p:nvSpPr>
            <p:spPr bwMode="auto">
              <a:xfrm>
                <a:off x="3323639" y="3119280"/>
                <a:ext cx="816899" cy="3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900" dirty="0">
                    <a:solidFill>
                      <a:schemeClr val="bg1"/>
                    </a:solidFill>
                    <a:latin typeface="微软雅黑" pitchFamily="34" charset="-122"/>
                    <a:ea typeface="微软雅黑" pitchFamily="34" charset="-122"/>
                  </a:rPr>
                  <a:t>AI</a:t>
                </a:r>
                <a:r>
                  <a:rPr lang="zh-CN" altLang="en-US" sz="900" dirty="0">
                    <a:solidFill>
                      <a:schemeClr val="bg1"/>
                    </a:solidFill>
                    <a:latin typeface="微软雅黑" pitchFamily="34" charset="-122"/>
                    <a:ea typeface="微软雅黑" pitchFamily="34" charset="-122"/>
                  </a:rPr>
                  <a:t>开发</a:t>
                </a:r>
                <a:endParaRPr lang="en-US" altLang="zh-CN" sz="900" dirty="0">
                  <a:solidFill>
                    <a:schemeClr val="bg1"/>
                  </a:solidFill>
                  <a:latin typeface="微软雅黑" pitchFamily="34" charset="-122"/>
                  <a:ea typeface="微软雅黑" pitchFamily="34" charset="-122"/>
                </a:endParaRPr>
              </a:p>
            </p:txBody>
          </p:sp>
        </p:grpSp>
        <p:sp>
          <p:nvSpPr>
            <p:cNvPr id="103" name="矩形 58">
              <a:extLst>
                <a:ext uri="{FF2B5EF4-FFF2-40B4-BE49-F238E27FC236}">
                  <a16:creationId xmlns:a16="http://schemas.microsoft.com/office/drawing/2014/main" id="{3B99F370-5709-4FBE-995B-EE7497B6882F}"/>
                </a:ext>
              </a:extLst>
            </p:cNvPr>
            <p:cNvSpPr>
              <a:spLocks noChangeArrowheads="1"/>
            </p:cNvSpPr>
            <p:nvPr/>
          </p:nvSpPr>
          <p:spPr bwMode="auto">
            <a:xfrm>
              <a:off x="3907957" y="4420225"/>
              <a:ext cx="572371"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104" name="矩形 58">
              <a:extLst>
                <a:ext uri="{FF2B5EF4-FFF2-40B4-BE49-F238E27FC236}">
                  <a16:creationId xmlns:a16="http://schemas.microsoft.com/office/drawing/2014/main" id="{BC21617A-D466-48E3-90E9-4AD68A166627}"/>
                </a:ext>
              </a:extLst>
            </p:cNvPr>
            <p:cNvSpPr>
              <a:spLocks noChangeArrowheads="1"/>
            </p:cNvSpPr>
            <p:nvPr/>
          </p:nvSpPr>
          <p:spPr bwMode="auto">
            <a:xfrm>
              <a:off x="5881929" y="2468971"/>
              <a:ext cx="789531"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matlab</a:t>
              </a:r>
              <a:endParaRPr lang="zh-CN" altLang="en-US" sz="1100" dirty="0">
                <a:solidFill>
                  <a:schemeClr val="bg1"/>
                </a:solidFill>
                <a:latin typeface="微软雅黑" pitchFamily="34" charset="-122"/>
                <a:ea typeface="微软雅黑" pitchFamily="34" charset="-122"/>
              </a:endParaRPr>
            </a:p>
          </p:txBody>
        </p:sp>
        <p:sp>
          <p:nvSpPr>
            <p:cNvPr id="105" name="矩形 58">
              <a:extLst>
                <a:ext uri="{FF2B5EF4-FFF2-40B4-BE49-F238E27FC236}">
                  <a16:creationId xmlns:a16="http://schemas.microsoft.com/office/drawing/2014/main" id="{1F23FE27-18DA-4AD5-AE7D-674846D2081E}"/>
                </a:ext>
              </a:extLst>
            </p:cNvPr>
            <p:cNvSpPr>
              <a:spLocks noChangeArrowheads="1"/>
            </p:cNvSpPr>
            <p:nvPr/>
          </p:nvSpPr>
          <p:spPr bwMode="auto">
            <a:xfrm>
              <a:off x="3935887" y="2530530"/>
              <a:ext cx="440524"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git</a:t>
              </a:r>
              <a:endParaRPr lang="zh-CN" altLang="en-US" sz="1100" dirty="0">
                <a:solidFill>
                  <a:schemeClr val="bg1"/>
                </a:solidFill>
                <a:latin typeface="微软雅黑" pitchFamily="34" charset="-122"/>
                <a:ea typeface="微软雅黑" pitchFamily="34" charset="-122"/>
              </a:endParaRPr>
            </a:p>
          </p:txBody>
        </p:sp>
        <p:sp>
          <p:nvSpPr>
            <p:cNvPr id="106" name="矩形 58">
              <a:extLst>
                <a:ext uri="{FF2B5EF4-FFF2-40B4-BE49-F238E27FC236}">
                  <a16:creationId xmlns:a16="http://schemas.microsoft.com/office/drawing/2014/main" id="{E544F628-39D8-41F9-9686-1B13A40BB040}"/>
                </a:ext>
              </a:extLst>
            </p:cNvPr>
            <p:cNvSpPr>
              <a:spLocks noChangeArrowheads="1"/>
            </p:cNvSpPr>
            <p:nvPr/>
          </p:nvSpPr>
          <p:spPr bwMode="auto">
            <a:xfrm>
              <a:off x="6310787" y="3330195"/>
              <a:ext cx="1117995"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b="1" dirty="0">
                  <a:solidFill>
                    <a:srgbClr val="00B050"/>
                  </a:solidFill>
                  <a:latin typeface="微软雅黑" pitchFamily="34" charset="-122"/>
                  <a:ea typeface="微软雅黑" pitchFamily="34" charset="-122"/>
                </a:rPr>
                <a:t>python</a:t>
              </a:r>
              <a:endParaRPr lang="zh-CN" altLang="en-US" sz="1100" b="1" dirty="0">
                <a:solidFill>
                  <a:srgbClr val="00B050"/>
                </a:solidFill>
                <a:latin typeface="微软雅黑" pitchFamily="34" charset="-122"/>
                <a:ea typeface="微软雅黑" pitchFamily="34" charset="-122"/>
              </a:endParaRPr>
            </a:p>
          </p:txBody>
        </p:sp>
        <p:sp>
          <p:nvSpPr>
            <p:cNvPr id="107" name="矩形 58">
              <a:extLst>
                <a:ext uri="{FF2B5EF4-FFF2-40B4-BE49-F238E27FC236}">
                  <a16:creationId xmlns:a16="http://schemas.microsoft.com/office/drawing/2014/main" id="{E0DB9587-C791-46FD-8E80-F5531B51F8ED}"/>
                </a:ext>
              </a:extLst>
            </p:cNvPr>
            <p:cNvSpPr>
              <a:spLocks noChangeArrowheads="1"/>
            </p:cNvSpPr>
            <p:nvPr/>
          </p:nvSpPr>
          <p:spPr bwMode="auto">
            <a:xfrm>
              <a:off x="5806312" y="4348581"/>
              <a:ext cx="645713"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BP </a:t>
              </a:r>
              <a:endParaRPr lang="zh-CN" altLang="en-US" sz="1100" dirty="0">
                <a:solidFill>
                  <a:schemeClr val="bg1"/>
                </a:solidFill>
                <a:latin typeface="微软雅黑" pitchFamily="34" charset="-122"/>
                <a:ea typeface="微软雅黑" pitchFamily="34" charset="-122"/>
              </a:endParaRPr>
            </a:p>
          </p:txBody>
        </p:sp>
        <p:sp>
          <p:nvSpPr>
            <p:cNvPr id="108" name="矩形 58">
              <a:extLst>
                <a:ext uri="{FF2B5EF4-FFF2-40B4-BE49-F238E27FC236}">
                  <a16:creationId xmlns:a16="http://schemas.microsoft.com/office/drawing/2014/main" id="{698C91F5-A0CD-40DA-8DEB-9C977F1AA2EB}"/>
                </a:ext>
              </a:extLst>
            </p:cNvPr>
            <p:cNvSpPr>
              <a:spLocks noChangeArrowheads="1"/>
            </p:cNvSpPr>
            <p:nvPr/>
          </p:nvSpPr>
          <p:spPr bwMode="auto">
            <a:xfrm>
              <a:off x="3499112" y="3355830"/>
              <a:ext cx="769590"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dirty="0">
                  <a:solidFill>
                    <a:schemeClr val="bg1"/>
                  </a:solidFill>
                  <a:latin typeface="微软雅黑" pitchFamily="34" charset="-122"/>
                  <a:ea typeface="微软雅黑" pitchFamily="34" charset="-122"/>
                </a:rPr>
                <a:t>PCA</a:t>
              </a:r>
              <a:endParaRPr lang="zh-CN" altLang="en-US" sz="1100" dirty="0">
                <a:solidFill>
                  <a:schemeClr val="bg1"/>
                </a:solidFill>
                <a:latin typeface="微软雅黑" pitchFamily="34" charset="-122"/>
                <a:ea typeface="微软雅黑" pitchFamily="34" charset="-122"/>
              </a:endParaRPr>
            </a:p>
          </p:txBody>
        </p:sp>
      </p:grpSp>
      <p:grpSp>
        <p:nvGrpSpPr>
          <p:cNvPr id="125" name="组合 124">
            <a:extLst>
              <a:ext uri="{FF2B5EF4-FFF2-40B4-BE49-F238E27FC236}">
                <a16:creationId xmlns:a16="http://schemas.microsoft.com/office/drawing/2014/main" id="{1C71AFAE-FC7C-43CA-9245-082245490F20}"/>
              </a:ext>
            </a:extLst>
          </p:cNvPr>
          <p:cNvGrpSpPr/>
          <p:nvPr/>
        </p:nvGrpSpPr>
        <p:grpSpPr>
          <a:xfrm>
            <a:off x="3780777" y="3391182"/>
            <a:ext cx="2149479" cy="1390342"/>
            <a:chOff x="12963" y="2363255"/>
            <a:chExt cx="3653622" cy="2472781"/>
          </a:xfrm>
        </p:grpSpPr>
        <p:grpSp>
          <p:nvGrpSpPr>
            <p:cNvPr id="126" name="组合 125">
              <a:extLst>
                <a:ext uri="{FF2B5EF4-FFF2-40B4-BE49-F238E27FC236}">
                  <a16:creationId xmlns:a16="http://schemas.microsoft.com/office/drawing/2014/main" id="{E41898A9-52D5-4CC3-B729-D2E3CC1AAA9E}"/>
                </a:ext>
              </a:extLst>
            </p:cNvPr>
            <p:cNvGrpSpPr>
              <a:grpSpLocks/>
            </p:cNvGrpSpPr>
            <p:nvPr/>
          </p:nvGrpSpPr>
          <p:grpSpPr bwMode="auto">
            <a:xfrm>
              <a:off x="693643" y="2647106"/>
              <a:ext cx="1958975" cy="1871663"/>
              <a:chOff x="3065829" y="2668267"/>
              <a:chExt cx="1872107" cy="1761728"/>
            </a:xfrm>
          </p:grpSpPr>
          <p:sp>
            <p:nvSpPr>
              <p:cNvPr id="136" name="椭圆 135">
                <a:extLst>
                  <a:ext uri="{FF2B5EF4-FFF2-40B4-BE49-F238E27FC236}">
                    <a16:creationId xmlns:a16="http://schemas.microsoft.com/office/drawing/2014/main" id="{038CF0E6-A50E-414B-A132-F98713085C64}"/>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37" name="椭圆 136">
                <a:extLst>
                  <a:ext uri="{FF2B5EF4-FFF2-40B4-BE49-F238E27FC236}">
                    <a16:creationId xmlns:a16="http://schemas.microsoft.com/office/drawing/2014/main" id="{592BD828-1812-4BC0-B77E-256F5AAF4459}"/>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38" name="椭圆 137">
                <a:extLst>
                  <a:ext uri="{FF2B5EF4-FFF2-40B4-BE49-F238E27FC236}">
                    <a16:creationId xmlns:a16="http://schemas.microsoft.com/office/drawing/2014/main" id="{3AE97E5A-EDAE-47F3-BEC3-11C31B07E50B}"/>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39" name="椭圆 138">
                <a:extLst>
                  <a:ext uri="{FF2B5EF4-FFF2-40B4-BE49-F238E27FC236}">
                    <a16:creationId xmlns:a16="http://schemas.microsoft.com/office/drawing/2014/main" id="{2913E924-B0A7-4B09-A063-6CCF6F08F702}"/>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40" name="椭圆 139">
                <a:extLst>
                  <a:ext uri="{FF2B5EF4-FFF2-40B4-BE49-F238E27FC236}">
                    <a16:creationId xmlns:a16="http://schemas.microsoft.com/office/drawing/2014/main" id="{19DAF8DD-C924-45FA-89B9-A7F032257439}"/>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41" name="椭圆 140">
                <a:extLst>
                  <a:ext uri="{FF2B5EF4-FFF2-40B4-BE49-F238E27FC236}">
                    <a16:creationId xmlns:a16="http://schemas.microsoft.com/office/drawing/2014/main" id="{B21F5D4B-AC45-4594-95F4-749A44747D25}"/>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42" name="椭圆 141">
                <a:extLst>
                  <a:ext uri="{FF2B5EF4-FFF2-40B4-BE49-F238E27FC236}">
                    <a16:creationId xmlns:a16="http://schemas.microsoft.com/office/drawing/2014/main" id="{B1ED0112-3AC9-4D92-820D-29D4C0C907B5}"/>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143" name="组合 46">
                <a:extLst>
                  <a:ext uri="{FF2B5EF4-FFF2-40B4-BE49-F238E27FC236}">
                    <a16:creationId xmlns:a16="http://schemas.microsoft.com/office/drawing/2014/main" id="{1DC9E8D8-A610-4C2D-A505-64F0D9E51636}"/>
                  </a:ext>
                </a:extLst>
              </p:cNvPr>
              <p:cNvGrpSpPr>
                <a:grpSpLocks/>
              </p:cNvGrpSpPr>
              <p:nvPr/>
            </p:nvGrpSpPr>
            <p:grpSpPr bwMode="auto">
              <a:xfrm>
                <a:off x="3269121" y="2943210"/>
                <a:ext cx="1465523" cy="1202877"/>
                <a:chOff x="3269121" y="2943210"/>
                <a:chExt cx="1465523" cy="1202877"/>
              </a:xfrm>
            </p:grpSpPr>
            <p:sp>
              <p:nvSpPr>
                <p:cNvPr id="144" name="任意多边形 33">
                  <a:extLst>
                    <a:ext uri="{FF2B5EF4-FFF2-40B4-BE49-F238E27FC236}">
                      <a16:creationId xmlns:a16="http://schemas.microsoft.com/office/drawing/2014/main" id="{1DEDD892-4F8D-401E-91B8-5A433E9291C0}"/>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45" name="任意多边形 34">
                  <a:extLst>
                    <a:ext uri="{FF2B5EF4-FFF2-40B4-BE49-F238E27FC236}">
                      <a16:creationId xmlns:a16="http://schemas.microsoft.com/office/drawing/2014/main" id="{9B4A1EF9-74F8-4782-A976-CB28AD72CB07}"/>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46" name="任意多边形 35">
                  <a:extLst>
                    <a:ext uri="{FF2B5EF4-FFF2-40B4-BE49-F238E27FC236}">
                      <a16:creationId xmlns:a16="http://schemas.microsoft.com/office/drawing/2014/main" id="{F2CB4BD0-F83A-483B-BE14-A092A06D1C06}"/>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47" name="任意多边形 36">
                  <a:extLst>
                    <a:ext uri="{FF2B5EF4-FFF2-40B4-BE49-F238E27FC236}">
                      <a16:creationId xmlns:a16="http://schemas.microsoft.com/office/drawing/2014/main" id="{3A5415E3-FC70-484B-BA2E-85E049888BEE}"/>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48" name="任意多边形 37">
                  <a:extLst>
                    <a:ext uri="{FF2B5EF4-FFF2-40B4-BE49-F238E27FC236}">
                      <a16:creationId xmlns:a16="http://schemas.microsoft.com/office/drawing/2014/main" id="{77DDFA6C-9C8F-4E37-A9F6-1FBB5230ABA5}"/>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49" name="任意多边形 38">
                  <a:extLst>
                    <a:ext uri="{FF2B5EF4-FFF2-40B4-BE49-F238E27FC236}">
                      <a16:creationId xmlns:a16="http://schemas.microsoft.com/office/drawing/2014/main" id="{22C49927-B745-4B99-B367-A2417B380819}"/>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127" name="组合 126">
              <a:extLst>
                <a:ext uri="{FF2B5EF4-FFF2-40B4-BE49-F238E27FC236}">
                  <a16:creationId xmlns:a16="http://schemas.microsoft.com/office/drawing/2014/main" id="{D683D34F-B6FC-4037-8A65-A1EA1CE402CE}"/>
                </a:ext>
              </a:extLst>
            </p:cNvPr>
            <p:cNvGrpSpPr>
              <a:grpSpLocks/>
            </p:cNvGrpSpPr>
            <p:nvPr/>
          </p:nvGrpSpPr>
          <p:grpSpPr bwMode="auto">
            <a:xfrm>
              <a:off x="1176243" y="3086844"/>
              <a:ext cx="979487" cy="993775"/>
              <a:chOff x="3254772" y="2872916"/>
              <a:chExt cx="936104" cy="936104"/>
            </a:xfrm>
          </p:grpSpPr>
          <p:sp>
            <p:nvSpPr>
              <p:cNvPr id="134" name="椭圆 133">
                <a:extLst>
                  <a:ext uri="{FF2B5EF4-FFF2-40B4-BE49-F238E27FC236}">
                    <a16:creationId xmlns:a16="http://schemas.microsoft.com/office/drawing/2014/main" id="{342F2DE0-AB38-4367-93CA-829BA9FF56A4}"/>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35" name="矩形 58">
                <a:extLst>
                  <a:ext uri="{FF2B5EF4-FFF2-40B4-BE49-F238E27FC236}">
                    <a16:creationId xmlns:a16="http://schemas.microsoft.com/office/drawing/2014/main" id="{CC6256E7-86A7-40B2-8B65-6A49CBF25C1E}"/>
                  </a:ext>
                </a:extLst>
              </p:cNvPr>
              <p:cNvSpPr>
                <a:spLocks noChangeArrowheads="1"/>
              </p:cNvSpPr>
              <p:nvPr/>
            </p:nvSpPr>
            <p:spPr bwMode="auto">
              <a:xfrm>
                <a:off x="3299583" y="3074792"/>
                <a:ext cx="862465"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云计算</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工程师</a:t>
                </a:r>
              </a:p>
            </p:txBody>
          </p:sp>
        </p:grpSp>
        <p:sp>
          <p:nvSpPr>
            <p:cNvPr id="128" name="矩形 58">
              <a:extLst>
                <a:ext uri="{FF2B5EF4-FFF2-40B4-BE49-F238E27FC236}">
                  <a16:creationId xmlns:a16="http://schemas.microsoft.com/office/drawing/2014/main" id="{1A0F5EC0-905C-4BAB-BE25-A5019F567F02}"/>
                </a:ext>
              </a:extLst>
            </p:cNvPr>
            <p:cNvSpPr>
              <a:spLocks noChangeArrowheads="1"/>
            </p:cNvSpPr>
            <p:nvPr/>
          </p:nvSpPr>
          <p:spPr bwMode="auto">
            <a:xfrm>
              <a:off x="2271454" y="2363255"/>
              <a:ext cx="604297"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129" name="矩形 58">
              <a:extLst>
                <a:ext uri="{FF2B5EF4-FFF2-40B4-BE49-F238E27FC236}">
                  <a16:creationId xmlns:a16="http://schemas.microsoft.com/office/drawing/2014/main" id="{542DBCBF-7BA3-4284-BCBB-6E36DB15C093}"/>
                </a:ext>
              </a:extLst>
            </p:cNvPr>
            <p:cNvSpPr>
              <a:spLocks noChangeArrowheads="1"/>
            </p:cNvSpPr>
            <p:nvPr/>
          </p:nvSpPr>
          <p:spPr bwMode="auto">
            <a:xfrm>
              <a:off x="279095" y="2383650"/>
              <a:ext cx="776252"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spring</a:t>
              </a:r>
              <a:endParaRPr lang="zh-CN" altLang="en-US" sz="1100" dirty="0">
                <a:solidFill>
                  <a:schemeClr val="bg1"/>
                </a:solidFill>
                <a:latin typeface="微软雅黑" pitchFamily="34" charset="-122"/>
                <a:ea typeface="微软雅黑" pitchFamily="34" charset="-122"/>
              </a:endParaRPr>
            </a:p>
          </p:txBody>
        </p:sp>
        <p:sp>
          <p:nvSpPr>
            <p:cNvPr id="130" name="矩形 58">
              <a:extLst>
                <a:ext uri="{FF2B5EF4-FFF2-40B4-BE49-F238E27FC236}">
                  <a16:creationId xmlns:a16="http://schemas.microsoft.com/office/drawing/2014/main" id="{91B75593-F3E1-4858-AA3B-0EEFDC01ED36}"/>
                </a:ext>
              </a:extLst>
            </p:cNvPr>
            <p:cNvSpPr>
              <a:spLocks noChangeArrowheads="1"/>
            </p:cNvSpPr>
            <p:nvPr/>
          </p:nvSpPr>
          <p:spPr bwMode="auto">
            <a:xfrm>
              <a:off x="2307542" y="4492883"/>
              <a:ext cx="905218"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hadoop</a:t>
              </a:r>
              <a:endParaRPr lang="zh-CN" altLang="en-US" sz="1100" dirty="0">
                <a:solidFill>
                  <a:schemeClr val="bg1"/>
                </a:solidFill>
                <a:latin typeface="微软雅黑" pitchFamily="34" charset="-122"/>
                <a:ea typeface="微软雅黑" pitchFamily="34" charset="-122"/>
              </a:endParaRPr>
            </a:p>
          </p:txBody>
        </p:sp>
        <p:sp>
          <p:nvSpPr>
            <p:cNvPr id="131" name="矩形 58">
              <a:extLst>
                <a:ext uri="{FF2B5EF4-FFF2-40B4-BE49-F238E27FC236}">
                  <a16:creationId xmlns:a16="http://schemas.microsoft.com/office/drawing/2014/main" id="{E15F840F-844B-41C0-BD9C-1F06EB848106}"/>
                </a:ext>
              </a:extLst>
            </p:cNvPr>
            <p:cNvSpPr>
              <a:spLocks noChangeArrowheads="1"/>
            </p:cNvSpPr>
            <p:nvPr/>
          </p:nvSpPr>
          <p:spPr bwMode="auto">
            <a:xfrm>
              <a:off x="2693308" y="3368784"/>
              <a:ext cx="973277"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b="1" dirty="0">
                  <a:solidFill>
                    <a:srgbClr val="00B050"/>
                  </a:solidFill>
                  <a:latin typeface="微软雅黑" pitchFamily="34" charset="-122"/>
                  <a:ea typeface="微软雅黑" pitchFamily="34" charset="-122"/>
                </a:rPr>
                <a:t>spark</a:t>
              </a:r>
              <a:endParaRPr lang="zh-CN" altLang="en-US" sz="1100" b="1" dirty="0">
                <a:solidFill>
                  <a:srgbClr val="00B050"/>
                </a:solidFill>
                <a:latin typeface="微软雅黑" pitchFamily="34" charset="-122"/>
                <a:ea typeface="微软雅黑" pitchFamily="34" charset="-122"/>
              </a:endParaRPr>
            </a:p>
          </p:txBody>
        </p:sp>
        <p:sp>
          <p:nvSpPr>
            <p:cNvPr id="132" name="矩形 58">
              <a:extLst>
                <a:ext uri="{FF2B5EF4-FFF2-40B4-BE49-F238E27FC236}">
                  <a16:creationId xmlns:a16="http://schemas.microsoft.com/office/drawing/2014/main" id="{FFE6244F-3021-4FAF-94D9-E181B65035ED}"/>
                </a:ext>
              </a:extLst>
            </p:cNvPr>
            <p:cNvSpPr>
              <a:spLocks noChangeArrowheads="1"/>
            </p:cNvSpPr>
            <p:nvPr/>
          </p:nvSpPr>
          <p:spPr bwMode="auto">
            <a:xfrm>
              <a:off x="12963" y="3396746"/>
              <a:ext cx="628862" cy="3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bug </a:t>
              </a:r>
              <a:endParaRPr lang="zh-CN" altLang="en-US" sz="1100" dirty="0">
                <a:solidFill>
                  <a:schemeClr val="bg1"/>
                </a:solidFill>
                <a:latin typeface="微软雅黑" pitchFamily="34" charset="-122"/>
                <a:ea typeface="微软雅黑" pitchFamily="34" charset="-122"/>
              </a:endParaRPr>
            </a:p>
          </p:txBody>
        </p:sp>
        <p:sp>
          <p:nvSpPr>
            <p:cNvPr id="133" name="矩形 58">
              <a:extLst>
                <a:ext uri="{FF2B5EF4-FFF2-40B4-BE49-F238E27FC236}">
                  <a16:creationId xmlns:a16="http://schemas.microsoft.com/office/drawing/2014/main" id="{2E28B03D-908F-4FF3-9CD2-B66465AEF123}"/>
                </a:ext>
              </a:extLst>
            </p:cNvPr>
            <p:cNvSpPr>
              <a:spLocks noChangeArrowheads="1"/>
            </p:cNvSpPr>
            <p:nvPr/>
          </p:nvSpPr>
          <p:spPr bwMode="auto">
            <a:xfrm>
              <a:off x="544389" y="4466997"/>
              <a:ext cx="626816" cy="3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shell</a:t>
              </a:r>
              <a:endParaRPr lang="zh-CN" altLang="en-US" sz="1100" dirty="0">
                <a:solidFill>
                  <a:schemeClr val="bg1"/>
                </a:solidFill>
                <a:latin typeface="微软雅黑" pitchFamily="34" charset="-122"/>
                <a:ea typeface="微软雅黑" pitchFamily="34" charset="-122"/>
              </a:endParaRPr>
            </a:p>
          </p:txBody>
        </p:sp>
      </p:grpSp>
      <p:grpSp>
        <p:nvGrpSpPr>
          <p:cNvPr id="150" name="组合 149">
            <a:extLst>
              <a:ext uri="{FF2B5EF4-FFF2-40B4-BE49-F238E27FC236}">
                <a16:creationId xmlns:a16="http://schemas.microsoft.com/office/drawing/2014/main" id="{0327163F-5929-4D37-B35A-08BB9E92B7E8}"/>
              </a:ext>
            </a:extLst>
          </p:cNvPr>
          <p:cNvGrpSpPr/>
          <p:nvPr/>
        </p:nvGrpSpPr>
        <p:grpSpPr>
          <a:xfrm>
            <a:off x="6726771" y="3338427"/>
            <a:ext cx="2279202" cy="1429230"/>
            <a:chOff x="3522898" y="2424182"/>
            <a:chExt cx="3669439" cy="2355569"/>
          </a:xfrm>
        </p:grpSpPr>
        <p:grpSp>
          <p:nvGrpSpPr>
            <p:cNvPr id="151" name="组合 150">
              <a:extLst>
                <a:ext uri="{FF2B5EF4-FFF2-40B4-BE49-F238E27FC236}">
                  <a16:creationId xmlns:a16="http://schemas.microsoft.com/office/drawing/2014/main" id="{243B9BB9-76A5-4999-8D10-A0471721D13E}"/>
                </a:ext>
              </a:extLst>
            </p:cNvPr>
            <p:cNvGrpSpPr>
              <a:grpSpLocks/>
            </p:cNvGrpSpPr>
            <p:nvPr/>
          </p:nvGrpSpPr>
          <p:grpSpPr bwMode="auto">
            <a:xfrm>
              <a:off x="4284568" y="2621220"/>
              <a:ext cx="1958975" cy="1871663"/>
              <a:chOff x="3065829" y="2668267"/>
              <a:chExt cx="1872107" cy="1761728"/>
            </a:xfrm>
          </p:grpSpPr>
          <p:sp>
            <p:nvSpPr>
              <p:cNvPr id="161" name="椭圆 160">
                <a:extLst>
                  <a:ext uri="{FF2B5EF4-FFF2-40B4-BE49-F238E27FC236}">
                    <a16:creationId xmlns:a16="http://schemas.microsoft.com/office/drawing/2014/main" id="{A7110E1B-B154-48C7-B533-78633D7209AE}"/>
                  </a:ext>
                </a:extLst>
              </p:cNvPr>
              <p:cNvSpPr/>
              <p:nvPr/>
            </p:nvSpPr>
            <p:spPr>
              <a:xfrm>
                <a:off x="3114376" y="2668267"/>
                <a:ext cx="1762874"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62" name="椭圆 161">
                <a:extLst>
                  <a:ext uri="{FF2B5EF4-FFF2-40B4-BE49-F238E27FC236}">
                    <a16:creationId xmlns:a16="http://schemas.microsoft.com/office/drawing/2014/main" id="{CAA0AD9A-9689-4FF5-8253-C8A1452262CB}"/>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63" name="椭圆 162">
                <a:extLst>
                  <a:ext uri="{FF2B5EF4-FFF2-40B4-BE49-F238E27FC236}">
                    <a16:creationId xmlns:a16="http://schemas.microsoft.com/office/drawing/2014/main" id="{C3B52DB6-1084-400E-9C7B-DA2AD4CB0840}"/>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64" name="椭圆 163">
                <a:extLst>
                  <a:ext uri="{FF2B5EF4-FFF2-40B4-BE49-F238E27FC236}">
                    <a16:creationId xmlns:a16="http://schemas.microsoft.com/office/drawing/2014/main" id="{20C797FD-29D0-4E51-8836-704762EA832D}"/>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65" name="椭圆 164">
                <a:extLst>
                  <a:ext uri="{FF2B5EF4-FFF2-40B4-BE49-F238E27FC236}">
                    <a16:creationId xmlns:a16="http://schemas.microsoft.com/office/drawing/2014/main" id="{45ECAAAF-DE77-4315-9579-55AC23AB23D3}"/>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66" name="椭圆 165">
                <a:extLst>
                  <a:ext uri="{FF2B5EF4-FFF2-40B4-BE49-F238E27FC236}">
                    <a16:creationId xmlns:a16="http://schemas.microsoft.com/office/drawing/2014/main" id="{13AAE187-BB37-4249-81FA-853BD1EF0036}"/>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67" name="椭圆 166">
                <a:extLst>
                  <a:ext uri="{FF2B5EF4-FFF2-40B4-BE49-F238E27FC236}">
                    <a16:creationId xmlns:a16="http://schemas.microsoft.com/office/drawing/2014/main" id="{51FC4163-8F06-4424-BDDE-84D7B0606E88}"/>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168" name="组合 46">
                <a:extLst>
                  <a:ext uri="{FF2B5EF4-FFF2-40B4-BE49-F238E27FC236}">
                    <a16:creationId xmlns:a16="http://schemas.microsoft.com/office/drawing/2014/main" id="{88330C97-C299-48AB-AD95-58DF3FBB0240}"/>
                  </a:ext>
                </a:extLst>
              </p:cNvPr>
              <p:cNvGrpSpPr>
                <a:grpSpLocks/>
              </p:cNvGrpSpPr>
              <p:nvPr/>
            </p:nvGrpSpPr>
            <p:grpSpPr bwMode="auto">
              <a:xfrm>
                <a:off x="3269294" y="2943617"/>
                <a:ext cx="1465544" cy="1202498"/>
                <a:chOff x="3269294" y="2943617"/>
                <a:chExt cx="1465544" cy="1202498"/>
              </a:xfrm>
            </p:grpSpPr>
            <p:sp>
              <p:nvSpPr>
                <p:cNvPr id="169" name="任意多边形 33">
                  <a:extLst>
                    <a:ext uri="{FF2B5EF4-FFF2-40B4-BE49-F238E27FC236}">
                      <a16:creationId xmlns:a16="http://schemas.microsoft.com/office/drawing/2014/main" id="{AC95A478-5724-4800-949E-044FCE92C09F}"/>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70" name="任意多边形 34">
                  <a:extLst>
                    <a:ext uri="{FF2B5EF4-FFF2-40B4-BE49-F238E27FC236}">
                      <a16:creationId xmlns:a16="http://schemas.microsoft.com/office/drawing/2014/main" id="{3DDEF1F0-3A22-4F12-833E-7ECBB6C6C0D4}"/>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71" name="任意多边形 35">
                  <a:extLst>
                    <a:ext uri="{FF2B5EF4-FFF2-40B4-BE49-F238E27FC236}">
                      <a16:creationId xmlns:a16="http://schemas.microsoft.com/office/drawing/2014/main" id="{0AA40CC3-63DF-4389-A924-C373E628555D}"/>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72" name="任意多边形 36">
                  <a:extLst>
                    <a:ext uri="{FF2B5EF4-FFF2-40B4-BE49-F238E27FC236}">
                      <a16:creationId xmlns:a16="http://schemas.microsoft.com/office/drawing/2014/main" id="{C18C3581-814F-42F2-84A2-E410A0AEAE48}"/>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73" name="任意多边形 37">
                  <a:extLst>
                    <a:ext uri="{FF2B5EF4-FFF2-40B4-BE49-F238E27FC236}">
                      <a16:creationId xmlns:a16="http://schemas.microsoft.com/office/drawing/2014/main" id="{A3C657EA-8616-4FF5-9356-E0092C122EC7}"/>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74" name="任意多边形 38">
                  <a:extLst>
                    <a:ext uri="{FF2B5EF4-FFF2-40B4-BE49-F238E27FC236}">
                      <a16:creationId xmlns:a16="http://schemas.microsoft.com/office/drawing/2014/main" id="{70A98231-7B03-41C0-8807-772BCE202D4A}"/>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152" name="组合 151">
              <a:extLst>
                <a:ext uri="{FF2B5EF4-FFF2-40B4-BE49-F238E27FC236}">
                  <a16:creationId xmlns:a16="http://schemas.microsoft.com/office/drawing/2014/main" id="{B698E4E8-CE91-4389-8DBB-80DA7A05AAA4}"/>
                </a:ext>
              </a:extLst>
            </p:cNvPr>
            <p:cNvGrpSpPr>
              <a:grpSpLocks/>
            </p:cNvGrpSpPr>
            <p:nvPr/>
          </p:nvGrpSpPr>
          <p:grpSpPr bwMode="auto">
            <a:xfrm>
              <a:off x="4767167" y="3060958"/>
              <a:ext cx="979487" cy="993775"/>
              <a:chOff x="3254772" y="2872916"/>
              <a:chExt cx="936104" cy="936104"/>
            </a:xfrm>
          </p:grpSpPr>
          <p:sp>
            <p:nvSpPr>
              <p:cNvPr id="159" name="椭圆 158">
                <a:extLst>
                  <a:ext uri="{FF2B5EF4-FFF2-40B4-BE49-F238E27FC236}">
                    <a16:creationId xmlns:a16="http://schemas.microsoft.com/office/drawing/2014/main" id="{B20F39C5-0E42-4027-A257-427782FF2347}"/>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60" name="矩形 58">
                <a:extLst>
                  <a:ext uri="{FF2B5EF4-FFF2-40B4-BE49-F238E27FC236}">
                    <a16:creationId xmlns:a16="http://schemas.microsoft.com/office/drawing/2014/main" id="{9251C9B8-C7FB-4EC7-92D1-19DDB7FCE90C}"/>
                  </a:ext>
                </a:extLst>
              </p:cNvPr>
              <p:cNvSpPr>
                <a:spLocks noChangeArrowheads="1"/>
              </p:cNvSpPr>
              <p:nvPr/>
            </p:nvSpPr>
            <p:spPr bwMode="auto">
              <a:xfrm>
                <a:off x="3302818" y="3085679"/>
                <a:ext cx="816896" cy="57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嵌入式</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开发</a:t>
                </a:r>
              </a:p>
            </p:txBody>
          </p:sp>
        </p:grpSp>
        <p:sp>
          <p:nvSpPr>
            <p:cNvPr id="153" name="矩形 58">
              <a:extLst>
                <a:ext uri="{FF2B5EF4-FFF2-40B4-BE49-F238E27FC236}">
                  <a16:creationId xmlns:a16="http://schemas.microsoft.com/office/drawing/2014/main" id="{C30D8F23-F331-49B8-B66C-8CF4A604817B}"/>
                </a:ext>
              </a:extLst>
            </p:cNvPr>
            <p:cNvSpPr>
              <a:spLocks noChangeArrowheads="1"/>
            </p:cNvSpPr>
            <p:nvPr/>
          </p:nvSpPr>
          <p:spPr bwMode="auto">
            <a:xfrm>
              <a:off x="3924924" y="2450373"/>
              <a:ext cx="572370"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b="1" dirty="0">
                  <a:solidFill>
                    <a:srgbClr val="00B050"/>
                  </a:solidFill>
                  <a:latin typeface="微软雅黑" pitchFamily="34" charset="-122"/>
                  <a:ea typeface="微软雅黑" pitchFamily="34" charset="-122"/>
                </a:rPr>
                <a:t>java</a:t>
              </a:r>
              <a:endParaRPr lang="zh-CN" altLang="en-US" sz="1100" b="1" dirty="0">
                <a:solidFill>
                  <a:srgbClr val="00B050"/>
                </a:solidFill>
                <a:latin typeface="微软雅黑" pitchFamily="34" charset="-122"/>
                <a:ea typeface="微软雅黑" pitchFamily="34" charset="-122"/>
              </a:endParaRPr>
            </a:p>
          </p:txBody>
        </p:sp>
        <p:sp>
          <p:nvSpPr>
            <p:cNvPr id="154" name="矩形 58">
              <a:extLst>
                <a:ext uri="{FF2B5EF4-FFF2-40B4-BE49-F238E27FC236}">
                  <a16:creationId xmlns:a16="http://schemas.microsoft.com/office/drawing/2014/main" id="{65C1CCD1-98D0-4902-9B51-9DA3AFA4A310}"/>
                </a:ext>
              </a:extLst>
            </p:cNvPr>
            <p:cNvSpPr>
              <a:spLocks noChangeArrowheads="1"/>
            </p:cNvSpPr>
            <p:nvPr/>
          </p:nvSpPr>
          <p:spPr bwMode="auto">
            <a:xfrm>
              <a:off x="6195639" y="3298727"/>
              <a:ext cx="996698"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NASM</a:t>
              </a:r>
              <a:endParaRPr lang="zh-CN" altLang="en-US" sz="1100" dirty="0">
                <a:solidFill>
                  <a:schemeClr val="bg1"/>
                </a:solidFill>
                <a:latin typeface="微软雅黑" pitchFamily="34" charset="-122"/>
                <a:ea typeface="微软雅黑" pitchFamily="34" charset="-122"/>
              </a:endParaRPr>
            </a:p>
          </p:txBody>
        </p:sp>
        <p:sp>
          <p:nvSpPr>
            <p:cNvPr id="155" name="矩形 58">
              <a:extLst>
                <a:ext uri="{FF2B5EF4-FFF2-40B4-BE49-F238E27FC236}">
                  <a16:creationId xmlns:a16="http://schemas.microsoft.com/office/drawing/2014/main" id="{5FE3584F-A876-464C-A73F-738944552DAC}"/>
                </a:ext>
              </a:extLst>
            </p:cNvPr>
            <p:cNvSpPr>
              <a:spLocks noChangeArrowheads="1"/>
            </p:cNvSpPr>
            <p:nvPr/>
          </p:nvSpPr>
          <p:spPr bwMode="auto">
            <a:xfrm>
              <a:off x="4046282" y="4345461"/>
              <a:ext cx="440524" cy="31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git</a:t>
              </a:r>
              <a:endParaRPr lang="zh-CN" altLang="en-US" sz="1100" dirty="0">
                <a:solidFill>
                  <a:schemeClr val="bg1"/>
                </a:solidFill>
                <a:latin typeface="微软雅黑" pitchFamily="34" charset="-122"/>
                <a:ea typeface="微软雅黑" pitchFamily="34" charset="-122"/>
              </a:endParaRPr>
            </a:p>
          </p:txBody>
        </p:sp>
        <p:sp>
          <p:nvSpPr>
            <p:cNvPr id="156" name="矩形 58">
              <a:extLst>
                <a:ext uri="{FF2B5EF4-FFF2-40B4-BE49-F238E27FC236}">
                  <a16:creationId xmlns:a16="http://schemas.microsoft.com/office/drawing/2014/main" id="{7DA06CA9-B48F-40B6-A14F-C262CF3A7A70}"/>
                </a:ext>
              </a:extLst>
            </p:cNvPr>
            <p:cNvSpPr>
              <a:spLocks noChangeArrowheads="1"/>
            </p:cNvSpPr>
            <p:nvPr/>
          </p:nvSpPr>
          <p:spPr bwMode="auto">
            <a:xfrm>
              <a:off x="5792262" y="2424182"/>
              <a:ext cx="1117995" cy="43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b="1" dirty="0">
                  <a:solidFill>
                    <a:srgbClr val="00B050"/>
                  </a:solidFill>
                  <a:latin typeface="微软雅黑" pitchFamily="34" charset="-122"/>
                  <a:ea typeface="微软雅黑" pitchFamily="34" charset="-122"/>
                </a:rPr>
                <a:t>python</a:t>
              </a:r>
              <a:endParaRPr lang="zh-CN" altLang="en-US" sz="1100" b="1" dirty="0">
                <a:solidFill>
                  <a:srgbClr val="00B050"/>
                </a:solidFill>
                <a:latin typeface="微软雅黑" pitchFamily="34" charset="-122"/>
                <a:ea typeface="微软雅黑" pitchFamily="34" charset="-122"/>
              </a:endParaRPr>
            </a:p>
          </p:txBody>
        </p:sp>
        <p:sp>
          <p:nvSpPr>
            <p:cNvPr id="157" name="矩形 58">
              <a:extLst>
                <a:ext uri="{FF2B5EF4-FFF2-40B4-BE49-F238E27FC236}">
                  <a16:creationId xmlns:a16="http://schemas.microsoft.com/office/drawing/2014/main" id="{7C2FC05D-FED2-433B-A6C5-9361CDE54923}"/>
                </a:ext>
              </a:extLst>
            </p:cNvPr>
            <p:cNvSpPr>
              <a:spLocks noChangeArrowheads="1"/>
            </p:cNvSpPr>
            <p:nvPr/>
          </p:nvSpPr>
          <p:spPr bwMode="auto">
            <a:xfrm>
              <a:off x="5806312" y="4348582"/>
              <a:ext cx="857336"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shell </a:t>
              </a:r>
              <a:endParaRPr lang="zh-CN" altLang="en-US" sz="1100" dirty="0">
                <a:solidFill>
                  <a:schemeClr val="bg1"/>
                </a:solidFill>
                <a:latin typeface="微软雅黑" pitchFamily="34" charset="-122"/>
                <a:ea typeface="微软雅黑" pitchFamily="34" charset="-122"/>
              </a:endParaRPr>
            </a:p>
          </p:txBody>
        </p:sp>
        <p:sp>
          <p:nvSpPr>
            <p:cNvPr id="158" name="矩形 58">
              <a:extLst>
                <a:ext uri="{FF2B5EF4-FFF2-40B4-BE49-F238E27FC236}">
                  <a16:creationId xmlns:a16="http://schemas.microsoft.com/office/drawing/2014/main" id="{0E98FF47-A94D-4F5D-90D9-B2C55FBFA6C1}"/>
                </a:ext>
              </a:extLst>
            </p:cNvPr>
            <p:cNvSpPr>
              <a:spLocks noChangeArrowheads="1"/>
            </p:cNvSpPr>
            <p:nvPr/>
          </p:nvSpPr>
          <p:spPr bwMode="auto">
            <a:xfrm>
              <a:off x="3522898" y="3354827"/>
              <a:ext cx="810882"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linux</a:t>
              </a:r>
              <a:endParaRPr lang="zh-CN" altLang="en-US" sz="1100" dirty="0">
                <a:solidFill>
                  <a:schemeClr val="bg1"/>
                </a:solidFill>
                <a:latin typeface="微软雅黑" pitchFamily="34" charset="-122"/>
                <a:ea typeface="微软雅黑" pitchFamily="34" charset="-122"/>
              </a:endParaRPr>
            </a:p>
          </p:txBody>
        </p:sp>
      </p:grpSp>
      <p:sp>
        <p:nvSpPr>
          <p:cNvPr id="176" name="箭头: 右 175">
            <a:extLst>
              <a:ext uri="{FF2B5EF4-FFF2-40B4-BE49-F238E27FC236}">
                <a16:creationId xmlns:a16="http://schemas.microsoft.com/office/drawing/2014/main" id="{3088AE79-0DB9-4454-AE13-8A622C525BCA}"/>
              </a:ext>
            </a:extLst>
          </p:cNvPr>
          <p:cNvSpPr/>
          <p:nvPr/>
        </p:nvSpPr>
        <p:spPr bwMode="auto">
          <a:xfrm rot="13161439">
            <a:off x="5313557" y="2087884"/>
            <a:ext cx="694016" cy="33521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77" name="箭头: 右 176">
            <a:extLst>
              <a:ext uri="{FF2B5EF4-FFF2-40B4-BE49-F238E27FC236}">
                <a16:creationId xmlns:a16="http://schemas.microsoft.com/office/drawing/2014/main" id="{23E59BD5-CE88-46D1-8E53-6F1E6852E024}"/>
              </a:ext>
            </a:extLst>
          </p:cNvPr>
          <p:cNvSpPr/>
          <p:nvPr/>
        </p:nvSpPr>
        <p:spPr bwMode="auto">
          <a:xfrm rot="19022426">
            <a:off x="6457010" y="2087883"/>
            <a:ext cx="694016" cy="33521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78" name="箭头: 右 177">
            <a:extLst>
              <a:ext uri="{FF2B5EF4-FFF2-40B4-BE49-F238E27FC236}">
                <a16:creationId xmlns:a16="http://schemas.microsoft.com/office/drawing/2014/main" id="{8194E43F-06AB-4A71-A2CE-EF99826AEE76}"/>
              </a:ext>
            </a:extLst>
          </p:cNvPr>
          <p:cNvSpPr/>
          <p:nvPr/>
        </p:nvSpPr>
        <p:spPr bwMode="auto">
          <a:xfrm rot="8052559">
            <a:off x="5335985" y="3008046"/>
            <a:ext cx="694016" cy="33521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79" name="箭头: 右 178">
            <a:extLst>
              <a:ext uri="{FF2B5EF4-FFF2-40B4-BE49-F238E27FC236}">
                <a16:creationId xmlns:a16="http://schemas.microsoft.com/office/drawing/2014/main" id="{67A2C512-70FB-40B4-A373-FEF08F80E99B}"/>
              </a:ext>
            </a:extLst>
          </p:cNvPr>
          <p:cNvSpPr/>
          <p:nvPr/>
        </p:nvSpPr>
        <p:spPr bwMode="auto">
          <a:xfrm rot="2210012">
            <a:off x="6475596" y="2965121"/>
            <a:ext cx="694016" cy="33521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75" name="TextBox 25">
            <a:extLst>
              <a:ext uri="{FF2B5EF4-FFF2-40B4-BE49-F238E27FC236}">
                <a16:creationId xmlns:a16="http://schemas.microsoft.com/office/drawing/2014/main" id="{31F4BD35-BA26-4E24-84EE-06DCDEEF84A1}"/>
              </a:ext>
            </a:extLst>
          </p:cNvPr>
          <p:cNvSpPr txBox="1">
            <a:spLocks noChangeArrowheads="1"/>
          </p:cNvSpPr>
          <p:nvPr/>
        </p:nvSpPr>
        <p:spPr bwMode="auto">
          <a:xfrm>
            <a:off x="4820516" y="2406380"/>
            <a:ext cx="29026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600" b="1" dirty="0">
                <a:solidFill>
                  <a:schemeClr val="bg1"/>
                </a:solidFill>
                <a:latin typeface="微软雅黑" pitchFamily="34" charset="-122"/>
                <a:ea typeface="微软雅黑" pitchFamily="34" charset="-122"/>
              </a:rPr>
              <a:t>掌握</a:t>
            </a:r>
            <a:r>
              <a:rPr lang="en-US" altLang="zh-CN" sz="1600" b="1" dirty="0">
                <a:solidFill>
                  <a:schemeClr val="bg1"/>
                </a:solidFill>
                <a:latin typeface="微软雅黑" pitchFamily="34" charset="-122"/>
                <a:ea typeface="微软雅黑" pitchFamily="34" charset="-122"/>
              </a:rPr>
              <a:t>java</a:t>
            </a:r>
            <a:r>
              <a:rPr lang="zh-CN" altLang="en-US" sz="1600" b="1" dirty="0">
                <a:solidFill>
                  <a:schemeClr val="bg1"/>
                </a:solidFill>
                <a:latin typeface="微软雅黑" pitchFamily="34" charset="-122"/>
                <a:ea typeface="微软雅黑" pitchFamily="34" charset="-122"/>
              </a:rPr>
              <a:t>、</a:t>
            </a:r>
            <a:r>
              <a:rPr lang="en-US" altLang="zh-CN" sz="1600" b="1" dirty="0">
                <a:solidFill>
                  <a:schemeClr val="bg1"/>
                </a:solidFill>
                <a:latin typeface="微软雅黑" pitchFamily="34" charset="-122"/>
                <a:ea typeface="微软雅黑" pitchFamily="34" charset="-122"/>
              </a:rPr>
              <a:t>python</a:t>
            </a:r>
            <a:r>
              <a:rPr lang="zh-CN" altLang="en-US" sz="1600" b="1" dirty="0">
                <a:solidFill>
                  <a:schemeClr val="bg1"/>
                </a:solidFill>
                <a:latin typeface="微软雅黑" pitchFamily="34" charset="-122"/>
                <a:ea typeface="微软雅黑" pitchFamily="34" charset="-122"/>
              </a:rPr>
              <a:t>、</a:t>
            </a:r>
            <a:r>
              <a:rPr lang="en-US" altLang="zh-CN" sz="1600" b="1" dirty="0">
                <a:solidFill>
                  <a:schemeClr val="bg1"/>
                </a:solidFill>
                <a:latin typeface="微软雅黑" pitchFamily="34" charset="-122"/>
                <a:ea typeface="微软雅黑" pitchFamily="34" charset="-122"/>
              </a:rPr>
              <a:t>spark</a:t>
            </a:r>
          </a:p>
          <a:p>
            <a:pPr algn="ctr" eaLnBrk="1" hangingPunct="1"/>
            <a:r>
              <a:rPr lang="zh-CN" altLang="en-US" sz="1600" b="1" dirty="0">
                <a:solidFill>
                  <a:schemeClr val="bg1"/>
                </a:solidFill>
                <a:latin typeface="微软雅黑" pitchFamily="34" charset="-122"/>
                <a:ea typeface="微软雅黑" pitchFamily="34" charset="-122"/>
              </a:rPr>
              <a:t>何去何从？</a:t>
            </a:r>
            <a:endParaRPr lang="zh-CN" altLang="en-US" sz="9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07436575"/>
      </p:ext>
    </p:extLst>
  </p:cSld>
  <p:clrMapOvr>
    <a:masterClrMapping/>
  </p:clrMapOvr>
  <mc:AlternateContent xmlns:mc="http://schemas.openxmlformats.org/markup-compatibility/2006" xmlns:p14="http://schemas.microsoft.com/office/powerpoint/2010/main">
    <mc:Choice Requires="p14">
      <p:transition spd="slow" p14:dur="1200" advTm="8000">
        <p14:prism/>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7"/>
                                        </p:tgtEl>
                                        <p:attrNameLst>
                                          <p:attrName>style.visibility</p:attrName>
                                        </p:attrNameLst>
                                      </p:cBhvr>
                                      <p:to>
                                        <p:strVal val="visible"/>
                                      </p:to>
                                    </p:set>
                                    <p:anim by="(-#ppt_w*2)" calcmode="lin" valueType="num">
                                      <p:cBhvr rctx="PPT">
                                        <p:cTn id="11" dur="500" autoRev="1" fill="hold">
                                          <p:stCondLst>
                                            <p:cond delay="0"/>
                                          </p:stCondLst>
                                        </p:cTn>
                                        <p:tgtEl>
                                          <p:spTgt spid="17"/>
                                        </p:tgtEl>
                                        <p:attrNameLst>
                                          <p:attrName>ppt_w</p:attrName>
                                        </p:attrNameLst>
                                      </p:cBhvr>
                                    </p:anim>
                                    <p:anim by="(#ppt_w*0.50)" calcmode="lin" valueType="num">
                                      <p:cBhvr>
                                        <p:cTn id="12" dur="500" decel="50000" autoRev="1" fill="hold">
                                          <p:stCondLst>
                                            <p:cond delay="0"/>
                                          </p:stCondLst>
                                        </p:cTn>
                                        <p:tgtEl>
                                          <p:spTgt spid="17"/>
                                        </p:tgtEl>
                                        <p:attrNameLst>
                                          <p:attrName>ppt_x</p:attrName>
                                        </p:attrNameLst>
                                      </p:cBhvr>
                                    </p:anim>
                                    <p:anim from="(-#ppt_h/2)" to="(#ppt_y)" calcmode="lin" valueType="num">
                                      <p:cBhvr>
                                        <p:cTn id="13" dur="1000" fill="hold">
                                          <p:stCondLst>
                                            <p:cond delay="0"/>
                                          </p:stCondLst>
                                        </p:cTn>
                                        <p:tgtEl>
                                          <p:spTgt spid="17"/>
                                        </p:tgtEl>
                                        <p:attrNameLst>
                                          <p:attrName>ppt_y</p:attrName>
                                        </p:attrNameLst>
                                      </p:cBhvr>
                                    </p:anim>
                                    <p:animRot by="21600000">
                                      <p:cBhvr>
                                        <p:cTn id="14" dur="1000" fill="hold">
                                          <p:stCondLst>
                                            <p:cond delay="0"/>
                                          </p:stCondLst>
                                        </p:cTn>
                                        <p:tgtEl>
                                          <p:spTgt spid="17"/>
                                        </p:tgtEl>
                                        <p:attrNameLst>
                                          <p:attrName>r</p:attrName>
                                        </p:attrNameLst>
                                      </p:cBhvr>
                                    </p:animRot>
                                  </p:childTnLst>
                                </p:cTn>
                              </p:par>
                              <p:par>
                                <p:cTn id="15" presetID="22" presetClass="entr" presetSubtype="2" fill="hold" grpId="0" nodeType="with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wipe(right)">
                                      <p:cBhvr>
                                        <p:cTn id="1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整体思路</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2" name="图片 1">
            <a:extLst>
              <a:ext uri="{FF2B5EF4-FFF2-40B4-BE49-F238E27FC236}">
                <a16:creationId xmlns:a16="http://schemas.microsoft.com/office/drawing/2014/main" id="{718E13AE-1EA9-4E9A-B060-23649C8A5870}"/>
              </a:ext>
            </a:extLst>
          </p:cNvPr>
          <p:cNvPicPr>
            <a:picLocks noChangeAspect="1"/>
          </p:cNvPicPr>
          <p:nvPr/>
        </p:nvPicPr>
        <p:blipFill>
          <a:blip r:embed="rId3"/>
          <a:stretch>
            <a:fillRect/>
          </a:stretch>
        </p:blipFill>
        <p:spPr>
          <a:xfrm>
            <a:off x="1394393" y="2304200"/>
            <a:ext cx="1070201" cy="535100"/>
          </a:xfrm>
          <a:prstGeom prst="rect">
            <a:avLst/>
          </a:prstGeom>
        </p:spPr>
      </p:pic>
      <p:pic>
        <p:nvPicPr>
          <p:cNvPr id="10" name="图片 9">
            <a:extLst>
              <a:ext uri="{FF2B5EF4-FFF2-40B4-BE49-F238E27FC236}">
                <a16:creationId xmlns:a16="http://schemas.microsoft.com/office/drawing/2014/main" id="{895E5263-94CB-4E59-9D26-21490658E92C}"/>
              </a:ext>
            </a:extLst>
          </p:cNvPr>
          <p:cNvPicPr>
            <a:picLocks noChangeAspect="1"/>
          </p:cNvPicPr>
          <p:nvPr/>
        </p:nvPicPr>
        <p:blipFill>
          <a:blip r:embed="rId3"/>
          <a:stretch>
            <a:fillRect/>
          </a:stretch>
        </p:blipFill>
        <p:spPr>
          <a:xfrm>
            <a:off x="2715646" y="2292294"/>
            <a:ext cx="1070201" cy="535100"/>
          </a:xfrm>
          <a:prstGeom prst="rect">
            <a:avLst/>
          </a:prstGeom>
        </p:spPr>
      </p:pic>
      <p:pic>
        <p:nvPicPr>
          <p:cNvPr id="11" name="图片 10">
            <a:extLst>
              <a:ext uri="{FF2B5EF4-FFF2-40B4-BE49-F238E27FC236}">
                <a16:creationId xmlns:a16="http://schemas.microsoft.com/office/drawing/2014/main" id="{5C64941A-DBA9-4CFD-89FB-FE8D279BDB2F}"/>
              </a:ext>
            </a:extLst>
          </p:cNvPr>
          <p:cNvPicPr>
            <a:picLocks noChangeAspect="1"/>
          </p:cNvPicPr>
          <p:nvPr/>
        </p:nvPicPr>
        <p:blipFill>
          <a:blip r:embed="rId3"/>
          <a:stretch>
            <a:fillRect/>
          </a:stretch>
        </p:blipFill>
        <p:spPr>
          <a:xfrm>
            <a:off x="4036899" y="2304200"/>
            <a:ext cx="1070201" cy="535100"/>
          </a:xfrm>
          <a:prstGeom prst="rect">
            <a:avLst/>
          </a:prstGeom>
        </p:spPr>
      </p:pic>
      <p:pic>
        <p:nvPicPr>
          <p:cNvPr id="4" name="图片 3">
            <a:extLst>
              <a:ext uri="{FF2B5EF4-FFF2-40B4-BE49-F238E27FC236}">
                <a16:creationId xmlns:a16="http://schemas.microsoft.com/office/drawing/2014/main" id="{D8F71904-B88D-406B-9D18-8F07DADA1BFF}"/>
              </a:ext>
            </a:extLst>
          </p:cNvPr>
          <p:cNvPicPr>
            <a:picLocks noChangeAspect="1"/>
          </p:cNvPicPr>
          <p:nvPr/>
        </p:nvPicPr>
        <p:blipFill>
          <a:blip r:embed="rId4"/>
          <a:stretch>
            <a:fillRect/>
          </a:stretch>
        </p:blipFill>
        <p:spPr>
          <a:xfrm>
            <a:off x="1354133" y="1513387"/>
            <a:ext cx="1017875" cy="342781"/>
          </a:xfrm>
          <a:prstGeom prst="rect">
            <a:avLst/>
          </a:prstGeom>
        </p:spPr>
      </p:pic>
      <p:pic>
        <p:nvPicPr>
          <p:cNvPr id="16" name="图片 15">
            <a:extLst>
              <a:ext uri="{FF2B5EF4-FFF2-40B4-BE49-F238E27FC236}">
                <a16:creationId xmlns:a16="http://schemas.microsoft.com/office/drawing/2014/main" id="{D7860975-1E45-417B-8DAD-C01A0523CA00}"/>
              </a:ext>
            </a:extLst>
          </p:cNvPr>
          <p:cNvPicPr>
            <a:picLocks noChangeAspect="1"/>
          </p:cNvPicPr>
          <p:nvPr/>
        </p:nvPicPr>
        <p:blipFill>
          <a:blip r:embed="rId4"/>
          <a:stretch>
            <a:fillRect/>
          </a:stretch>
        </p:blipFill>
        <p:spPr>
          <a:xfrm>
            <a:off x="2765000" y="1484514"/>
            <a:ext cx="1017875" cy="342781"/>
          </a:xfrm>
          <a:prstGeom prst="rect">
            <a:avLst/>
          </a:prstGeom>
        </p:spPr>
      </p:pic>
      <p:pic>
        <p:nvPicPr>
          <p:cNvPr id="17" name="图片 16">
            <a:extLst>
              <a:ext uri="{FF2B5EF4-FFF2-40B4-BE49-F238E27FC236}">
                <a16:creationId xmlns:a16="http://schemas.microsoft.com/office/drawing/2014/main" id="{9BDBA194-53CD-4CA8-87F1-05911D4E3DBD}"/>
              </a:ext>
            </a:extLst>
          </p:cNvPr>
          <p:cNvPicPr>
            <a:picLocks noChangeAspect="1"/>
          </p:cNvPicPr>
          <p:nvPr/>
        </p:nvPicPr>
        <p:blipFill>
          <a:blip r:embed="rId4"/>
          <a:stretch>
            <a:fillRect/>
          </a:stretch>
        </p:blipFill>
        <p:spPr>
          <a:xfrm>
            <a:off x="4063061" y="1464231"/>
            <a:ext cx="1017875" cy="342781"/>
          </a:xfrm>
          <a:prstGeom prst="rect">
            <a:avLst/>
          </a:prstGeom>
        </p:spPr>
      </p:pic>
      <p:sp>
        <p:nvSpPr>
          <p:cNvPr id="5" name="椭圆 4">
            <a:extLst>
              <a:ext uri="{FF2B5EF4-FFF2-40B4-BE49-F238E27FC236}">
                <a16:creationId xmlns:a16="http://schemas.microsoft.com/office/drawing/2014/main" id="{EB5FE6BA-DCDE-41EE-93EE-CAFA0CFAED8B}"/>
              </a:ext>
            </a:extLst>
          </p:cNvPr>
          <p:cNvSpPr/>
          <p:nvPr/>
        </p:nvSpPr>
        <p:spPr bwMode="auto">
          <a:xfrm>
            <a:off x="613786" y="3349433"/>
            <a:ext cx="5378904" cy="734672"/>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9" name="椭圆 18">
            <a:extLst>
              <a:ext uri="{FF2B5EF4-FFF2-40B4-BE49-F238E27FC236}">
                <a16:creationId xmlns:a16="http://schemas.microsoft.com/office/drawing/2014/main" id="{8C689E55-71B4-48AF-8EB2-9BE18DB5296D}"/>
              </a:ext>
            </a:extLst>
          </p:cNvPr>
          <p:cNvSpPr/>
          <p:nvPr/>
        </p:nvSpPr>
        <p:spPr bwMode="auto">
          <a:xfrm>
            <a:off x="546643" y="2205473"/>
            <a:ext cx="5408205" cy="723995"/>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0" name="椭圆 19">
            <a:extLst>
              <a:ext uri="{FF2B5EF4-FFF2-40B4-BE49-F238E27FC236}">
                <a16:creationId xmlns:a16="http://schemas.microsoft.com/office/drawing/2014/main" id="{4F69BD26-B437-4D53-86B4-617C523C5A08}"/>
              </a:ext>
            </a:extLst>
          </p:cNvPr>
          <p:cNvSpPr/>
          <p:nvPr/>
        </p:nvSpPr>
        <p:spPr bwMode="auto">
          <a:xfrm>
            <a:off x="584485" y="1241288"/>
            <a:ext cx="5378904" cy="734672"/>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cxnSp>
        <p:nvCxnSpPr>
          <p:cNvPr id="7" name="直接箭头连接符 6">
            <a:extLst>
              <a:ext uri="{FF2B5EF4-FFF2-40B4-BE49-F238E27FC236}">
                <a16:creationId xmlns:a16="http://schemas.microsoft.com/office/drawing/2014/main" id="{D9540FA2-F419-40F7-9F92-D1CF070E3067}"/>
              </a:ext>
            </a:extLst>
          </p:cNvPr>
          <p:cNvCxnSpPr>
            <a:cxnSpLocks/>
          </p:cNvCxnSpPr>
          <p:nvPr/>
        </p:nvCxnSpPr>
        <p:spPr bwMode="auto">
          <a:xfrm>
            <a:off x="1796647" y="1827295"/>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4" name="直接箭头连接符 23">
            <a:extLst>
              <a:ext uri="{FF2B5EF4-FFF2-40B4-BE49-F238E27FC236}">
                <a16:creationId xmlns:a16="http://schemas.microsoft.com/office/drawing/2014/main" id="{F6AEAEBD-E531-4537-BA75-B46E3145FB4B}"/>
              </a:ext>
            </a:extLst>
          </p:cNvPr>
          <p:cNvCxnSpPr>
            <a:cxnSpLocks/>
          </p:cNvCxnSpPr>
          <p:nvPr/>
        </p:nvCxnSpPr>
        <p:spPr bwMode="auto">
          <a:xfrm>
            <a:off x="3220973" y="1856167"/>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5" name="直接箭头连接符 24">
            <a:extLst>
              <a:ext uri="{FF2B5EF4-FFF2-40B4-BE49-F238E27FC236}">
                <a16:creationId xmlns:a16="http://schemas.microsoft.com/office/drawing/2014/main" id="{67767492-26C0-4793-B3B8-AE23CAD922DF}"/>
              </a:ext>
            </a:extLst>
          </p:cNvPr>
          <p:cNvCxnSpPr>
            <a:cxnSpLocks/>
          </p:cNvCxnSpPr>
          <p:nvPr/>
        </p:nvCxnSpPr>
        <p:spPr bwMode="auto">
          <a:xfrm>
            <a:off x="4571998" y="1856168"/>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9" name="直接箭头连接符 28">
            <a:extLst>
              <a:ext uri="{FF2B5EF4-FFF2-40B4-BE49-F238E27FC236}">
                <a16:creationId xmlns:a16="http://schemas.microsoft.com/office/drawing/2014/main" id="{6BC1F897-4A77-4C89-93A9-D0D960AAD5C2}"/>
              </a:ext>
            </a:extLst>
          </p:cNvPr>
          <p:cNvCxnSpPr>
            <a:cxnSpLocks/>
          </p:cNvCxnSpPr>
          <p:nvPr/>
        </p:nvCxnSpPr>
        <p:spPr bwMode="auto">
          <a:xfrm>
            <a:off x="1907369" y="2929468"/>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0" name="直接箭头连接符 29">
            <a:extLst>
              <a:ext uri="{FF2B5EF4-FFF2-40B4-BE49-F238E27FC236}">
                <a16:creationId xmlns:a16="http://schemas.microsoft.com/office/drawing/2014/main" id="{64713541-551E-4A6A-BEEB-977547FECB96}"/>
              </a:ext>
            </a:extLst>
          </p:cNvPr>
          <p:cNvCxnSpPr>
            <a:cxnSpLocks/>
          </p:cNvCxnSpPr>
          <p:nvPr/>
        </p:nvCxnSpPr>
        <p:spPr bwMode="auto">
          <a:xfrm>
            <a:off x="3331695" y="2958340"/>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1" name="直接箭头连接符 30">
            <a:extLst>
              <a:ext uri="{FF2B5EF4-FFF2-40B4-BE49-F238E27FC236}">
                <a16:creationId xmlns:a16="http://schemas.microsoft.com/office/drawing/2014/main" id="{B0F1D178-EF98-4312-B119-760F053C28A9}"/>
              </a:ext>
            </a:extLst>
          </p:cNvPr>
          <p:cNvCxnSpPr>
            <a:cxnSpLocks/>
          </p:cNvCxnSpPr>
          <p:nvPr/>
        </p:nvCxnSpPr>
        <p:spPr bwMode="auto">
          <a:xfrm>
            <a:off x="4682720" y="2958341"/>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9" name="文本框 8">
            <a:extLst>
              <a:ext uri="{FF2B5EF4-FFF2-40B4-BE49-F238E27FC236}">
                <a16:creationId xmlns:a16="http://schemas.microsoft.com/office/drawing/2014/main" id="{7B6C7687-F5B7-4D7D-9DF1-424B0FB7C336}"/>
              </a:ext>
            </a:extLst>
          </p:cNvPr>
          <p:cNvSpPr txBox="1"/>
          <p:nvPr/>
        </p:nvSpPr>
        <p:spPr>
          <a:xfrm>
            <a:off x="5282841" y="199906"/>
            <a:ext cx="1014413" cy="369332"/>
          </a:xfrm>
          <a:prstGeom prst="rect">
            <a:avLst/>
          </a:prstGeom>
          <a:noFill/>
        </p:spPr>
        <p:txBody>
          <a:bodyPr wrap="square" rtlCol="0">
            <a:spAutoFit/>
          </a:bodyPr>
          <a:lstStyle/>
          <a:p>
            <a:r>
              <a:rPr lang="en-US" altLang="zh-CN" dirty="0">
                <a:solidFill>
                  <a:schemeClr val="bg1"/>
                </a:solidFill>
              </a:rPr>
              <a:t>CSV</a:t>
            </a:r>
            <a:r>
              <a:rPr lang="zh-CN" altLang="en-US" dirty="0">
                <a:solidFill>
                  <a:schemeClr val="bg1"/>
                </a:solidFill>
              </a:rPr>
              <a:t>文件</a:t>
            </a:r>
          </a:p>
        </p:txBody>
      </p:sp>
      <p:sp>
        <p:nvSpPr>
          <p:cNvPr id="15" name="任意多边形: 形状 14">
            <a:extLst>
              <a:ext uri="{FF2B5EF4-FFF2-40B4-BE49-F238E27FC236}">
                <a16:creationId xmlns:a16="http://schemas.microsoft.com/office/drawing/2014/main" id="{8E9E62D4-9967-4AC3-93A4-2FBA0F892A43}"/>
              </a:ext>
            </a:extLst>
          </p:cNvPr>
          <p:cNvSpPr/>
          <p:nvPr/>
        </p:nvSpPr>
        <p:spPr bwMode="auto">
          <a:xfrm>
            <a:off x="3255175" y="384572"/>
            <a:ext cx="2027666" cy="808433"/>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18" name="图片 17">
            <a:extLst>
              <a:ext uri="{FF2B5EF4-FFF2-40B4-BE49-F238E27FC236}">
                <a16:creationId xmlns:a16="http://schemas.microsoft.com/office/drawing/2014/main" id="{6D52A313-7F09-4088-AD6E-BA12AEBB668A}"/>
              </a:ext>
            </a:extLst>
          </p:cNvPr>
          <p:cNvPicPr>
            <a:picLocks noChangeAspect="1"/>
          </p:cNvPicPr>
          <p:nvPr/>
        </p:nvPicPr>
        <p:blipFill>
          <a:blip r:embed="rId5"/>
          <a:stretch>
            <a:fillRect/>
          </a:stretch>
        </p:blipFill>
        <p:spPr>
          <a:xfrm>
            <a:off x="7877405" y="1947683"/>
            <a:ext cx="678239" cy="891617"/>
          </a:xfrm>
          <a:prstGeom prst="rect">
            <a:avLst/>
          </a:prstGeom>
        </p:spPr>
      </p:pic>
      <p:pic>
        <p:nvPicPr>
          <p:cNvPr id="21" name="图片 20">
            <a:extLst>
              <a:ext uri="{FF2B5EF4-FFF2-40B4-BE49-F238E27FC236}">
                <a16:creationId xmlns:a16="http://schemas.microsoft.com/office/drawing/2014/main" id="{B02EDA54-AC8B-43F0-88BD-88A86BB76461}"/>
              </a:ext>
            </a:extLst>
          </p:cNvPr>
          <p:cNvPicPr>
            <a:picLocks noChangeAspect="1"/>
          </p:cNvPicPr>
          <p:nvPr/>
        </p:nvPicPr>
        <p:blipFill>
          <a:blip r:embed="rId6"/>
          <a:stretch>
            <a:fillRect/>
          </a:stretch>
        </p:blipFill>
        <p:spPr>
          <a:xfrm>
            <a:off x="7148104" y="4289690"/>
            <a:ext cx="1262879" cy="519622"/>
          </a:xfrm>
          <a:prstGeom prst="rect">
            <a:avLst/>
          </a:prstGeom>
        </p:spPr>
      </p:pic>
      <p:sp>
        <p:nvSpPr>
          <p:cNvPr id="34" name="任意多边形: 形状 33">
            <a:extLst>
              <a:ext uri="{FF2B5EF4-FFF2-40B4-BE49-F238E27FC236}">
                <a16:creationId xmlns:a16="http://schemas.microsoft.com/office/drawing/2014/main" id="{4637189A-1F10-4EDE-AC43-8B82BCBC8AC9}"/>
              </a:ext>
            </a:extLst>
          </p:cNvPr>
          <p:cNvSpPr/>
          <p:nvPr/>
        </p:nvSpPr>
        <p:spPr bwMode="auto">
          <a:xfrm>
            <a:off x="7522369" y="2864644"/>
            <a:ext cx="793320" cy="1400175"/>
          </a:xfrm>
          <a:custGeom>
            <a:avLst/>
            <a:gdLst>
              <a:gd name="connsiteX0" fmla="*/ 0 w 793320"/>
              <a:gd name="connsiteY0" fmla="*/ 1400175 h 1400175"/>
              <a:gd name="connsiteX1" fmla="*/ 721519 w 793320"/>
              <a:gd name="connsiteY1" fmla="*/ 714375 h 1400175"/>
              <a:gd name="connsiteX2" fmla="*/ 728662 w 793320"/>
              <a:gd name="connsiteY2" fmla="*/ 0 h 1400175"/>
            </a:gdLst>
            <a:ahLst/>
            <a:cxnLst>
              <a:cxn ang="0">
                <a:pos x="connsiteX0" y="connsiteY0"/>
              </a:cxn>
              <a:cxn ang="0">
                <a:pos x="connsiteX1" y="connsiteY1"/>
              </a:cxn>
              <a:cxn ang="0">
                <a:pos x="connsiteX2" y="connsiteY2"/>
              </a:cxn>
            </a:cxnLst>
            <a:rect l="l" t="t" r="r" b="b"/>
            <a:pathLst>
              <a:path w="793320" h="1400175">
                <a:moveTo>
                  <a:pt x="0" y="1400175"/>
                </a:moveTo>
                <a:cubicBezTo>
                  <a:pt x="300037" y="1173956"/>
                  <a:pt x="600075" y="947737"/>
                  <a:pt x="721519" y="714375"/>
                </a:cubicBezTo>
                <a:cubicBezTo>
                  <a:pt x="842963" y="481012"/>
                  <a:pt x="785812" y="240506"/>
                  <a:pt x="728662" y="0"/>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3" name="文本框 42">
            <a:extLst>
              <a:ext uri="{FF2B5EF4-FFF2-40B4-BE49-F238E27FC236}">
                <a16:creationId xmlns:a16="http://schemas.microsoft.com/office/drawing/2014/main" id="{6F0E880F-D684-474B-913C-FEB1D16F7223}"/>
              </a:ext>
            </a:extLst>
          </p:cNvPr>
          <p:cNvSpPr txBox="1"/>
          <p:nvPr/>
        </p:nvSpPr>
        <p:spPr>
          <a:xfrm>
            <a:off x="6625495" y="2775579"/>
            <a:ext cx="1610895" cy="307777"/>
          </a:xfrm>
          <a:prstGeom prst="rect">
            <a:avLst/>
          </a:prstGeom>
          <a:noFill/>
        </p:spPr>
        <p:txBody>
          <a:bodyPr wrap="square" rtlCol="0">
            <a:spAutoFit/>
          </a:bodyPr>
          <a:lstStyle/>
          <a:p>
            <a:r>
              <a:rPr lang="en-US" altLang="zh-CN" sz="1400" dirty="0">
                <a:solidFill>
                  <a:schemeClr val="bg1"/>
                </a:solidFill>
              </a:rPr>
              <a:t>Web</a:t>
            </a:r>
            <a:r>
              <a:rPr lang="zh-CN" altLang="en-US" sz="1400" dirty="0">
                <a:solidFill>
                  <a:schemeClr val="bg1"/>
                </a:solidFill>
              </a:rPr>
              <a:t>页面实时展示</a:t>
            </a:r>
          </a:p>
        </p:txBody>
      </p:sp>
      <p:sp>
        <p:nvSpPr>
          <p:cNvPr id="36" name="文本框 35">
            <a:extLst>
              <a:ext uri="{FF2B5EF4-FFF2-40B4-BE49-F238E27FC236}">
                <a16:creationId xmlns:a16="http://schemas.microsoft.com/office/drawing/2014/main" id="{FD1AA470-9DEA-42E1-8521-34D0BC1B4525}"/>
              </a:ext>
            </a:extLst>
          </p:cNvPr>
          <p:cNvSpPr txBox="1"/>
          <p:nvPr/>
        </p:nvSpPr>
        <p:spPr>
          <a:xfrm>
            <a:off x="7429802" y="199906"/>
            <a:ext cx="1390376" cy="369332"/>
          </a:xfrm>
          <a:prstGeom prst="rect">
            <a:avLst/>
          </a:prstGeom>
          <a:noFill/>
        </p:spPr>
        <p:txBody>
          <a:bodyPr wrap="square" rtlCol="0">
            <a:spAutoFit/>
          </a:bodyPr>
          <a:lstStyle/>
          <a:p>
            <a:r>
              <a:rPr lang="zh-CN" altLang="en-US" dirty="0">
                <a:solidFill>
                  <a:schemeClr val="bg1"/>
                </a:solidFill>
              </a:rPr>
              <a:t>原始数据</a:t>
            </a:r>
          </a:p>
        </p:txBody>
      </p:sp>
      <p:cxnSp>
        <p:nvCxnSpPr>
          <p:cNvPr id="38" name="直接箭头连接符 37">
            <a:extLst>
              <a:ext uri="{FF2B5EF4-FFF2-40B4-BE49-F238E27FC236}">
                <a16:creationId xmlns:a16="http://schemas.microsoft.com/office/drawing/2014/main" id="{E897DF85-F0A1-44A2-B5B8-98E4868A7E26}"/>
              </a:ext>
            </a:extLst>
          </p:cNvPr>
          <p:cNvCxnSpPr>
            <a:cxnSpLocks/>
            <a:stCxn id="36" idx="1"/>
            <a:endCxn id="9" idx="3"/>
          </p:cNvCxnSpPr>
          <p:nvPr/>
        </p:nvCxnSpPr>
        <p:spPr bwMode="auto">
          <a:xfrm flipH="1">
            <a:off x="6297254" y="384572"/>
            <a:ext cx="1132548" cy="0"/>
          </a:xfrm>
          <a:prstGeom prst="straightConnector1">
            <a:avLst/>
          </a:prstGeom>
          <a:ln>
            <a:headEnd type="none" w="med" len="med"/>
            <a:tailEnd type="triangle"/>
          </a:ln>
        </p:spPr>
        <p:style>
          <a:lnRef idx="2">
            <a:schemeClr val="accent3"/>
          </a:lnRef>
          <a:fillRef idx="0">
            <a:schemeClr val="accent3"/>
          </a:fillRef>
          <a:effectRef idx="1">
            <a:schemeClr val="accent3"/>
          </a:effectRef>
          <a:fontRef idx="minor">
            <a:schemeClr val="tx1"/>
          </a:fontRef>
        </p:style>
      </p:cxnSp>
      <p:pic>
        <p:nvPicPr>
          <p:cNvPr id="41" name="图片 40">
            <a:extLst>
              <a:ext uri="{FF2B5EF4-FFF2-40B4-BE49-F238E27FC236}">
                <a16:creationId xmlns:a16="http://schemas.microsoft.com/office/drawing/2014/main" id="{61FDF13A-633C-479C-97EE-0BEB404A10F5}"/>
              </a:ext>
            </a:extLst>
          </p:cNvPr>
          <p:cNvPicPr>
            <a:picLocks noChangeAspect="1"/>
          </p:cNvPicPr>
          <p:nvPr/>
        </p:nvPicPr>
        <p:blipFill>
          <a:blip r:embed="rId4"/>
          <a:stretch>
            <a:fillRect/>
          </a:stretch>
        </p:blipFill>
        <p:spPr>
          <a:xfrm>
            <a:off x="1428622" y="3512429"/>
            <a:ext cx="1017875" cy="342781"/>
          </a:xfrm>
          <a:prstGeom prst="rect">
            <a:avLst/>
          </a:prstGeom>
        </p:spPr>
      </p:pic>
      <p:pic>
        <p:nvPicPr>
          <p:cNvPr id="42" name="图片 41">
            <a:extLst>
              <a:ext uri="{FF2B5EF4-FFF2-40B4-BE49-F238E27FC236}">
                <a16:creationId xmlns:a16="http://schemas.microsoft.com/office/drawing/2014/main" id="{9145E3A9-4BC9-4E64-8C5F-D6273EA64D8A}"/>
              </a:ext>
            </a:extLst>
          </p:cNvPr>
          <p:cNvPicPr>
            <a:picLocks noChangeAspect="1"/>
          </p:cNvPicPr>
          <p:nvPr/>
        </p:nvPicPr>
        <p:blipFill>
          <a:blip r:embed="rId4"/>
          <a:stretch>
            <a:fillRect/>
          </a:stretch>
        </p:blipFill>
        <p:spPr>
          <a:xfrm>
            <a:off x="2765000" y="3500379"/>
            <a:ext cx="1017875" cy="342781"/>
          </a:xfrm>
          <a:prstGeom prst="rect">
            <a:avLst/>
          </a:prstGeom>
        </p:spPr>
      </p:pic>
      <p:pic>
        <p:nvPicPr>
          <p:cNvPr id="44" name="图片 43">
            <a:extLst>
              <a:ext uri="{FF2B5EF4-FFF2-40B4-BE49-F238E27FC236}">
                <a16:creationId xmlns:a16="http://schemas.microsoft.com/office/drawing/2014/main" id="{66AA4EF7-7CC2-4A92-B99A-104A8F7777E3}"/>
              </a:ext>
            </a:extLst>
          </p:cNvPr>
          <p:cNvPicPr>
            <a:picLocks noChangeAspect="1"/>
          </p:cNvPicPr>
          <p:nvPr/>
        </p:nvPicPr>
        <p:blipFill>
          <a:blip r:embed="rId4"/>
          <a:stretch>
            <a:fillRect/>
          </a:stretch>
        </p:blipFill>
        <p:spPr>
          <a:xfrm>
            <a:off x="4095687" y="3512429"/>
            <a:ext cx="1017875" cy="342781"/>
          </a:xfrm>
          <a:prstGeom prst="rect">
            <a:avLst/>
          </a:prstGeom>
        </p:spPr>
      </p:pic>
      <p:pic>
        <p:nvPicPr>
          <p:cNvPr id="1026" name="Picture 2">
            <a:extLst>
              <a:ext uri="{FF2B5EF4-FFF2-40B4-BE49-F238E27FC236}">
                <a16:creationId xmlns:a16="http://schemas.microsoft.com/office/drawing/2014/main" id="{ECC2F932-425E-4A42-808F-5D0EBB134E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4449" y="1431983"/>
            <a:ext cx="804592" cy="603444"/>
          </a:xfrm>
          <a:prstGeom prst="rect">
            <a:avLst/>
          </a:prstGeom>
          <a:noFill/>
          <a:extLst>
            <a:ext uri="{909E8E84-426E-40DD-AFC4-6F175D3DCCD1}">
              <a14:hiddenFill xmlns:a14="http://schemas.microsoft.com/office/drawing/2010/main">
                <a:solidFill>
                  <a:srgbClr val="FFFFFF"/>
                </a:solidFill>
              </a14:hiddenFill>
            </a:ext>
          </a:extLst>
        </p:spPr>
      </p:pic>
      <p:sp>
        <p:nvSpPr>
          <p:cNvPr id="49" name="任意多边形: 形状 48">
            <a:extLst>
              <a:ext uri="{FF2B5EF4-FFF2-40B4-BE49-F238E27FC236}">
                <a16:creationId xmlns:a16="http://schemas.microsoft.com/office/drawing/2014/main" id="{31F30432-2FF3-4373-AEDF-CEE752B7B439}"/>
              </a:ext>
            </a:extLst>
          </p:cNvPr>
          <p:cNvSpPr/>
          <p:nvPr/>
        </p:nvSpPr>
        <p:spPr bwMode="auto">
          <a:xfrm rot="16465281">
            <a:off x="5459669" y="702131"/>
            <a:ext cx="835439" cy="544998"/>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0" name="任意多边形: 形状 49">
            <a:extLst>
              <a:ext uri="{FF2B5EF4-FFF2-40B4-BE49-F238E27FC236}">
                <a16:creationId xmlns:a16="http://schemas.microsoft.com/office/drawing/2014/main" id="{798B4809-EC6F-4AA4-9095-CFB63A2138A8}"/>
              </a:ext>
            </a:extLst>
          </p:cNvPr>
          <p:cNvSpPr/>
          <p:nvPr/>
        </p:nvSpPr>
        <p:spPr bwMode="auto">
          <a:xfrm rot="7389924">
            <a:off x="6080532" y="592182"/>
            <a:ext cx="460657" cy="734611"/>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1" name="文本框 50">
            <a:extLst>
              <a:ext uri="{FF2B5EF4-FFF2-40B4-BE49-F238E27FC236}">
                <a16:creationId xmlns:a16="http://schemas.microsoft.com/office/drawing/2014/main" id="{95FA1CB3-F07C-4067-8E4E-E7D5AE8F5B0F}"/>
              </a:ext>
            </a:extLst>
          </p:cNvPr>
          <p:cNvSpPr txBox="1"/>
          <p:nvPr/>
        </p:nvSpPr>
        <p:spPr>
          <a:xfrm>
            <a:off x="5573498" y="807863"/>
            <a:ext cx="1484379" cy="307777"/>
          </a:xfrm>
          <a:prstGeom prst="rect">
            <a:avLst/>
          </a:prstGeom>
          <a:noFill/>
        </p:spPr>
        <p:txBody>
          <a:bodyPr wrap="square" rtlCol="0">
            <a:spAutoFit/>
          </a:bodyPr>
          <a:lstStyle/>
          <a:p>
            <a:r>
              <a:rPr lang="zh-CN" altLang="en-US" sz="1400" dirty="0">
                <a:solidFill>
                  <a:schemeClr val="bg1"/>
                </a:solidFill>
              </a:rPr>
              <a:t>数据预处理</a:t>
            </a:r>
          </a:p>
        </p:txBody>
      </p:sp>
      <p:pic>
        <p:nvPicPr>
          <p:cNvPr id="40" name="Picture 2">
            <a:extLst>
              <a:ext uri="{FF2B5EF4-FFF2-40B4-BE49-F238E27FC236}">
                <a16:creationId xmlns:a16="http://schemas.microsoft.com/office/drawing/2014/main" id="{27ABAC34-5252-49BE-96AA-8F35C53A49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04624" y="4389809"/>
            <a:ext cx="773403" cy="603444"/>
          </a:xfrm>
          <a:prstGeom prst="rect">
            <a:avLst/>
          </a:prstGeom>
          <a:noFill/>
          <a:extLst>
            <a:ext uri="{909E8E84-426E-40DD-AFC4-6F175D3DCCD1}">
              <a14:hiddenFill xmlns:a14="http://schemas.microsoft.com/office/drawing/2010/main">
                <a:solidFill>
                  <a:srgbClr val="FFFFFF"/>
                </a:solidFill>
              </a14:hiddenFill>
            </a:ext>
          </a:extLst>
        </p:spPr>
      </p:pic>
      <p:sp>
        <p:nvSpPr>
          <p:cNvPr id="45" name="任意多边形: 形状 44">
            <a:extLst>
              <a:ext uri="{FF2B5EF4-FFF2-40B4-BE49-F238E27FC236}">
                <a16:creationId xmlns:a16="http://schemas.microsoft.com/office/drawing/2014/main" id="{A6A118C4-689E-4F4C-B19D-D639D131F549}"/>
              </a:ext>
            </a:extLst>
          </p:cNvPr>
          <p:cNvSpPr/>
          <p:nvPr/>
        </p:nvSpPr>
        <p:spPr bwMode="auto">
          <a:xfrm rot="16544757">
            <a:off x="3850715" y="3948506"/>
            <a:ext cx="415121" cy="919842"/>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7" name="文本框 46">
            <a:extLst>
              <a:ext uri="{FF2B5EF4-FFF2-40B4-BE49-F238E27FC236}">
                <a16:creationId xmlns:a16="http://schemas.microsoft.com/office/drawing/2014/main" id="{B322502B-52BE-4D7A-957B-AF805081DA40}"/>
              </a:ext>
            </a:extLst>
          </p:cNvPr>
          <p:cNvSpPr txBox="1"/>
          <p:nvPr/>
        </p:nvSpPr>
        <p:spPr>
          <a:xfrm>
            <a:off x="5663725" y="4298577"/>
            <a:ext cx="1484379" cy="307777"/>
          </a:xfrm>
          <a:prstGeom prst="rect">
            <a:avLst/>
          </a:prstGeom>
          <a:noFill/>
        </p:spPr>
        <p:txBody>
          <a:bodyPr wrap="square" rtlCol="0">
            <a:spAutoFit/>
          </a:bodyPr>
          <a:lstStyle/>
          <a:p>
            <a:r>
              <a:rPr lang="zh-CN" altLang="en-US" sz="1400" dirty="0">
                <a:solidFill>
                  <a:schemeClr val="bg1"/>
                </a:solidFill>
              </a:rPr>
              <a:t>数据后处理</a:t>
            </a:r>
          </a:p>
        </p:txBody>
      </p:sp>
      <p:cxnSp>
        <p:nvCxnSpPr>
          <p:cNvPr id="48" name="直接箭头连接符 47">
            <a:extLst>
              <a:ext uri="{FF2B5EF4-FFF2-40B4-BE49-F238E27FC236}">
                <a16:creationId xmlns:a16="http://schemas.microsoft.com/office/drawing/2014/main" id="{AC9DF051-9A5D-4705-A5F8-395562D0C9DE}"/>
              </a:ext>
            </a:extLst>
          </p:cNvPr>
          <p:cNvCxnSpPr>
            <a:cxnSpLocks/>
          </p:cNvCxnSpPr>
          <p:nvPr/>
        </p:nvCxnSpPr>
        <p:spPr bwMode="auto">
          <a:xfrm flipV="1">
            <a:off x="5573498" y="4577757"/>
            <a:ext cx="1355622" cy="83234"/>
          </a:xfrm>
          <a:prstGeom prst="straightConnector1">
            <a:avLst/>
          </a:prstGeom>
          <a:ln>
            <a:headEnd type="none" w="med" len="med"/>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58935197"/>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数据来源</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878806" y="1421526"/>
            <a:ext cx="7494587" cy="38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30000"/>
              </a:lnSpc>
            </a:pPr>
            <a:r>
              <a:rPr lang="zh-CN" altLang="en-US" sz="1600" dirty="0">
                <a:solidFill>
                  <a:schemeClr val="bg1"/>
                </a:solidFill>
                <a:latin typeface="微软雅黑" pitchFamily="34" charset="-122"/>
                <a:ea typeface="微软雅黑" pitchFamily="34" charset="-122"/>
              </a:rPr>
              <a:t>沿用</a:t>
            </a:r>
            <a:r>
              <a:rPr lang="en-US" altLang="zh-CN" sz="1600" dirty="0">
                <a:solidFill>
                  <a:schemeClr val="bg1"/>
                </a:solidFill>
                <a:latin typeface="微软雅黑" pitchFamily="34" charset="-122"/>
                <a:ea typeface="微软雅黑" pitchFamily="34" charset="-122"/>
              </a:rPr>
              <a:t>streaming</a:t>
            </a:r>
            <a:r>
              <a:rPr lang="zh-CN" altLang="en-US" sz="1600" dirty="0">
                <a:solidFill>
                  <a:schemeClr val="bg1"/>
                </a:solidFill>
                <a:latin typeface="微软雅黑" pitchFamily="34" charset="-122"/>
                <a:ea typeface="微软雅黑" pitchFamily="34" charset="-122"/>
              </a:rPr>
              <a:t>和</a:t>
            </a:r>
            <a:r>
              <a:rPr lang="en-US" altLang="zh-CN" sz="1600" dirty="0" err="1">
                <a:solidFill>
                  <a:schemeClr val="bg1"/>
                </a:solidFill>
                <a:latin typeface="微软雅黑" pitchFamily="34" charset="-122"/>
                <a:ea typeface="微软雅黑" pitchFamily="34" charset="-122"/>
              </a:rPr>
              <a:t>graphX</a:t>
            </a:r>
            <a:r>
              <a:rPr lang="zh-CN" altLang="en-US" sz="1600" dirty="0">
                <a:solidFill>
                  <a:schemeClr val="bg1"/>
                </a:solidFill>
                <a:latin typeface="微软雅黑" pitchFamily="34" charset="-122"/>
                <a:ea typeface="微软雅黑" pitchFamily="34" charset="-122"/>
              </a:rPr>
              <a:t>阶段从北京大学开放数据研究平台获取到招聘数据</a:t>
            </a:r>
            <a:endParaRPr lang="en-US" altLang="zh-CN" sz="1600" dirty="0">
              <a:solidFill>
                <a:schemeClr val="bg1"/>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F3C3E7F7-1783-4E40-B77B-9D2AAE804C30}"/>
              </a:ext>
            </a:extLst>
          </p:cNvPr>
          <p:cNvPicPr>
            <a:picLocks noChangeAspect="1"/>
          </p:cNvPicPr>
          <p:nvPr/>
        </p:nvPicPr>
        <p:blipFill>
          <a:blip r:embed="rId3"/>
          <a:stretch>
            <a:fillRect/>
          </a:stretch>
        </p:blipFill>
        <p:spPr>
          <a:xfrm>
            <a:off x="964777" y="2189097"/>
            <a:ext cx="6810025" cy="2074238"/>
          </a:xfrm>
          <a:prstGeom prst="rect">
            <a:avLst/>
          </a:prstGeom>
        </p:spPr>
      </p:pic>
    </p:spTree>
    <p:extLst>
      <p:ext uri="{BB962C8B-B14F-4D97-AF65-F5344CB8AC3E}">
        <p14:creationId xmlns:p14="http://schemas.microsoft.com/office/powerpoint/2010/main" val="3867314182"/>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a:grpSpLocks/>
          </p:cNvGrpSpPr>
          <p:nvPr/>
        </p:nvGrpSpPr>
        <p:grpSpPr bwMode="auto">
          <a:xfrm>
            <a:off x="573088" y="1528763"/>
            <a:ext cx="1830387" cy="550862"/>
            <a:chOff x="533400" y="1528997"/>
            <a:chExt cx="1829490" cy="550887"/>
          </a:xfrm>
        </p:grpSpPr>
        <p:sp>
          <p:nvSpPr>
            <p:cNvPr id="65" name="五边形 64"/>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66"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步骤一</a:t>
              </a:r>
            </a:p>
          </p:txBody>
        </p:sp>
      </p:grpSp>
      <p:grpSp>
        <p:nvGrpSpPr>
          <p:cNvPr id="67" name="组合 66"/>
          <p:cNvGrpSpPr>
            <a:grpSpLocks/>
          </p:cNvGrpSpPr>
          <p:nvPr/>
        </p:nvGrpSpPr>
        <p:grpSpPr bwMode="auto">
          <a:xfrm>
            <a:off x="2324100" y="1528763"/>
            <a:ext cx="1641475" cy="550862"/>
            <a:chOff x="2283957" y="1528997"/>
            <a:chExt cx="1640420" cy="550887"/>
          </a:xfrm>
        </p:grpSpPr>
        <p:sp>
          <p:nvSpPr>
            <p:cNvPr id="68" name="任意多边形 67"/>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rgbClr val="06417E"/>
                </a:solidFill>
                <a:ea typeface="微软雅黑" panose="020B0503020204020204" pitchFamily="34" charset="-122"/>
              </a:endParaRPr>
            </a:p>
          </p:txBody>
        </p:sp>
        <p:sp>
          <p:nvSpPr>
            <p:cNvPr id="69" name="文本框 18"/>
            <p:cNvSpPr txBox="1">
              <a:spLocks noChangeArrowheads="1"/>
            </p:cNvSpPr>
            <p:nvPr/>
          </p:nvSpPr>
          <p:spPr bwMode="auto">
            <a:xfrm>
              <a:off x="2720597" y="1652040"/>
              <a:ext cx="945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步骤二</a:t>
              </a:r>
            </a:p>
          </p:txBody>
        </p:sp>
      </p:grpSp>
      <p:grpSp>
        <p:nvGrpSpPr>
          <p:cNvPr id="70" name="组合 69"/>
          <p:cNvGrpSpPr>
            <a:grpSpLocks/>
          </p:cNvGrpSpPr>
          <p:nvPr/>
        </p:nvGrpSpPr>
        <p:grpSpPr bwMode="auto">
          <a:xfrm>
            <a:off x="3825875" y="1528763"/>
            <a:ext cx="1639888" cy="550862"/>
            <a:chOff x="3785566" y="1528997"/>
            <a:chExt cx="1640420" cy="550887"/>
          </a:xfrm>
        </p:grpSpPr>
        <p:sp>
          <p:nvSpPr>
            <p:cNvPr id="71" name="任意多边形 70"/>
            <p:cNvSpPr/>
            <p:nvPr/>
          </p:nvSpPr>
          <p:spPr>
            <a:xfrm>
              <a:off x="3785566"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2" name="文本框 19"/>
            <p:cNvSpPr txBox="1">
              <a:spLocks noChangeArrowheads="1"/>
            </p:cNvSpPr>
            <p:nvPr/>
          </p:nvSpPr>
          <p:spPr bwMode="auto">
            <a:xfrm>
              <a:off x="4265266" y="1652040"/>
              <a:ext cx="945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步骤三</a:t>
              </a:r>
            </a:p>
          </p:txBody>
        </p:sp>
      </p:grpSp>
      <p:grpSp>
        <p:nvGrpSpPr>
          <p:cNvPr id="73" name="组合 72"/>
          <p:cNvGrpSpPr>
            <a:grpSpLocks/>
          </p:cNvGrpSpPr>
          <p:nvPr/>
        </p:nvGrpSpPr>
        <p:grpSpPr bwMode="auto">
          <a:xfrm>
            <a:off x="5340350" y="1528763"/>
            <a:ext cx="1639888" cy="550862"/>
            <a:chOff x="5299151" y="1528997"/>
            <a:chExt cx="1640420" cy="550887"/>
          </a:xfrm>
        </p:grpSpPr>
        <p:sp>
          <p:nvSpPr>
            <p:cNvPr id="74" name="任意多边形 73"/>
            <p:cNvSpPr/>
            <p:nvPr/>
          </p:nvSpPr>
          <p:spPr>
            <a:xfrm>
              <a:off x="5299151"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5" name="文本框 20"/>
            <p:cNvSpPr txBox="1">
              <a:spLocks noChangeArrowheads="1"/>
            </p:cNvSpPr>
            <p:nvPr/>
          </p:nvSpPr>
          <p:spPr bwMode="auto">
            <a:xfrm>
              <a:off x="5735042" y="1652040"/>
              <a:ext cx="9346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步骤四</a:t>
              </a:r>
            </a:p>
          </p:txBody>
        </p:sp>
      </p:grpSp>
      <p:grpSp>
        <p:nvGrpSpPr>
          <p:cNvPr id="76" name="组合 75"/>
          <p:cNvGrpSpPr>
            <a:grpSpLocks/>
          </p:cNvGrpSpPr>
          <p:nvPr/>
        </p:nvGrpSpPr>
        <p:grpSpPr bwMode="auto">
          <a:xfrm>
            <a:off x="6816725" y="1528763"/>
            <a:ext cx="1641475" cy="550862"/>
            <a:chOff x="6776809" y="1528997"/>
            <a:chExt cx="1640420" cy="550887"/>
          </a:xfrm>
        </p:grpSpPr>
        <p:sp>
          <p:nvSpPr>
            <p:cNvPr id="77" name="任意多边形 76"/>
            <p:cNvSpPr/>
            <p:nvPr/>
          </p:nvSpPr>
          <p:spPr>
            <a:xfrm>
              <a:off x="6776809"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3" dirty="0">
                <a:solidFill>
                  <a:schemeClr val="bg1"/>
                </a:solidFill>
                <a:ea typeface="微软雅黑" panose="020B0503020204020204" pitchFamily="34" charset="-122"/>
              </a:endParaRPr>
            </a:p>
          </p:txBody>
        </p:sp>
        <p:sp>
          <p:nvSpPr>
            <p:cNvPr id="78" name="文本框 21"/>
            <p:cNvSpPr txBox="1">
              <a:spLocks noChangeArrowheads="1"/>
            </p:cNvSpPr>
            <p:nvPr/>
          </p:nvSpPr>
          <p:spPr bwMode="auto">
            <a:xfrm>
              <a:off x="7242600" y="1652040"/>
              <a:ext cx="921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itchFamily="34" charset="-122"/>
                  <a:cs typeface="Segoe UI Semilight" pitchFamily="34" charset="0"/>
                </a:rPr>
                <a:t>步骤五</a:t>
              </a:r>
            </a:p>
          </p:txBody>
        </p:sp>
      </p:grpSp>
      <p:grpSp>
        <p:nvGrpSpPr>
          <p:cNvPr id="79" name="组合 78"/>
          <p:cNvGrpSpPr>
            <a:grpSpLocks/>
          </p:cNvGrpSpPr>
          <p:nvPr/>
        </p:nvGrpSpPr>
        <p:grpSpPr bwMode="auto">
          <a:xfrm>
            <a:off x="573088" y="2355851"/>
            <a:ext cx="1519237" cy="1046511"/>
            <a:chOff x="1034229" y="1255861"/>
            <a:chExt cx="1789697" cy="1046075"/>
          </a:xfrm>
        </p:grpSpPr>
        <p:sp>
          <p:nvSpPr>
            <p:cNvPr id="80" name="矩形 13"/>
            <p:cNvSpPr>
              <a:spLocks noChangeArrowheads="1"/>
            </p:cNvSpPr>
            <p:nvPr/>
          </p:nvSpPr>
          <p:spPr bwMode="auto">
            <a:xfrm>
              <a:off x="1034229" y="1511343"/>
              <a:ext cx="1789697" cy="79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首先，技术栈名词继承了上一步</a:t>
              </a:r>
              <a:r>
                <a:rPr lang="en-US" altLang="zh-CN" sz="1050" dirty="0" err="1">
                  <a:solidFill>
                    <a:schemeClr val="bg1"/>
                  </a:solidFill>
                  <a:latin typeface="微软雅黑" panose="020B0503020204020204" pitchFamily="34" charset="-122"/>
                  <a:ea typeface="微软雅黑" panose="020B0503020204020204" pitchFamily="34" charset="-122"/>
                  <a:sym typeface="Arial" pitchFamily="34" charset="0"/>
                </a:rPr>
                <a:t>GraphX</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时的分词结果。</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81" name="文本框 83"/>
            <p:cNvSpPr txBox="1">
              <a:spLocks noChangeArrowheads="1"/>
            </p:cNvSpPr>
            <p:nvPr/>
          </p:nvSpPr>
          <p:spPr bwMode="auto">
            <a:xfrm>
              <a:off x="1259631" y="1255861"/>
              <a:ext cx="1358595"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继承结果</a:t>
              </a:r>
            </a:p>
          </p:txBody>
        </p:sp>
      </p:grpSp>
      <p:grpSp>
        <p:nvGrpSpPr>
          <p:cNvPr id="82" name="组合 81"/>
          <p:cNvGrpSpPr>
            <a:grpSpLocks/>
          </p:cNvGrpSpPr>
          <p:nvPr/>
        </p:nvGrpSpPr>
        <p:grpSpPr bwMode="auto">
          <a:xfrm>
            <a:off x="2252663" y="2355850"/>
            <a:ext cx="1519237" cy="1936561"/>
            <a:chOff x="1034229" y="1255861"/>
            <a:chExt cx="1789697" cy="1935756"/>
          </a:xfrm>
        </p:grpSpPr>
        <p:sp>
          <p:nvSpPr>
            <p:cNvPr id="83" name="矩形 13"/>
            <p:cNvSpPr>
              <a:spLocks noChangeArrowheads="1"/>
            </p:cNvSpPr>
            <p:nvPr/>
          </p:nvSpPr>
          <p:spPr bwMode="auto">
            <a:xfrm>
              <a:off x="1034229" y="1511343"/>
              <a:ext cx="1789697" cy="168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许多职业描述会带有一些特殊字符，同时在</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IT</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职业描述中，因为一些多余的字导致合并失效，我们先采用</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java</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存入库中，在存入的过程中做初次过滤</a:t>
              </a:r>
            </a:p>
          </p:txBody>
        </p:sp>
        <p:sp>
          <p:nvSpPr>
            <p:cNvPr id="84"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字符筛除</a:t>
              </a:r>
            </a:p>
          </p:txBody>
        </p:sp>
      </p:grpSp>
      <p:grpSp>
        <p:nvGrpSpPr>
          <p:cNvPr id="85" name="组合 84"/>
          <p:cNvGrpSpPr>
            <a:grpSpLocks/>
          </p:cNvGrpSpPr>
          <p:nvPr/>
        </p:nvGrpSpPr>
        <p:grpSpPr bwMode="auto">
          <a:xfrm>
            <a:off x="3901413" y="2355850"/>
            <a:ext cx="1519237" cy="2016007"/>
            <a:chOff x="1034229" y="1255861"/>
            <a:chExt cx="1789697" cy="2015167"/>
          </a:xfrm>
        </p:grpSpPr>
        <p:sp>
          <p:nvSpPr>
            <p:cNvPr id="86" name="矩形 13"/>
            <p:cNvSpPr>
              <a:spLocks noChangeArrowheads="1"/>
            </p:cNvSpPr>
            <p:nvPr/>
          </p:nvSpPr>
          <p:spPr bwMode="auto">
            <a:xfrm>
              <a:off x="1034229" y="1511343"/>
              <a:ext cx="1789697" cy="175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利用</a:t>
              </a:r>
              <a:r>
                <a:rPr lang="en-US" altLang="zh-CN" sz="1050" dirty="0" err="1">
                  <a:solidFill>
                    <a:schemeClr val="bg1"/>
                  </a:solidFill>
                  <a:latin typeface="微软雅黑" panose="020B0503020204020204" pitchFamily="34" charset="-122"/>
                  <a:ea typeface="微软雅黑" panose="020B0503020204020204" pitchFamily="34" charset="-122"/>
                  <a:sym typeface="Arial" pitchFamily="34" charset="0"/>
                </a:rPr>
                <a:t>sqlf</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方便的数据库管理功能，我们合并招聘职业名相同的条目，同时过滤掉较小的离群点。在数量较低的行中选择性保留与</a:t>
              </a:r>
              <a:r>
                <a:rPr lang="en-US" altLang="zh-CN" sz="1050" dirty="0">
                  <a:solidFill>
                    <a:schemeClr val="bg1"/>
                  </a:solidFill>
                  <a:latin typeface="微软雅黑" panose="020B0503020204020204" pitchFamily="34" charset="-122"/>
                  <a:ea typeface="微软雅黑" panose="020B0503020204020204" pitchFamily="34" charset="-122"/>
                  <a:sym typeface="Arial" pitchFamily="34" charset="0"/>
                </a:rPr>
                <a:t>IT</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相关的职业条目。</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87" name="文本框 83"/>
            <p:cNvSpPr txBox="1">
              <a:spLocks noChangeArrowheads="1"/>
            </p:cNvSpPr>
            <p:nvPr/>
          </p:nvSpPr>
          <p:spPr bwMode="auto">
            <a:xfrm>
              <a:off x="1259631" y="1255861"/>
              <a:ext cx="1358595" cy="3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err="1">
                  <a:solidFill>
                    <a:schemeClr val="bg1"/>
                  </a:solidFill>
                  <a:latin typeface="微软雅黑" pitchFamily="34" charset="-122"/>
                  <a:ea typeface="微软雅黑" pitchFamily="34" charset="-122"/>
                </a:rPr>
                <a:t>Sql</a:t>
              </a:r>
              <a:r>
                <a:rPr lang="zh-CN" altLang="en-US" sz="1400" b="1" dirty="0">
                  <a:solidFill>
                    <a:schemeClr val="bg1"/>
                  </a:solidFill>
                  <a:latin typeface="微软雅黑" pitchFamily="34" charset="-122"/>
                  <a:ea typeface="微软雅黑" pitchFamily="34" charset="-122"/>
                </a:rPr>
                <a:t>过滤</a:t>
              </a:r>
            </a:p>
          </p:txBody>
        </p:sp>
      </p:grpSp>
      <p:grpSp>
        <p:nvGrpSpPr>
          <p:cNvPr id="88" name="组合 87"/>
          <p:cNvGrpSpPr>
            <a:grpSpLocks/>
          </p:cNvGrpSpPr>
          <p:nvPr/>
        </p:nvGrpSpPr>
        <p:grpSpPr bwMode="auto">
          <a:xfrm>
            <a:off x="5422431" y="2373313"/>
            <a:ext cx="1517650" cy="1531257"/>
            <a:chOff x="1034229" y="1255861"/>
            <a:chExt cx="1789697" cy="1532180"/>
          </a:xfrm>
        </p:grpSpPr>
        <p:sp>
          <p:nvSpPr>
            <p:cNvPr id="89" name="矩形 13"/>
            <p:cNvSpPr>
              <a:spLocks noChangeArrowheads="1"/>
            </p:cNvSpPr>
            <p:nvPr/>
          </p:nvSpPr>
          <p:spPr bwMode="auto">
            <a:xfrm>
              <a:off x="1034229" y="1511602"/>
              <a:ext cx="1789697" cy="127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将数据库内读到的结果生成技术栈</a:t>
              </a:r>
              <a:r>
                <a:rPr lang="en-US" altLang="zh-CN" sz="1050" dirty="0">
                  <a:solidFill>
                    <a:schemeClr val="bg1"/>
                  </a:solidFill>
                  <a:latin typeface="微软雅黑" panose="020B0503020204020204" pitchFamily="34" charset="-122"/>
                  <a:ea typeface="微软雅黑" panose="020B0503020204020204" pitchFamily="34" charset="-122"/>
                </a:rPr>
                <a:t>csv</a:t>
              </a:r>
              <a:r>
                <a:rPr lang="zh-CN" altLang="en-US" sz="1050" dirty="0">
                  <a:solidFill>
                    <a:schemeClr val="bg1"/>
                  </a:solidFill>
                  <a:latin typeface="微软雅黑" panose="020B0503020204020204" pitchFamily="34" charset="-122"/>
                  <a:ea typeface="微软雅黑" panose="020B0503020204020204" pitchFamily="34" charset="-122"/>
                </a:rPr>
                <a:t>，列为技术名，行为职业名，在</a:t>
              </a:r>
              <a:r>
                <a:rPr lang="en-US" altLang="zh-CN" sz="1050" dirty="0">
                  <a:solidFill>
                    <a:schemeClr val="bg1"/>
                  </a:solidFill>
                  <a:latin typeface="微软雅黑" panose="020B0503020204020204" pitchFamily="34" charset="-122"/>
                  <a:ea typeface="微软雅黑" panose="020B0503020204020204" pitchFamily="34" charset="-122"/>
                </a:rPr>
                <a:t>excel</a:t>
              </a:r>
              <a:r>
                <a:rPr lang="zh-CN" altLang="en-US" sz="1050" dirty="0">
                  <a:solidFill>
                    <a:schemeClr val="bg1"/>
                  </a:solidFill>
                  <a:latin typeface="微软雅黑" panose="020B0503020204020204" pitchFamily="34" charset="-122"/>
                  <a:ea typeface="微软雅黑" panose="020B0503020204020204" pitchFamily="34" charset="-122"/>
                </a:rPr>
                <a:t>中统计求和并排序，删除空行。</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90"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a:solidFill>
                    <a:schemeClr val="bg1"/>
                  </a:solidFill>
                  <a:latin typeface="微软雅黑" pitchFamily="34" charset="-122"/>
                  <a:ea typeface="微软雅黑" pitchFamily="34" charset="-122"/>
                </a:rPr>
                <a:t>Excel</a:t>
              </a:r>
              <a:r>
                <a:rPr lang="zh-CN" altLang="en-US" sz="1400" b="1" dirty="0">
                  <a:solidFill>
                    <a:schemeClr val="bg1"/>
                  </a:solidFill>
                  <a:latin typeface="微软雅黑" pitchFamily="34" charset="-122"/>
                  <a:ea typeface="微软雅黑" pitchFamily="34" charset="-122"/>
                </a:rPr>
                <a:t>过滤</a:t>
              </a:r>
            </a:p>
          </p:txBody>
        </p:sp>
      </p:grpSp>
      <p:grpSp>
        <p:nvGrpSpPr>
          <p:cNvPr id="91" name="组合 90"/>
          <p:cNvGrpSpPr>
            <a:grpSpLocks/>
          </p:cNvGrpSpPr>
          <p:nvPr/>
        </p:nvGrpSpPr>
        <p:grpSpPr bwMode="auto">
          <a:xfrm>
            <a:off x="6940081" y="2373313"/>
            <a:ext cx="1517650" cy="1290141"/>
            <a:chOff x="1106686" y="1255861"/>
            <a:chExt cx="1789697" cy="1290919"/>
          </a:xfrm>
        </p:grpSpPr>
        <p:sp>
          <p:nvSpPr>
            <p:cNvPr id="92" name="矩形 13"/>
            <p:cNvSpPr>
              <a:spLocks noChangeArrowheads="1"/>
            </p:cNvSpPr>
            <p:nvPr/>
          </p:nvSpPr>
          <p:spPr bwMode="auto">
            <a:xfrm>
              <a:off x="1106686" y="1557708"/>
              <a:ext cx="1789697" cy="98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分词的结果中带有一些错词或拼写错误的单词，手动删除部分明显错误数据</a:t>
              </a:r>
            </a:p>
          </p:txBody>
        </p:sp>
        <p:sp>
          <p:nvSpPr>
            <p:cNvPr id="93"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手动矫正</a:t>
              </a:r>
            </a:p>
          </p:txBody>
        </p:sp>
      </p:grpSp>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数据预处理</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Tree>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50" fill="hold"/>
                                        <p:tgtEl>
                                          <p:spTgt spid="64"/>
                                        </p:tgtEl>
                                        <p:attrNameLst>
                                          <p:attrName>ppt_x</p:attrName>
                                        </p:attrNameLst>
                                      </p:cBhvr>
                                      <p:tavLst>
                                        <p:tav tm="0">
                                          <p:val>
                                            <p:strVal val="0-#ppt_w/2"/>
                                          </p:val>
                                        </p:tav>
                                        <p:tav tm="100000">
                                          <p:val>
                                            <p:strVal val="#ppt_x"/>
                                          </p:val>
                                        </p:tav>
                                      </p:tavLst>
                                    </p:anim>
                                    <p:anim calcmode="lin" valueType="num">
                                      <p:cBhvr additive="base">
                                        <p:cTn id="20" dur="550" fill="hold"/>
                                        <p:tgtEl>
                                          <p:spTgt spid="6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0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50" fill="hold"/>
                                        <p:tgtEl>
                                          <p:spTgt spid="67"/>
                                        </p:tgtEl>
                                        <p:attrNameLst>
                                          <p:attrName>ppt_x</p:attrName>
                                        </p:attrNameLst>
                                      </p:cBhvr>
                                      <p:tavLst>
                                        <p:tav tm="0">
                                          <p:val>
                                            <p:strVal val="0-#ppt_w/2"/>
                                          </p:val>
                                        </p:tav>
                                        <p:tav tm="100000">
                                          <p:val>
                                            <p:strVal val="#ppt_x"/>
                                          </p:val>
                                        </p:tav>
                                      </p:tavLst>
                                    </p:anim>
                                    <p:anim calcmode="lin" valueType="num">
                                      <p:cBhvr additive="base">
                                        <p:cTn id="24" dur="550" fill="hold"/>
                                        <p:tgtEl>
                                          <p:spTgt spid="6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20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50" fill="hold"/>
                                        <p:tgtEl>
                                          <p:spTgt spid="70"/>
                                        </p:tgtEl>
                                        <p:attrNameLst>
                                          <p:attrName>ppt_x</p:attrName>
                                        </p:attrNameLst>
                                      </p:cBhvr>
                                      <p:tavLst>
                                        <p:tav tm="0">
                                          <p:val>
                                            <p:strVal val="0-#ppt_w/2"/>
                                          </p:val>
                                        </p:tav>
                                        <p:tav tm="100000">
                                          <p:val>
                                            <p:strVal val="#ppt_x"/>
                                          </p:val>
                                        </p:tav>
                                      </p:tavLst>
                                    </p:anim>
                                    <p:anim calcmode="lin" valueType="num">
                                      <p:cBhvr additive="base">
                                        <p:cTn id="28" dur="550" fill="hold"/>
                                        <p:tgtEl>
                                          <p:spTgt spid="7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30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50" fill="hold"/>
                                        <p:tgtEl>
                                          <p:spTgt spid="73"/>
                                        </p:tgtEl>
                                        <p:attrNameLst>
                                          <p:attrName>ppt_x</p:attrName>
                                        </p:attrNameLst>
                                      </p:cBhvr>
                                      <p:tavLst>
                                        <p:tav tm="0">
                                          <p:val>
                                            <p:strVal val="0-#ppt_w/2"/>
                                          </p:val>
                                        </p:tav>
                                        <p:tav tm="100000">
                                          <p:val>
                                            <p:strVal val="#ppt_x"/>
                                          </p:val>
                                        </p:tav>
                                      </p:tavLst>
                                    </p:anim>
                                    <p:anim calcmode="lin" valueType="num">
                                      <p:cBhvr additive="base">
                                        <p:cTn id="32" dur="550" fill="hold"/>
                                        <p:tgtEl>
                                          <p:spTgt spid="73"/>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40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50" fill="hold"/>
                                        <p:tgtEl>
                                          <p:spTgt spid="76"/>
                                        </p:tgtEl>
                                        <p:attrNameLst>
                                          <p:attrName>ppt_x</p:attrName>
                                        </p:attrNameLst>
                                      </p:cBhvr>
                                      <p:tavLst>
                                        <p:tav tm="0">
                                          <p:val>
                                            <p:strVal val="0-#ppt_w/2"/>
                                          </p:val>
                                        </p:tav>
                                        <p:tav tm="100000">
                                          <p:val>
                                            <p:strVal val="#ppt_x"/>
                                          </p:val>
                                        </p:tav>
                                      </p:tavLst>
                                    </p:anim>
                                    <p:anim calcmode="lin" valueType="num">
                                      <p:cBhvr additive="base">
                                        <p:cTn id="36" dur="55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anim calcmode="lin" valueType="num">
                                      <p:cBhvr>
                                        <p:cTn id="42" dur="500" fill="hold"/>
                                        <p:tgtEl>
                                          <p:spTgt spid="79"/>
                                        </p:tgtEl>
                                        <p:attrNameLst>
                                          <p:attrName>ppt_x</p:attrName>
                                        </p:attrNameLst>
                                      </p:cBhvr>
                                      <p:tavLst>
                                        <p:tav tm="0">
                                          <p:val>
                                            <p:strVal val="#ppt_x"/>
                                          </p:val>
                                        </p:tav>
                                        <p:tav tm="100000">
                                          <p:val>
                                            <p:strVal val="#ppt_x"/>
                                          </p:val>
                                        </p:tav>
                                      </p:tavLst>
                                    </p:anim>
                                    <p:anim calcmode="lin" valueType="num">
                                      <p:cBhvr>
                                        <p:cTn id="43" dur="500" fill="hold"/>
                                        <p:tgtEl>
                                          <p:spTgt spid="79"/>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anim calcmode="lin" valueType="num">
                                      <p:cBhvr>
                                        <p:cTn id="47" dur="500" fill="hold"/>
                                        <p:tgtEl>
                                          <p:spTgt spid="82"/>
                                        </p:tgtEl>
                                        <p:attrNameLst>
                                          <p:attrName>ppt_x</p:attrName>
                                        </p:attrNameLst>
                                      </p:cBhvr>
                                      <p:tavLst>
                                        <p:tav tm="0">
                                          <p:val>
                                            <p:strVal val="#ppt_x"/>
                                          </p:val>
                                        </p:tav>
                                        <p:tav tm="100000">
                                          <p:val>
                                            <p:strVal val="#ppt_x"/>
                                          </p:val>
                                        </p:tav>
                                      </p:tavLst>
                                    </p:anim>
                                    <p:anim calcmode="lin" valueType="num">
                                      <p:cBhvr>
                                        <p:cTn id="48" dur="500" fill="hold"/>
                                        <p:tgtEl>
                                          <p:spTgt spid="8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anim calcmode="lin" valueType="num">
                                      <p:cBhvr>
                                        <p:cTn id="52" dur="500" fill="hold"/>
                                        <p:tgtEl>
                                          <p:spTgt spid="85"/>
                                        </p:tgtEl>
                                        <p:attrNameLst>
                                          <p:attrName>ppt_x</p:attrName>
                                        </p:attrNameLst>
                                      </p:cBhvr>
                                      <p:tavLst>
                                        <p:tav tm="0">
                                          <p:val>
                                            <p:strVal val="#ppt_x"/>
                                          </p:val>
                                        </p:tav>
                                        <p:tav tm="100000">
                                          <p:val>
                                            <p:strVal val="#ppt_x"/>
                                          </p:val>
                                        </p:tav>
                                      </p:tavLst>
                                    </p:anim>
                                    <p:anim calcmode="lin" valueType="num">
                                      <p:cBhvr>
                                        <p:cTn id="53" dur="500" fill="hold"/>
                                        <p:tgtEl>
                                          <p:spTgt spid="85"/>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fade">
                                      <p:cBhvr>
                                        <p:cTn id="56" dur="500"/>
                                        <p:tgtEl>
                                          <p:spTgt spid="88"/>
                                        </p:tgtEl>
                                      </p:cBhvr>
                                    </p:animEffect>
                                    <p:anim calcmode="lin" valueType="num">
                                      <p:cBhvr>
                                        <p:cTn id="57" dur="500" fill="hold"/>
                                        <p:tgtEl>
                                          <p:spTgt spid="88"/>
                                        </p:tgtEl>
                                        <p:attrNameLst>
                                          <p:attrName>ppt_x</p:attrName>
                                        </p:attrNameLst>
                                      </p:cBhvr>
                                      <p:tavLst>
                                        <p:tav tm="0">
                                          <p:val>
                                            <p:strVal val="#ppt_x"/>
                                          </p:val>
                                        </p:tav>
                                        <p:tav tm="100000">
                                          <p:val>
                                            <p:strVal val="#ppt_x"/>
                                          </p:val>
                                        </p:tav>
                                      </p:tavLst>
                                    </p:anim>
                                    <p:anim calcmode="lin" valueType="num">
                                      <p:cBhvr>
                                        <p:cTn id="58" dur="500" fill="hold"/>
                                        <p:tgtEl>
                                          <p:spTgt spid="88"/>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500"/>
                                        <p:tgtEl>
                                          <p:spTgt spid="91"/>
                                        </p:tgtEl>
                                      </p:cBhvr>
                                    </p:animEffect>
                                    <p:anim calcmode="lin" valueType="num">
                                      <p:cBhvr>
                                        <p:cTn id="62" dur="500" fill="hold"/>
                                        <p:tgtEl>
                                          <p:spTgt spid="91"/>
                                        </p:tgtEl>
                                        <p:attrNameLst>
                                          <p:attrName>ppt_x</p:attrName>
                                        </p:attrNameLst>
                                      </p:cBhvr>
                                      <p:tavLst>
                                        <p:tav tm="0">
                                          <p:val>
                                            <p:strVal val="#ppt_x"/>
                                          </p:val>
                                        </p:tav>
                                        <p:tav tm="100000">
                                          <p:val>
                                            <p:strVal val="#ppt_x"/>
                                          </p:val>
                                        </p:tav>
                                      </p:tavLst>
                                    </p:anim>
                                    <p:anim calcmode="lin" valueType="num">
                                      <p:cBhvr>
                                        <p:cTn id="63" dur="5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740569" y="384572"/>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业务场景选取简介</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40" name="组合 39"/>
          <p:cNvGrpSpPr>
            <a:grpSpLocks/>
          </p:cNvGrpSpPr>
          <p:nvPr/>
        </p:nvGrpSpPr>
        <p:grpSpPr bwMode="auto">
          <a:xfrm>
            <a:off x="865188" y="1114427"/>
            <a:ext cx="7494587" cy="1395632"/>
            <a:chOff x="2954339" y="1349947"/>
            <a:chExt cx="7162269" cy="1313418"/>
          </a:xfrm>
        </p:grpSpPr>
        <p:sp>
          <p:nvSpPr>
            <p:cNvPr id="41" name="矩形 54"/>
            <p:cNvSpPr>
              <a:spLocks noChangeArrowheads="1"/>
            </p:cNvSpPr>
            <p:nvPr/>
          </p:nvSpPr>
          <p:spPr bwMode="auto">
            <a:xfrm>
              <a:off x="2954339" y="1694800"/>
              <a:ext cx="7162269" cy="968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30000"/>
                </a:lnSpc>
              </a:pPr>
              <a:r>
                <a:rPr lang="zh-CN" altLang="en-US" sz="1200" dirty="0">
                  <a:solidFill>
                    <a:schemeClr val="bg1"/>
                  </a:solidFill>
                  <a:latin typeface="微软雅黑" pitchFamily="34" charset="-122"/>
                  <a:ea typeface="微软雅黑" pitchFamily="34" charset="-122"/>
                </a:rPr>
                <a:t>已经步入大三的我们，几年后都将面临求职的问题。我们或多或少都听说过计算机招聘的火热，但对于其中细节我们往往难有个精确的认知</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究竟是前端、后端亦或是全栈最受市场的青睐？在机器学习热潮的当下，招聘市场需求到底有多少虚位以待？除了计算机专业，又有哪些专业也同样是当下招聘市场的宠儿？两年之后，技术栈相对成型的我们又该如何选择最适合自己的职业？</a:t>
              </a:r>
              <a:endParaRPr lang="en-US" altLang="zh-CN" sz="1200" dirty="0">
                <a:solidFill>
                  <a:schemeClr val="bg1"/>
                </a:solidFill>
                <a:latin typeface="微软雅黑" pitchFamily="34" charset="-122"/>
                <a:ea typeface="微软雅黑" pitchFamily="34" charset="-122"/>
              </a:endParaRPr>
            </a:p>
          </p:txBody>
        </p:sp>
        <p:sp>
          <p:nvSpPr>
            <p:cNvPr id="42" name="矩形 55"/>
            <p:cNvSpPr>
              <a:spLocks noChangeArrowheads="1"/>
            </p:cNvSpPr>
            <p:nvPr/>
          </p:nvSpPr>
          <p:spPr bwMode="auto">
            <a:xfrm>
              <a:off x="2963100" y="1349947"/>
              <a:ext cx="960822" cy="31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600" dirty="0">
                  <a:solidFill>
                    <a:schemeClr val="bg1"/>
                  </a:solidFill>
                  <a:latin typeface="微软雅黑" pitchFamily="34" charset="-122"/>
                  <a:ea typeface="微软雅黑" pitchFamily="34" charset="-122"/>
                </a:rPr>
                <a:t>背景简介</a:t>
              </a:r>
            </a:p>
          </p:txBody>
        </p:sp>
      </p:grpSp>
      <p:grpSp>
        <p:nvGrpSpPr>
          <p:cNvPr id="2" name="组合 1">
            <a:extLst>
              <a:ext uri="{FF2B5EF4-FFF2-40B4-BE49-F238E27FC236}">
                <a16:creationId xmlns:a16="http://schemas.microsoft.com/office/drawing/2014/main" id="{693DD466-FD75-4D52-AB9A-EEDC6274C247}"/>
              </a:ext>
            </a:extLst>
          </p:cNvPr>
          <p:cNvGrpSpPr/>
          <p:nvPr/>
        </p:nvGrpSpPr>
        <p:grpSpPr>
          <a:xfrm>
            <a:off x="2627949" y="2571750"/>
            <a:ext cx="3228674" cy="2246522"/>
            <a:chOff x="2649380" y="2537943"/>
            <a:chExt cx="3228674" cy="2246522"/>
          </a:xfrm>
        </p:grpSpPr>
        <p:grpSp>
          <p:nvGrpSpPr>
            <p:cNvPr id="70" name="组合 69">
              <a:extLst>
                <a:ext uri="{FF2B5EF4-FFF2-40B4-BE49-F238E27FC236}">
                  <a16:creationId xmlns:a16="http://schemas.microsoft.com/office/drawing/2014/main" id="{88B01611-9412-4919-858B-5950601DD90B}"/>
                </a:ext>
              </a:extLst>
            </p:cNvPr>
            <p:cNvGrpSpPr>
              <a:grpSpLocks/>
            </p:cNvGrpSpPr>
            <p:nvPr/>
          </p:nvGrpSpPr>
          <p:grpSpPr bwMode="auto">
            <a:xfrm>
              <a:off x="3270668" y="2710860"/>
              <a:ext cx="1958976" cy="1871663"/>
              <a:chOff x="3065829" y="2668267"/>
              <a:chExt cx="1872107" cy="1761728"/>
            </a:xfrm>
          </p:grpSpPr>
          <p:sp>
            <p:nvSpPr>
              <p:cNvPr id="80" name="椭圆 79">
                <a:extLst>
                  <a:ext uri="{FF2B5EF4-FFF2-40B4-BE49-F238E27FC236}">
                    <a16:creationId xmlns:a16="http://schemas.microsoft.com/office/drawing/2014/main" id="{28AE27BF-BC77-479A-9FB3-5A3C1B8A5536}"/>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1" name="椭圆 80">
                <a:extLst>
                  <a:ext uri="{FF2B5EF4-FFF2-40B4-BE49-F238E27FC236}">
                    <a16:creationId xmlns:a16="http://schemas.microsoft.com/office/drawing/2014/main" id="{BBD44C67-5E46-4069-B7E8-A6383A26956E}"/>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2" name="椭圆 81">
                <a:extLst>
                  <a:ext uri="{FF2B5EF4-FFF2-40B4-BE49-F238E27FC236}">
                    <a16:creationId xmlns:a16="http://schemas.microsoft.com/office/drawing/2014/main" id="{CD26DE44-28D5-4C10-A10A-C9458EAE7BA4}"/>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3" name="椭圆 82">
                <a:extLst>
                  <a:ext uri="{FF2B5EF4-FFF2-40B4-BE49-F238E27FC236}">
                    <a16:creationId xmlns:a16="http://schemas.microsoft.com/office/drawing/2014/main" id="{FF96A9D6-9977-4B76-890D-03EC4767AD44}"/>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4" name="椭圆 83">
                <a:extLst>
                  <a:ext uri="{FF2B5EF4-FFF2-40B4-BE49-F238E27FC236}">
                    <a16:creationId xmlns:a16="http://schemas.microsoft.com/office/drawing/2014/main" id="{ADB4C352-235B-4162-8CAE-5B2D4EDA98F2}"/>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5" name="椭圆 84">
                <a:extLst>
                  <a:ext uri="{FF2B5EF4-FFF2-40B4-BE49-F238E27FC236}">
                    <a16:creationId xmlns:a16="http://schemas.microsoft.com/office/drawing/2014/main" id="{094D16E0-C1FA-4656-AFC5-D93F72C6AD67}"/>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6" name="椭圆 85">
                <a:extLst>
                  <a:ext uri="{FF2B5EF4-FFF2-40B4-BE49-F238E27FC236}">
                    <a16:creationId xmlns:a16="http://schemas.microsoft.com/office/drawing/2014/main" id="{13D6BD57-0CA2-4786-BA0E-92D49145D898}"/>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87" name="组合 86">
                <a:extLst>
                  <a:ext uri="{FF2B5EF4-FFF2-40B4-BE49-F238E27FC236}">
                    <a16:creationId xmlns:a16="http://schemas.microsoft.com/office/drawing/2014/main" id="{986FD210-8271-4C84-9F8C-3394FB9FA91A}"/>
                  </a:ext>
                </a:extLst>
              </p:cNvPr>
              <p:cNvGrpSpPr>
                <a:grpSpLocks/>
              </p:cNvGrpSpPr>
              <p:nvPr/>
            </p:nvGrpSpPr>
            <p:grpSpPr bwMode="auto">
              <a:xfrm>
                <a:off x="3269121" y="2943210"/>
                <a:ext cx="1465523" cy="1202877"/>
                <a:chOff x="3269121" y="2943210"/>
                <a:chExt cx="1465523" cy="1202877"/>
              </a:xfrm>
            </p:grpSpPr>
            <p:sp>
              <p:nvSpPr>
                <p:cNvPr id="88" name="任意多边形 33">
                  <a:extLst>
                    <a:ext uri="{FF2B5EF4-FFF2-40B4-BE49-F238E27FC236}">
                      <a16:creationId xmlns:a16="http://schemas.microsoft.com/office/drawing/2014/main" id="{C1DE7BFB-613B-458A-B21E-4857A8A269E1}"/>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9" name="任意多边形 34">
                  <a:extLst>
                    <a:ext uri="{FF2B5EF4-FFF2-40B4-BE49-F238E27FC236}">
                      <a16:creationId xmlns:a16="http://schemas.microsoft.com/office/drawing/2014/main" id="{38A5F5F8-198D-4A20-AF46-7F7E9ED6BD56}"/>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0" name="任意多边形 35">
                  <a:extLst>
                    <a:ext uri="{FF2B5EF4-FFF2-40B4-BE49-F238E27FC236}">
                      <a16:creationId xmlns:a16="http://schemas.microsoft.com/office/drawing/2014/main" id="{88609877-0598-405B-8D43-073947807093}"/>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1" name="任意多边形 36">
                  <a:extLst>
                    <a:ext uri="{FF2B5EF4-FFF2-40B4-BE49-F238E27FC236}">
                      <a16:creationId xmlns:a16="http://schemas.microsoft.com/office/drawing/2014/main" id="{CFD8A173-0C75-4973-9270-2611AF72A1E3}"/>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2" name="任意多边形 37">
                  <a:extLst>
                    <a:ext uri="{FF2B5EF4-FFF2-40B4-BE49-F238E27FC236}">
                      <a16:creationId xmlns:a16="http://schemas.microsoft.com/office/drawing/2014/main" id="{7DAC07EA-ACBA-43FD-ACDF-7BB3BA1DE294}"/>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3" name="任意多边形 38">
                  <a:extLst>
                    <a:ext uri="{FF2B5EF4-FFF2-40B4-BE49-F238E27FC236}">
                      <a16:creationId xmlns:a16="http://schemas.microsoft.com/office/drawing/2014/main" id="{B3ECD6D3-1A59-40EF-BE9E-D0308D8E4667}"/>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grpSp>
          <p:nvGrpSpPr>
            <p:cNvPr id="71" name="组合 70">
              <a:extLst>
                <a:ext uri="{FF2B5EF4-FFF2-40B4-BE49-F238E27FC236}">
                  <a16:creationId xmlns:a16="http://schemas.microsoft.com/office/drawing/2014/main" id="{ED22FC20-A5E6-4537-B8B7-38BC3C1CBE83}"/>
                </a:ext>
              </a:extLst>
            </p:cNvPr>
            <p:cNvGrpSpPr>
              <a:grpSpLocks/>
            </p:cNvGrpSpPr>
            <p:nvPr/>
          </p:nvGrpSpPr>
          <p:grpSpPr bwMode="auto">
            <a:xfrm>
              <a:off x="3753266" y="3150598"/>
              <a:ext cx="979487" cy="993775"/>
              <a:chOff x="3254772" y="2872916"/>
              <a:chExt cx="936104" cy="936104"/>
            </a:xfrm>
          </p:grpSpPr>
          <p:sp>
            <p:nvSpPr>
              <p:cNvPr id="78" name="椭圆 77">
                <a:extLst>
                  <a:ext uri="{FF2B5EF4-FFF2-40B4-BE49-F238E27FC236}">
                    <a16:creationId xmlns:a16="http://schemas.microsoft.com/office/drawing/2014/main" id="{AF1AA56D-7F96-40B1-BFF9-94403B6D7295}"/>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buFont typeface="Arial" pitchFamily="34" charset="0"/>
                  <a:defRPr kern="1200">
                    <a:solidFill>
                      <a:schemeClr val="lt1"/>
                    </a:solidFill>
                    <a:latin typeface="+mn-lt"/>
                    <a:ea typeface="+mn-ea"/>
                    <a:cs typeface="+mn-cs"/>
                  </a:defRPr>
                </a:lvl1pPr>
                <a:lvl2pPr marL="342900" algn="l" rtl="0" eaLnBrk="0" fontAlgn="base" hangingPunct="0">
                  <a:spcBef>
                    <a:spcPct val="0"/>
                  </a:spcBef>
                  <a:spcAft>
                    <a:spcPct val="0"/>
                  </a:spcAft>
                  <a:buFont typeface="Arial" pitchFamily="34" charset="0"/>
                  <a:defRPr kern="1200">
                    <a:solidFill>
                      <a:schemeClr val="lt1"/>
                    </a:solidFill>
                    <a:latin typeface="+mn-lt"/>
                    <a:ea typeface="+mn-ea"/>
                    <a:cs typeface="+mn-cs"/>
                  </a:defRPr>
                </a:lvl2pPr>
                <a:lvl3pPr marL="685800" algn="l" rtl="0" eaLnBrk="0" fontAlgn="base" hangingPunct="0">
                  <a:spcBef>
                    <a:spcPct val="0"/>
                  </a:spcBef>
                  <a:spcAft>
                    <a:spcPct val="0"/>
                  </a:spcAft>
                  <a:buFont typeface="Arial" pitchFamily="34" charset="0"/>
                  <a:defRPr kern="1200">
                    <a:solidFill>
                      <a:schemeClr val="lt1"/>
                    </a:solidFill>
                    <a:latin typeface="+mn-lt"/>
                    <a:ea typeface="+mn-ea"/>
                    <a:cs typeface="+mn-cs"/>
                  </a:defRPr>
                </a:lvl3pPr>
                <a:lvl4pPr marL="1028700" algn="l" rtl="0" eaLnBrk="0" fontAlgn="base" hangingPunct="0">
                  <a:spcBef>
                    <a:spcPct val="0"/>
                  </a:spcBef>
                  <a:spcAft>
                    <a:spcPct val="0"/>
                  </a:spcAft>
                  <a:buFont typeface="Arial" pitchFamily="34" charset="0"/>
                  <a:defRPr kern="1200">
                    <a:solidFill>
                      <a:schemeClr val="lt1"/>
                    </a:solidFill>
                    <a:latin typeface="+mn-lt"/>
                    <a:ea typeface="+mn-ea"/>
                    <a:cs typeface="+mn-cs"/>
                  </a:defRPr>
                </a:lvl4pPr>
                <a:lvl5pPr marL="1371600" algn="l" rtl="0" eaLnBrk="0" fontAlgn="base" hangingPunct="0">
                  <a:spcBef>
                    <a:spcPct val="0"/>
                  </a:spcBef>
                  <a:spcAft>
                    <a:spcPct val="0"/>
                  </a:spcAft>
                  <a:buFont typeface="Arial" pitchFamily="34" charset="0"/>
                  <a:defRPr kern="1200">
                    <a:solidFill>
                      <a:schemeClr val="lt1"/>
                    </a:solidFill>
                    <a:latin typeface="+mn-lt"/>
                    <a:ea typeface="+mn-ea"/>
                    <a:cs typeface="+mn-cs"/>
                  </a:defRPr>
                </a:lvl5pPr>
                <a:lvl6pPr marL="1714500" algn="l" defTabSz="685800" rtl="0" eaLnBrk="1" latinLnBrk="0" hangingPunct="1">
                  <a:defRPr kern="1200">
                    <a:solidFill>
                      <a:schemeClr val="lt1"/>
                    </a:solidFill>
                    <a:latin typeface="+mn-lt"/>
                    <a:ea typeface="+mn-ea"/>
                    <a:cs typeface="+mn-cs"/>
                  </a:defRPr>
                </a:lvl6pPr>
                <a:lvl7pPr marL="2057400" algn="l" defTabSz="685800" rtl="0" eaLnBrk="1" latinLnBrk="0" hangingPunct="1">
                  <a:defRPr kern="1200">
                    <a:solidFill>
                      <a:schemeClr val="lt1"/>
                    </a:solidFill>
                    <a:latin typeface="+mn-lt"/>
                    <a:ea typeface="+mn-ea"/>
                    <a:cs typeface="+mn-cs"/>
                  </a:defRPr>
                </a:lvl7pPr>
                <a:lvl8pPr marL="2400300" algn="l" defTabSz="685800" rtl="0" eaLnBrk="1" latinLnBrk="0" hangingPunct="1">
                  <a:defRPr kern="1200">
                    <a:solidFill>
                      <a:schemeClr val="lt1"/>
                    </a:solidFill>
                    <a:latin typeface="+mn-lt"/>
                    <a:ea typeface="+mn-ea"/>
                    <a:cs typeface="+mn-cs"/>
                  </a:defRPr>
                </a:lvl8pPr>
                <a:lvl9pPr marL="2743200" algn="l" defTabSz="6858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id="{53D0826E-B128-4024-81C7-112E08975A0D}"/>
                  </a:ext>
                </a:extLst>
              </p:cNvPr>
              <p:cNvSpPr>
                <a:spLocks noChangeArrowheads="1"/>
              </p:cNvSpPr>
              <p:nvPr/>
            </p:nvSpPr>
            <p:spPr bwMode="auto">
              <a:xfrm>
                <a:off x="3440750" y="3196240"/>
                <a:ext cx="544168"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3429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685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0287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1714500" algn="l" defTabSz="685800" rtl="0" eaLnBrk="1" latinLnBrk="0" hangingPunct="1">
                  <a:defRPr kern="1200">
                    <a:solidFill>
                      <a:schemeClr val="tx1"/>
                    </a:solidFill>
                    <a:latin typeface="Calibri" pitchFamily="34" charset="0"/>
                    <a:ea typeface="宋体" pitchFamily="2" charset="-122"/>
                    <a:cs typeface="+mn-cs"/>
                  </a:defRPr>
                </a:lvl6pPr>
                <a:lvl7pPr marL="2057400" algn="l" defTabSz="685800" rtl="0" eaLnBrk="1" latinLnBrk="0" hangingPunct="1">
                  <a:defRPr kern="1200">
                    <a:solidFill>
                      <a:schemeClr val="tx1"/>
                    </a:solidFill>
                    <a:latin typeface="Calibri" pitchFamily="34" charset="0"/>
                    <a:ea typeface="宋体" pitchFamily="2" charset="-122"/>
                    <a:cs typeface="+mn-cs"/>
                  </a:defRPr>
                </a:lvl7pPr>
                <a:lvl8pPr marL="2400300" algn="l" defTabSz="685800" rtl="0" eaLnBrk="1" latinLnBrk="0" hangingPunct="1">
                  <a:defRPr kern="1200">
                    <a:solidFill>
                      <a:schemeClr val="tx1"/>
                    </a:solidFill>
                    <a:latin typeface="Calibri" pitchFamily="34" charset="0"/>
                    <a:ea typeface="宋体" pitchFamily="2" charset="-122"/>
                    <a:cs typeface="+mn-cs"/>
                  </a:defRPr>
                </a:lvl8pPr>
                <a:lvl9pPr marL="2743200" algn="l" defTabSz="685800" rtl="0" eaLnBrk="1" latinLnBrk="0" hangingPunct="1">
                  <a:defRPr kern="1200">
                    <a:solidFill>
                      <a:schemeClr val="tx1"/>
                    </a:solidFill>
                    <a:latin typeface="Calibri" pitchFamily="34" charset="0"/>
                    <a:ea typeface="宋体" pitchFamily="2" charset="-122"/>
                    <a:cs typeface="+mn-cs"/>
                  </a:defRPr>
                </a:lvl9pPr>
              </a:lstStyle>
              <a:p>
                <a:pPr eaLnBrk="1" hangingPunct="1"/>
                <a:r>
                  <a:rPr lang="zh-CN" altLang="en-US" sz="1500" dirty="0">
                    <a:solidFill>
                      <a:schemeClr val="bg1"/>
                    </a:solidFill>
                    <a:latin typeface="微软雅黑" pitchFamily="34" charset="-122"/>
                    <a:ea typeface="微软雅黑" pitchFamily="34" charset="-122"/>
                  </a:rPr>
                  <a:t>职位</a:t>
                </a:r>
              </a:p>
            </p:txBody>
          </p:sp>
        </p:grpSp>
        <p:sp>
          <p:nvSpPr>
            <p:cNvPr id="72" name="矩形 71">
              <a:extLst>
                <a:ext uri="{FF2B5EF4-FFF2-40B4-BE49-F238E27FC236}">
                  <a16:creationId xmlns:a16="http://schemas.microsoft.com/office/drawing/2014/main" id="{200EB713-539E-49CF-ABF8-F36D07F8B222}"/>
                </a:ext>
              </a:extLst>
            </p:cNvPr>
            <p:cNvSpPr>
              <a:spLocks noChangeArrowheads="1"/>
            </p:cNvSpPr>
            <p:nvPr/>
          </p:nvSpPr>
          <p:spPr bwMode="auto">
            <a:xfrm>
              <a:off x="4826416" y="2537943"/>
              <a:ext cx="95410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3429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685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0287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1714500" algn="l" defTabSz="685800" rtl="0" eaLnBrk="1" latinLnBrk="0" hangingPunct="1">
                <a:defRPr kern="1200">
                  <a:solidFill>
                    <a:schemeClr val="tx1"/>
                  </a:solidFill>
                  <a:latin typeface="Calibri" pitchFamily="34" charset="0"/>
                  <a:ea typeface="宋体" pitchFamily="2" charset="-122"/>
                  <a:cs typeface="+mn-cs"/>
                </a:defRPr>
              </a:lvl6pPr>
              <a:lvl7pPr marL="2057400" algn="l" defTabSz="685800" rtl="0" eaLnBrk="1" latinLnBrk="0" hangingPunct="1">
                <a:defRPr kern="1200">
                  <a:solidFill>
                    <a:schemeClr val="tx1"/>
                  </a:solidFill>
                  <a:latin typeface="Calibri" pitchFamily="34" charset="0"/>
                  <a:ea typeface="宋体" pitchFamily="2" charset="-122"/>
                  <a:cs typeface="+mn-cs"/>
                </a:defRPr>
              </a:lvl7pPr>
              <a:lvl8pPr marL="2400300" algn="l" defTabSz="685800" rtl="0" eaLnBrk="1" latinLnBrk="0" hangingPunct="1">
                <a:defRPr kern="1200">
                  <a:solidFill>
                    <a:schemeClr val="tx1"/>
                  </a:solidFill>
                  <a:latin typeface="Calibri" pitchFamily="34" charset="0"/>
                  <a:ea typeface="宋体" pitchFamily="2" charset="-122"/>
                  <a:cs typeface="+mn-cs"/>
                </a:defRPr>
              </a:lvl8pPr>
              <a:lvl9pPr marL="2743200" algn="l" defTabSz="685800" rtl="0" eaLnBrk="1" latinLnBrk="0" hangingPunct="1">
                <a:defRPr kern="1200">
                  <a:solidFill>
                    <a:schemeClr val="tx1"/>
                  </a:solidFill>
                  <a:latin typeface="Calibri" pitchFamily="34" charset="0"/>
                  <a:ea typeface="宋体" pitchFamily="2" charset="-122"/>
                  <a:cs typeface="+mn-cs"/>
                </a:defRPr>
              </a:lvl9pPr>
            </a:lstStyle>
            <a:p>
              <a:pPr eaLnBrk="1" hangingPunct="1"/>
              <a:r>
                <a:rPr lang="zh-CN" altLang="en-US" sz="1500" dirty="0">
                  <a:solidFill>
                    <a:schemeClr val="bg1"/>
                  </a:solidFill>
                  <a:latin typeface="微软雅黑" pitchFamily="34" charset="-122"/>
                  <a:ea typeface="微软雅黑" pitchFamily="34" charset="-122"/>
                </a:rPr>
                <a:t>技术要求</a:t>
              </a:r>
            </a:p>
          </p:txBody>
        </p:sp>
        <p:sp>
          <p:nvSpPr>
            <p:cNvPr id="73" name="矩形 72">
              <a:extLst>
                <a:ext uri="{FF2B5EF4-FFF2-40B4-BE49-F238E27FC236}">
                  <a16:creationId xmlns:a16="http://schemas.microsoft.com/office/drawing/2014/main" id="{C87F00E4-ADF4-4A4A-BD01-7FCCE86B98B8}"/>
                </a:ext>
              </a:extLst>
            </p:cNvPr>
            <p:cNvSpPr>
              <a:spLocks noChangeArrowheads="1"/>
            </p:cNvSpPr>
            <p:nvPr/>
          </p:nvSpPr>
          <p:spPr bwMode="auto">
            <a:xfrm>
              <a:off x="5240222" y="3516859"/>
              <a:ext cx="62709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3429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685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0287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1714500" algn="l" defTabSz="685800" rtl="0" eaLnBrk="1" latinLnBrk="0" hangingPunct="1">
                <a:defRPr kern="1200">
                  <a:solidFill>
                    <a:schemeClr val="tx1"/>
                  </a:solidFill>
                  <a:latin typeface="Calibri" pitchFamily="34" charset="0"/>
                  <a:ea typeface="宋体" pitchFamily="2" charset="-122"/>
                  <a:cs typeface="+mn-cs"/>
                </a:defRPr>
              </a:lvl6pPr>
              <a:lvl7pPr marL="2057400" algn="l" defTabSz="685800" rtl="0" eaLnBrk="1" latinLnBrk="0" hangingPunct="1">
                <a:defRPr kern="1200">
                  <a:solidFill>
                    <a:schemeClr val="tx1"/>
                  </a:solidFill>
                  <a:latin typeface="Calibri" pitchFamily="34" charset="0"/>
                  <a:ea typeface="宋体" pitchFamily="2" charset="-122"/>
                  <a:cs typeface="+mn-cs"/>
                </a:defRPr>
              </a:lvl7pPr>
              <a:lvl8pPr marL="2400300" algn="l" defTabSz="685800" rtl="0" eaLnBrk="1" latinLnBrk="0" hangingPunct="1">
                <a:defRPr kern="1200">
                  <a:solidFill>
                    <a:schemeClr val="tx1"/>
                  </a:solidFill>
                  <a:latin typeface="Calibri" pitchFamily="34" charset="0"/>
                  <a:ea typeface="宋体" pitchFamily="2" charset="-122"/>
                  <a:cs typeface="+mn-cs"/>
                </a:defRPr>
              </a:lvl8pPr>
              <a:lvl9pPr marL="2743200" algn="l" defTabSz="685800" rtl="0" eaLnBrk="1" latinLnBrk="0" hangingPunct="1">
                <a:defRPr kern="1200">
                  <a:solidFill>
                    <a:schemeClr val="tx1"/>
                  </a:solidFill>
                  <a:latin typeface="Calibri" pitchFamily="34" charset="0"/>
                  <a:ea typeface="宋体" pitchFamily="2" charset="-122"/>
                  <a:cs typeface="+mn-cs"/>
                </a:defRPr>
              </a:lvl9pPr>
            </a:lstStyle>
            <a:p>
              <a:pPr eaLnBrk="1" hangingPunct="1"/>
              <a:r>
                <a:rPr lang="zh-CN" altLang="en-US" sz="1500" dirty="0">
                  <a:solidFill>
                    <a:schemeClr val="bg1"/>
                  </a:solidFill>
                  <a:latin typeface="微软雅黑" pitchFamily="34" charset="-122"/>
                  <a:ea typeface="微软雅黑" pitchFamily="34" charset="-122"/>
                </a:rPr>
                <a:t>薪资</a:t>
              </a:r>
              <a:r>
                <a:rPr lang="en-US" altLang="zh-CN" sz="1500" dirty="0">
                  <a:solidFill>
                    <a:schemeClr val="bg1"/>
                  </a:solidFill>
                  <a:latin typeface="微软雅黑" pitchFamily="34" charset="-122"/>
                  <a:ea typeface="微软雅黑" pitchFamily="34" charset="-122"/>
                </a:rPr>
                <a:t> </a:t>
              </a:r>
              <a:endParaRPr lang="zh-CN" altLang="en-US" sz="1500" dirty="0">
                <a:solidFill>
                  <a:schemeClr val="bg1"/>
                </a:solidFill>
                <a:latin typeface="微软雅黑" pitchFamily="34" charset="-122"/>
                <a:ea typeface="微软雅黑" pitchFamily="34" charset="-122"/>
              </a:endParaRPr>
            </a:p>
          </p:txBody>
        </p:sp>
        <p:sp>
          <p:nvSpPr>
            <p:cNvPr id="74" name="矩形 73">
              <a:extLst>
                <a:ext uri="{FF2B5EF4-FFF2-40B4-BE49-F238E27FC236}">
                  <a16:creationId xmlns:a16="http://schemas.microsoft.com/office/drawing/2014/main" id="{3A79F107-D2DB-4F94-8636-615F8244E692}"/>
                </a:ext>
              </a:extLst>
            </p:cNvPr>
            <p:cNvSpPr>
              <a:spLocks noChangeArrowheads="1"/>
            </p:cNvSpPr>
            <p:nvPr/>
          </p:nvSpPr>
          <p:spPr bwMode="auto">
            <a:xfrm>
              <a:off x="2649380" y="2561244"/>
              <a:ext cx="101181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3429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685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0287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1714500" algn="l" defTabSz="685800" rtl="0" eaLnBrk="1" latinLnBrk="0" hangingPunct="1">
                <a:defRPr kern="1200">
                  <a:solidFill>
                    <a:schemeClr val="tx1"/>
                  </a:solidFill>
                  <a:latin typeface="Calibri" pitchFamily="34" charset="0"/>
                  <a:ea typeface="宋体" pitchFamily="2" charset="-122"/>
                  <a:cs typeface="+mn-cs"/>
                </a:defRPr>
              </a:lvl6pPr>
              <a:lvl7pPr marL="2057400" algn="l" defTabSz="685800" rtl="0" eaLnBrk="1" latinLnBrk="0" hangingPunct="1">
                <a:defRPr kern="1200">
                  <a:solidFill>
                    <a:schemeClr val="tx1"/>
                  </a:solidFill>
                  <a:latin typeface="Calibri" pitchFamily="34" charset="0"/>
                  <a:ea typeface="宋体" pitchFamily="2" charset="-122"/>
                  <a:cs typeface="+mn-cs"/>
                </a:defRPr>
              </a:lvl7pPr>
              <a:lvl8pPr marL="2400300" algn="l" defTabSz="685800" rtl="0" eaLnBrk="1" latinLnBrk="0" hangingPunct="1">
                <a:defRPr kern="1200">
                  <a:solidFill>
                    <a:schemeClr val="tx1"/>
                  </a:solidFill>
                  <a:latin typeface="Calibri" pitchFamily="34" charset="0"/>
                  <a:ea typeface="宋体" pitchFamily="2" charset="-122"/>
                  <a:cs typeface="+mn-cs"/>
                </a:defRPr>
              </a:lvl8pPr>
              <a:lvl9pPr marL="2743200" algn="l" defTabSz="685800" rtl="0" eaLnBrk="1" latinLnBrk="0" hangingPunct="1">
                <a:defRPr kern="1200">
                  <a:solidFill>
                    <a:schemeClr val="tx1"/>
                  </a:solidFill>
                  <a:latin typeface="Calibri" pitchFamily="34" charset="0"/>
                  <a:ea typeface="宋体" pitchFamily="2" charset="-122"/>
                  <a:cs typeface="+mn-cs"/>
                </a:defRPr>
              </a:lvl9pPr>
            </a:lstStyle>
            <a:p>
              <a:pPr eaLnBrk="1" hangingPunct="1"/>
              <a:r>
                <a:rPr lang="zh-CN" altLang="en-US" sz="1500" dirty="0">
                  <a:solidFill>
                    <a:schemeClr val="bg1"/>
                  </a:solidFill>
                  <a:latin typeface="微软雅黑" pitchFamily="34" charset="-122"/>
                  <a:ea typeface="微软雅黑" pitchFamily="34" charset="-122"/>
                </a:rPr>
                <a:t>职位数量</a:t>
              </a:r>
              <a:r>
                <a:rPr lang="en-US" altLang="zh-CN" sz="1500" dirty="0">
                  <a:solidFill>
                    <a:schemeClr val="bg1"/>
                  </a:solidFill>
                  <a:latin typeface="微软雅黑" pitchFamily="34" charset="-122"/>
                  <a:ea typeface="微软雅黑" pitchFamily="34" charset="-122"/>
                </a:rPr>
                <a:t> </a:t>
              </a:r>
              <a:endParaRPr lang="zh-CN" altLang="en-US" sz="1500" dirty="0">
                <a:solidFill>
                  <a:schemeClr val="bg1"/>
                </a:solidFill>
                <a:latin typeface="微软雅黑" pitchFamily="34" charset="-122"/>
                <a:ea typeface="微软雅黑" pitchFamily="34" charset="-122"/>
              </a:endParaRPr>
            </a:p>
          </p:txBody>
        </p:sp>
        <p:sp>
          <p:nvSpPr>
            <p:cNvPr id="75" name="矩形 74">
              <a:extLst>
                <a:ext uri="{FF2B5EF4-FFF2-40B4-BE49-F238E27FC236}">
                  <a16:creationId xmlns:a16="http://schemas.microsoft.com/office/drawing/2014/main" id="{1B7F4A8D-A4A8-49BD-9639-BE34ABC5A716}"/>
                </a:ext>
              </a:extLst>
            </p:cNvPr>
            <p:cNvSpPr>
              <a:spLocks noChangeArrowheads="1"/>
            </p:cNvSpPr>
            <p:nvPr/>
          </p:nvSpPr>
          <p:spPr bwMode="auto">
            <a:xfrm>
              <a:off x="2718885" y="3447286"/>
              <a:ext cx="5693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3429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685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0287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1714500" algn="l" defTabSz="685800" rtl="0" eaLnBrk="1" latinLnBrk="0" hangingPunct="1">
                <a:defRPr kern="1200">
                  <a:solidFill>
                    <a:schemeClr val="tx1"/>
                  </a:solidFill>
                  <a:latin typeface="Calibri" pitchFamily="34" charset="0"/>
                  <a:ea typeface="宋体" pitchFamily="2" charset="-122"/>
                  <a:cs typeface="+mn-cs"/>
                </a:defRPr>
              </a:lvl6pPr>
              <a:lvl7pPr marL="2057400" algn="l" defTabSz="685800" rtl="0" eaLnBrk="1" latinLnBrk="0" hangingPunct="1">
                <a:defRPr kern="1200">
                  <a:solidFill>
                    <a:schemeClr val="tx1"/>
                  </a:solidFill>
                  <a:latin typeface="Calibri" pitchFamily="34" charset="0"/>
                  <a:ea typeface="宋体" pitchFamily="2" charset="-122"/>
                  <a:cs typeface="+mn-cs"/>
                </a:defRPr>
              </a:lvl7pPr>
              <a:lvl8pPr marL="2400300" algn="l" defTabSz="685800" rtl="0" eaLnBrk="1" latinLnBrk="0" hangingPunct="1">
                <a:defRPr kern="1200">
                  <a:solidFill>
                    <a:schemeClr val="tx1"/>
                  </a:solidFill>
                  <a:latin typeface="Calibri" pitchFamily="34" charset="0"/>
                  <a:ea typeface="宋体" pitchFamily="2" charset="-122"/>
                  <a:cs typeface="+mn-cs"/>
                </a:defRPr>
              </a:lvl8pPr>
              <a:lvl9pPr marL="2743200" algn="l" defTabSz="685800" rtl="0" eaLnBrk="1" latinLnBrk="0" hangingPunct="1">
                <a:defRPr kern="1200">
                  <a:solidFill>
                    <a:schemeClr val="tx1"/>
                  </a:solidFill>
                  <a:latin typeface="Calibri" pitchFamily="34" charset="0"/>
                  <a:ea typeface="宋体" pitchFamily="2" charset="-122"/>
                  <a:cs typeface="+mn-cs"/>
                </a:defRPr>
              </a:lvl9pPr>
            </a:lstStyle>
            <a:p>
              <a:pPr eaLnBrk="1" hangingPunct="1"/>
              <a:r>
                <a:rPr lang="zh-CN" altLang="en-US" sz="1500" dirty="0">
                  <a:solidFill>
                    <a:schemeClr val="bg1"/>
                  </a:solidFill>
                  <a:latin typeface="微软雅黑" pitchFamily="34" charset="-122"/>
                  <a:ea typeface="微软雅黑" pitchFamily="34" charset="-122"/>
                </a:rPr>
                <a:t>城市</a:t>
              </a:r>
            </a:p>
          </p:txBody>
        </p:sp>
        <p:sp>
          <p:nvSpPr>
            <p:cNvPr id="76" name="矩形 75">
              <a:extLst>
                <a:ext uri="{FF2B5EF4-FFF2-40B4-BE49-F238E27FC236}">
                  <a16:creationId xmlns:a16="http://schemas.microsoft.com/office/drawing/2014/main" id="{9369B810-31CE-4595-AF6C-A3CBA7007503}"/>
                </a:ext>
              </a:extLst>
            </p:cNvPr>
            <p:cNvSpPr>
              <a:spLocks noChangeArrowheads="1"/>
            </p:cNvSpPr>
            <p:nvPr/>
          </p:nvSpPr>
          <p:spPr bwMode="auto">
            <a:xfrm>
              <a:off x="2702182" y="4461300"/>
              <a:ext cx="101181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3429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685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0287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1714500" algn="l" defTabSz="685800" rtl="0" eaLnBrk="1" latinLnBrk="0" hangingPunct="1">
                <a:defRPr kern="1200">
                  <a:solidFill>
                    <a:schemeClr val="tx1"/>
                  </a:solidFill>
                  <a:latin typeface="Calibri" pitchFamily="34" charset="0"/>
                  <a:ea typeface="宋体" pitchFamily="2" charset="-122"/>
                  <a:cs typeface="+mn-cs"/>
                </a:defRPr>
              </a:lvl6pPr>
              <a:lvl7pPr marL="2057400" algn="l" defTabSz="685800" rtl="0" eaLnBrk="1" latinLnBrk="0" hangingPunct="1">
                <a:defRPr kern="1200">
                  <a:solidFill>
                    <a:schemeClr val="tx1"/>
                  </a:solidFill>
                  <a:latin typeface="Calibri" pitchFamily="34" charset="0"/>
                  <a:ea typeface="宋体" pitchFamily="2" charset="-122"/>
                  <a:cs typeface="+mn-cs"/>
                </a:defRPr>
              </a:lvl7pPr>
              <a:lvl8pPr marL="2400300" algn="l" defTabSz="685800" rtl="0" eaLnBrk="1" latinLnBrk="0" hangingPunct="1">
                <a:defRPr kern="1200">
                  <a:solidFill>
                    <a:schemeClr val="tx1"/>
                  </a:solidFill>
                  <a:latin typeface="Calibri" pitchFamily="34" charset="0"/>
                  <a:ea typeface="宋体" pitchFamily="2" charset="-122"/>
                  <a:cs typeface="+mn-cs"/>
                </a:defRPr>
              </a:lvl8pPr>
              <a:lvl9pPr marL="2743200" algn="l" defTabSz="685800" rtl="0" eaLnBrk="1" latinLnBrk="0" hangingPunct="1">
                <a:defRPr kern="1200">
                  <a:solidFill>
                    <a:schemeClr val="tx1"/>
                  </a:solidFill>
                  <a:latin typeface="Calibri" pitchFamily="34" charset="0"/>
                  <a:ea typeface="宋体" pitchFamily="2" charset="-122"/>
                  <a:cs typeface="+mn-cs"/>
                </a:defRPr>
              </a:lvl9pPr>
            </a:lstStyle>
            <a:p>
              <a:pPr eaLnBrk="1" hangingPunct="1"/>
              <a:r>
                <a:rPr lang="zh-CN" altLang="en-US" sz="1500" dirty="0">
                  <a:solidFill>
                    <a:schemeClr val="bg1"/>
                  </a:solidFill>
                  <a:latin typeface="微软雅黑" pitchFamily="34" charset="-122"/>
                  <a:ea typeface="微软雅黑" pitchFamily="34" charset="-122"/>
                </a:rPr>
                <a:t>所属行业</a:t>
              </a:r>
              <a:r>
                <a:rPr lang="en-US" altLang="zh-CN" sz="1500" dirty="0">
                  <a:solidFill>
                    <a:schemeClr val="bg1"/>
                  </a:solidFill>
                  <a:latin typeface="微软雅黑" pitchFamily="34" charset="-122"/>
                  <a:ea typeface="微软雅黑" pitchFamily="34" charset="-122"/>
                </a:rPr>
                <a:t> </a:t>
              </a:r>
              <a:endParaRPr lang="zh-CN" altLang="en-US" sz="1500" dirty="0">
                <a:solidFill>
                  <a:schemeClr val="bg1"/>
                </a:solidFill>
                <a:latin typeface="微软雅黑" pitchFamily="34" charset="-122"/>
                <a:ea typeface="微软雅黑" pitchFamily="34" charset="-122"/>
              </a:endParaRPr>
            </a:p>
          </p:txBody>
        </p:sp>
        <p:sp>
          <p:nvSpPr>
            <p:cNvPr id="77" name="矩形 76">
              <a:extLst>
                <a:ext uri="{FF2B5EF4-FFF2-40B4-BE49-F238E27FC236}">
                  <a16:creationId xmlns:a16="http://schemas.microsoft.com/office/drawing/2014/main" id="{9A08DD00-93A3-498A-9C68-7B0D206A6F7B}"/>
                </a:ext>
              </a:extLst>
            </p:cNvPr>
            <p:cNvSpPr>
              <a:spLocks noChangeArrowheads="1"/>
            </p:cNvSpPr>
            <p:nvPr/>
          </p:nvSpPr>
          <p:spPr bwMode="auto">
            <a:xfrm>
              <a:off x="4923947" y="4461299"/>
              <a:ext cx="95410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3429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685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0287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1714500" algn="l" defTabSz="685800" rtl="0" eaLnBrk="1" latinLnBrk="0" hangingPunct="1">
                <a:defRPr kern="1200">
                  <a:solidFill>
                    <a:schemeClr val="tx1"/>
                  </a:solidFill>
                  <a:latin typeface="Calibri" pitchFamily="34" charset="0"/>
                  <a:ea typeface="宋体" pitchFamily="2" charset="-122"/>
                  <a:cs typeface="+mn-cs"/>
                </a:defRPr>
              </a:lvl6pPr>
              <a:lvl7pPr marL="2057400" algn="l" defTabSz="685800" rtl="0" eaLnBrk="1" latinLnBrk="0" hangingPunct="1">
                <a:defRPr kern="1200">
                  <a:solidFill>
                    <a:schemeClr val="tx1"/>
                  </a:solidFill>
                  <a:latin typeface="Calibri" pitchFamily="34" charset="0"/>
                  <a:ea typeface="宋体" pitchFamily="2" charset="-122"/>
                  <a:cs typeface="+mn-cs"/>
                </a:defRPr>
              </a:lvl7pPr>
              <a:lvl8pPr marL="2400300" algn="l" defTabSz="685800" rtl="0" eaLnBrk="1" latinLnBrk="0" hangingPunct="1">
                <a:defRPr kern="1200">
                  <a:solidFill>
                    <a:schemeClr val="tx1"/>
                  </a:solidFill>
                  <a:latin typeface="Calibri" pitchFamily="34" charset="0"/>
                  <a:ea typeface="宋体" pitchFamily="2" charset="-122"/>
                  <a:cs typeface="+mn-cs"/>
                </a:defRPr>
              </a:lvl8pPr>
              <a:lvl9pPr marL="2743200" algn="l" defTabSz="685800" rtl="0" eaLnBrk="1" latinLnBrk="0" hangingPunct="1">
                <a:defRPr kern="1200">
                  <a:solidFill>
                    <a:schemeClr val="tx1"/>
                  </a:solidFill>
                  <a:latin typeface="Calibri" pitchFamily="34" charset="0"/>
                  <a:ea typeface="宋体" pitchFamily="2" charset="-122"/>
                  <a:cs typeface="+mn-cs"/>
                </a:defRPr>
              </a:lvl9pPr>
            </a:lstStyle>
            <a:p>
              <a:pPr eaLnBrk="1" hangingPunct="1"/>
              <a:r>
                <a:rPr lang="zh-CN" altLang="en-US" sz="1500" dirty="0">
                  <a:solidFill>
                    <a:schemeClr val="bg1"/>
                  </a:solidFill>
                  <a:latin typeface="微软雅黑" pitchFamily="34" charset="-122"/>
                  <a:ea typeface="微软雅黑" pitchFamily="34" charset="-122"/>
                </a:rPr>
                <a:t>学历要求</a:t>
              </a:r>
            </a:p>
          </p:txBody>
        </p:sp>
      </p:grpSp>
    </p:spTree>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par>
                          <p:cTn id="15" fill="hold">
                            <p:stCondLst>
                              <p:cond delay="2200"/>
                            </p:stCondLst>
                            <p:childTnLst>
                              <p:par>
                                <p:cTn id="16" presetID="18" presetClass="entr" presetSubtype="6"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strips(downRigh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6A58D77-2BDF-4A99-A499-DD06CE9A9B0E}"/>
              </a:ext>
            </a:extLst>
          </p:cNvPr>
          <p:cNvPicPr>
            <a:picLocks noChangeAspect="1"/>
          </p:cNvPicPr>
          <p:nvPr/>
        </p:nvPicPr>
        <p:blipFill>
          <a:blip r:embed="rId2"/>
          <a:stretch>
            <a:fillRect/>
          </a:stretch>
        </p:blipFill>
        <p:spPr>
          <a:xfrm>
            <a:off x="-1" y="2238603"/>
            <a:ext cx="9144000" cy="213617"/>
          </a:xfrm>
          <a:prstGeom prst="rect">
            <a:avLst/>
          </a:prstGeom>
        </p:spPr>
      </p:pic>
      <p:grpSp>
        <p:nvGrpSpPr>
          <p:cNvPr id="6" name="组合 5">
            <a:extLst>
              <a:ext uri="{FF2B5EF4-FFF2-40B4-BE49-F238E27FC236}">
                <a16:creationId xmlns:a16="http://schemas.microsoft.com/office/drawing/2014/main" id="{A8DF630B-21E9-4F6B-967B-EB7AB89B521B}"/>
              </a:ext>
            </a:extLst>
          </p:cNvPr>
          <p:cNvGrpSpPr>
            <a:grpSpLocks/>
          </p:cNvGrpSpPr>
          <p:nvPr/>
        </p:nvGrpSpPr>
        <p:grpSpPr bwMode="auto">
          <a:xfrm>
            <a:off x="-1422077" y="1012561"/>
            <a:ext cx="7808590" cy="782104"/>
            <a:chOff x="511262" y="792412"/>
            <a:chExt cx="2312664" cy="2202487"/>
          </a:xfrm>
        </p:grpSpPr>
        <p:sp>
          <p:nvSpPr>
            <p:cNvPr id="7" name="矩形 13">
              <a:extLst>
                <a:ext uri="{FF2B5EF4-FFF2-40B4-BE49-F238E27FC236}">
                  <a16:creationId xmlns:a16="http://schemas.microsoft.com/office/drawing/2014/main" id="{E213E744-1071-4832-B0CC-2F4C4AC20070}"/>
                </a:ext>
              </a:extLst>
            </p:cNvPr>
            <p:cNvSpPr>
              <a:spLocks noChangeArrowheads="1"/>
            </p:cNvSpPr>
            <p:nvPr/>
          </p:nvSpPr>
          <p:spPr bwMode="auto">
            <a:xfrm>
              <a:off x="1034229" y="1511344"/>
              <a:ext cx="1789697" cy="148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84213" eaLnBrk="1" fontAlgn="auto" hangingPunct="1">
                <a:lnSpc>
                  <a:spcPct val="150000"/>
                </a:lnSpc>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许多职业描述会带有一些特殊字符，同时在</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IT</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职业描述中，因为一些多余的字以及可能存在的大小写问题，导致合并失效，我们先用</a:t>
              </a:r>
              <a:r>
                <a:rPr lang="en-US" altLang="zh-CN" sz="1000" dirty="0">
                  <a:solidFill>
                    <a:schemeClr val="bg1"/>
                  </a:solidFill>
                  <a:latin typeface="微软雅黑" panose="020B0503020204020204" pitchFamily="34" charset="-122"/>
                  <a:ea typeface="微软雅黑" panose="020B0503020204020204" pitchFamily="34" charset="-122"/>
                  <a:sym typeface="Arial" pitchFamily="34" charset="0"/>
                </a:rPr>
                <a:t>java</a:t>
              </a:r>
              <a:r>
                <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rPr>
                <a:t>提取技术栈所在列和职业名称所在列存入库中；在存入的过程中做初次过滤</a:t>
              </a:r>
            </a:p>
          </p:txBody>
        </p:sp>
        <p:sp>
          <p:nvSpPr>
            <p:cNvPr id="8" name="文本框 7">
              <a:extLst>
                <a:ext uri="{FF2B5EF4-FFF2-40B4-BE49-F238E27FC236}">
                  <a16:creationId xmlns:a16="http://schemas.microsoft.com/office/drawing/2014/main" id="{9F1DB600-36C7-4859-BECD-CB023B143E89}"/>
                </a:ext>
              </a:extLst>
            </p:cNvPr>
            <p:cNvSpPr txBox="1">
              <a:spLocks noChangeArrowheads="1"/>
            </p:cNvSpPr>
            <p:nvPr/>
          </p:nvSpPr>
          <p:spPr bwMode="auto">
            <a:xfrm>
              <a:off x="511262" y="792412"/>
              <a:ext cx="1358595"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b="1" dirty="0">
                  <a:solidFill>
                    <a:schemeClr val="bg1"/>
                  </a:solidFill>
                  <a:latin typeface="微软雅黑" pitchFamily="34" charset="-122"/>
                  <a:ea typeface="微软雅黑" pitchFamily="34" charset="-122"/>
                </a:rPr>
                <a:t>字符筛除</a:t>
              </a:r>
            </a:p>
          </p:txBody>
        </p:sp>
      </p:grpSp>
      <p:pic>
        <p:nvPicPr>
          <p:cNvPr id="9" name="图片 8">
            <a:extLst>
              <a:ext uri="{FF2B5EF4-FFF2-40B4-BE49-F238E27FC236}">
                <a16:creationId xmlns:a16="http://schemas.microsoft.com/office/drawing/2014/main" id="{8335F895-01B4-4648-A6BA-51AB71FC18AB}"/>
              </a:ext>
            </a:extLst>
          </p:cNvPr>
          <p:cNvPicPr>
            <a:picLocks noChangeAspect="1"/>
          </p:cNvPicPr>
          <p:nvPr/>
        </p:nvPicPr>
        <p:blipFill>
          <a:blip r:embed="rId3"/>
          <a:stretch>
            <a:fillRect/>
          </a:stretch>
        </p:blipFill>
        <p:spPr>
          <a:xfrm>
            <a:off x="689272" y="1794665"/>
            <a:ext cx="7765453" cy="2522439"/>
          </a:xfrm>
          <a:prstGeom prst="rect">
            <a:avLst/>
          </a:prstGeom>
        </p:spPr>
      </p:pic>
      <p:sp>
        <p:nvSpPr>
          <p:cNvPr id="10" name="文本框 25">
            <a:extLst>
              <a:ext uri="{FF2B5EF4-FFF2-40B4-BE49-F238E27FC236}">
                <a16:creationId xmlns:a16="http://schemas.microsoft.com/office/drawing/2014/main" id="{2F5080AB-3036-45A7-BDB4-CD3B4AA88F6A}"/>
              </a:ext>
            </a:extLst>
          </p:cNvPr>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数据预处理</a:t>
            </a:r>
          </a:p>
        </p:txBody>
      </p:sp>
      <p:grpSp>
        <p:nvGrpSpPr>
          <p:cNvPr id="11" name="组合 26">
            <a:extLst>
              <a:ext uri="{FF2B5EF4-FFF2-40B4-BE49-F238E27FC236}">
                <a16:creationId xmlns:a16="http://schemas.microsoft.com/office/drawing/2014/main" id="{71C11773-09BD-4AB9-9DBF-65CB9F37F818}"/>
              </a:ext>
            </a:extLst>
          </p:cNvPr>
          <p:cNvGrpSpPr>
            <a:grpSpLocks/>
          </p:cNvGrpSpPr>
          <p:nvPr/>
        </p:nvGrpSpPr>
        <p:grpSpPr bwMode="auto">
          <a:xfrm>
            <a:off x="346472" y="634603"/>
            <a:ext cx="2614613" cy="232172"/>
            <a:chOff x="0" y="0"/>
            <a:chExt cx="3275216" cy="291392"/>
          </a:xfrm>
        </p:grpSpPr>
        <p:sp>
          <p:nvSpPr>
            <p:cNvPr id="12" name="菱形 28">
              <a:extLst>
                <a:ext uri="{FF2B5EF4-FFF2-40B4-BE49-F238E27FC236}">
                  <a16:creationId xmlns:a16="http://schemas.microsoft.com/office/drawing/2014/main" id="{50C28750-4693-4A40-95ED-08BF1C705E91}"/>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3" name="泪滴形 29">
              <a:extLst>
                <a:ext uri="{FF2B5EF4-FFF2-40B4-BE49-F238E27FC236}">
                  <a16:creationId xmlns:a16="http://schemas.microsoft.com/office/drawing/2014/main" id="{1868C9A4-9CBB-4013-8206-CA6720BB5C24}"/>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 name="泪滴形 30">
              <a:extLst>
                <a:ext uri="{FF2B5EF4-FFF2-40B4-BE49-F238E27FC236}">
                  <a16:creationId xmlns:a16="http://schemas.microsoft.com/office/drawing/2014/main" id="{A8636646-1FAF-4092-A6EB-7FBB8755941D}"/>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 name="菱形 31">
              <a:extLst>
                <a:ext uri="{FF2B5EF4-FFF2-40B4-BE49-F238E27FC236}">
                  <a16:creationId xmlns:a16="http://schemas.microsoft.com/office/drawing/2014/main" id="{08B362C6-3F8D-42C5-8AA5-217B6AA3BF12}"/>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6" name="直接连接符 32">
              <a:extLst>
                <a:ext uri="{FF2B5EF4-FFF2-40B4-BE49-F238E27FC236}">
                  <a16:creationId xmlns:a16="http://schemas.microsoft.com/office/drawing/2014/main" id="{21E1BE45-3B29-4BFA-8E65-73708B7DC32A}"/>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9826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nodeType="clickEffect">
                                  <p:stCondLst>
                                    <p:cond delay="0"/>
                                  </p:stCondLst>
                                  <p:childTnLst>
                                    <p:anim calcmode="lin" valueType="num">
                                      <p:cBhvr additive="base">
                                        <p:cTn id="19" dur="500"/>
                                        <p:tgtEl>
                                          <p:spTgt spid="2"/>
                                        </p:tgtEl>
                                        <p:attrNameLst>
                                          <p:attrName>ppt_x</p:attrName>
                                        </p:attrNameLst>
                                      </p:cBhvr>
                                      <p:tavLst>
                                        <p:tav tm="0">
                                          <p:val>
                                            <p:strVal val="ppt_x"/>
                                          </p:val>
                                        </p:tav>
                                        <p:tav tm="100000">
                                          <p:val>
                                            <p:strVal val="ppt_x"/>
                                          </p:val>
                                        </p:tav>
                                      </p:tavLst>
                                    </p:anim>
                                    <p:anim calcmode="lin" valueType="num">
                                      <p:cBhvr additive="base">
                                        <p:cTn id="20" dur="500"/>
                                        <p:tgtEl>
                                          <p:spTgt spid="2"/>
                                        </p:tgtEl>
                                        <p:attrNameLst>
                                          <p:attrName>ppt_y</p:attrName>
                                        </p:attrNameLst>
                                      </p:cBhvr>
                                      <p:tavLst>
                                        <p:tav tm="0">
                                          <p:val>
                                            <p:strVal val="ppt_y"/>
                                          </p:val>
                                        </p:tav>
                                        <p:tav tm="100000">
                                          <p:val>
                                            <p:strVal val="1+ppt_h/2"/>
                                          </p:val>
                                        </p:tav>
                                      </p:tavLst>
                                    </p:anim>
                                    <p:set>
                                      <p:cBhvr>
                                        <p:cTn id="21" dur="1" fill="hold">
                                          <p:stCondLst>
                                            <p:cond delay="499"/>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1000"/>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10"/>
                                        </p:tgtEl>
                                        <p:attrNameLst>
                                          <p:attrName>style.visibility</p:attrName>
                                        </p:attrNameLst>
                                      </p:cBhvr>
                                      <p:to>
                                        <p:strVal val="visible"/>
                                      </p:to>
                                    </p:set>
                                    <p:anim by="(-#ppt_w*2)" calcmode="lin" valueType="num">
                                      <p:cBhvr rctx="PPT">
                                        <p:cTn id="35" dur="500" autoRev="1" fill="hold">
                                          <p:stCondLst>
                                            <p:cond delay="0"/>
                                          </p:stCondLst>
                                        </p:cTn>
                                        <p:tgtEl>
                                          <p:spTgt spid="10"/>
                                        </p:tgtEl>
                                        <p:attrNameLst>
                                          <p:attrName>ppt_w</p:attrName>
                                        </p:attrNameLst>
                                      </p:cBhvr>
                                    </p:anim>
                                    <p:anim by="(#ppt_w*0.50)" calcmode="lin" valueType="num">
                                      <p:cBhvr>
                                        <p:cTn id="36" dur="500" decel="50000" autoRev="1" fill="hold">
                                          <p:stCondLst>
                                            <p:cond delay="0"/>
                                          </p:stCondLst>
                                        </p:cTn>
                                        <p:tgtEl>
                                          <p:spTgt spid="10"/>
                                        </p:tgtEl>
                                        <p:attrNameLst>
                                          <p:attrName>ppt_x</p:attrName>
                                        </p:attrNameLst>
                                      </p:cBhvr>
                                    </p:anim>
                                    <p:anim from="(-#ppt_h/2)" to="(#ppt_y)" calcmode="lin" valueType="num">
                                      <p:cBhvr>
                                        <p:cTn id="37" dur="1000" fill="hold">
                                          <p:stCondLst>
                                            <p:cond delay="0"/>
                                          </p:stCondLst>
                                        </p:cTn>
                                        <p:tgtEl>
                                          <p:spTgt spid="10"/>
                                        </p:tgtEl>
                                        <p:attrNameLst>
                                          <p:attrName>ppt_y</p:attrName>
                                        </p:attrNameLst>
                                      </p:cBhvr>
                                    </p:anim>
                                    <p:animRot by="21600000">
                                      <p:cBhvr>
                                        <p:cTn id="38" dur="1000"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3802819-AACD-4316-8E9D-0A6F7DFEA286}"/>
              </a:ext>
            </a:extLst>
          </p:cNvPr>
          <p:cNvGrpSpPr>
            <a:grpSpLocks/>
          </p:cNvGrpSpPr>
          <p:nvPr/>
        </p:nvGrpSpPr>
        <p:grpSpPr bwMode="auto">
          <a:xfrm>
            <a:off x="-1607233" y="891404"/>
            <a:ext cx="8524227" cy="871715"/>
            <a:chOff x="499556" y="897284"/>
            <a:chExt cx="2324370" cy="1656370"/>
          </a:xfrm>
        </p:grpSpPr>
        <p:sp>
          <p:nvSpPr>
            <p:cNvPr id="6" name="矩形 13">
              <a:extLst>
                <a:ext uri="{FF2B5EF4-FFF2-40B4-BE49-F238E27FC236}">
                  <a16:creationId xmlns:a16="http://schemas.microsoft.com/office/drawing/2014/main" id="{C787E6D4-8377-4F1C-B638-BB4DFE560363}"/>
                </a:ext>
              </a:extLst>
            </p:cNvPr>
            <p:cNvSpPr>
              <a:spLocks noChangeArrowheads="1"/>
            </p:cNvSpPr>
            <p:nvPr/>
          </p:nvSpPr>
          <p:spPr bwMode="auto">
            <a:xfrm>
              <a:off x="1034229" y="1511343"/>
              <a:ext cx="1789697" cy="104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84213"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利用</a:t>
              </a:r>
              <a:r>
                <a:rPr lang="en-US" altLang="zh-CN" sz="1050" dirty="0" err="1">
                  <a:solidFill>
                    <a:schemeClr val="bg1"/>
                  </a:solidFill>
                  <a:latin typeface="微软雅黑" panose="020B0503020204020204" pitchFamily="34" charset="-122"/>
                  <a:ea typeface="微软雅黑" panose="020B0503020204020204" pitchFamily="34" charset="-122"/>
                  <a:sym typeface="Arial" pitchFamily="34" charset="0"/>
                </a:rPr>
                <a:t>sql</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我们可以合并招聘职业名相同的条目，同时过滤掉较小的离群点。在数量较低的行中可以选择性保留与</a:t>
              </a:r>
              <a:r>
                <a:rPr lang="en-US" altLang="zh-CN" sz="1050" dirty="0">
                  <a:solidFill>
                    <a:schemeClr val="bg1"/>
                  </a:solidFill>
                  <a:latin typeface="微软雅黑" panose="020B0503020204020204" pitchFamily="34" charset="-122"/>
                  <a:ea typeface="微软雅黑" panose="020B0503020204020204" pitchFamily="34" charset="-122"/>
                  <a:sym typeface="Arial" pitchFamily="34" charset="0"/>
                </a:rPr>
                <a:t>IT</a:t>
              </a:r>
              <a:r>
                <a:rPr lang="zh-CN" altLang="en-US" sz="1050" dirty="0">
                  <a:solidFill>
                    <a:schemeClr val="bg1"/>
                  </a:solidFill>
                  <a:latin typeface="微软雅黑" panose="020B0503020204020204" pitchFamily="34" charset="-122"/>
                  <a:ea typeface="微软雅黑" panose="020B0503020204020204" pitchFamily="34" charset="-122"/>
                  <a:sym typeface="Arial" pitchFamily="34" charset="0"/>
                </a:rPr>
                <a:t>相关的职业条目。</a:t>
              </a:r>
              <a:endParaRPr lang="zh-CN" altLang="en-US" sz="1000"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7" name="文本框 83">
              <a:extLst>
                <a:ext uri="{FF2B5EF4-FFF2-40B4-BE49-F238E27FC236}">
                  <a16:creationId xmlns:a16="http://schemas.microsoft.com/office/drawing/2014/main" id="{F980928B-CFEC-4EC9-BCA8-F14D7851584F}"/>
                </a:ext>
              </a:extLst>
            </p:cNvPr>
            <p:cNvSpPr txBox="1">
              <a:spLocks noChangeArrowheads="1"/>
            </p:cNvSpPr>
            <p:nvPr/>
          </p:nvSpPr>
          <p:spPr bwMode="auto">
            <a:xfrm>
              <a:off x="499556" y="897284"/>
              <a:ext cx="1358595" cy="30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sz="1300">
                  <a:solidFill>
                    <a:schemeClr val="tx1"/>
                  </a:solidFill>
                  <a:latin typeface="方正正黑简体" pitchFamily="2" charset="-122"/>
                  <a:ea typeface="方正正黑简体" pitchFamily="2" charset="-122"/>
                </a:defRPr>
              </a:lvl1pPr>
              <a:lvl2pPr marL="742950" indent="-285750" defTabSz="512763">
                <a:defRPr sz="1300">
                  <a:solidFill>
                    <a:schemeClr val="tx1"/>
                  </a:solidFill>
                  <a:latin typeface="方正正黑简体" pitchFamily="2" charset="-122"/>
                  <a:ea typeface="方正正黑简体" pitchFamily="2" charset="-122"/>
                </a:defRPr>
              </a:lvl2pPr>
              <a:lvl3pPr marL="1143000" indent="-228600" defTabSz="512763">
                <a:defRPr sz="1300">
                  <a:solidFill>
                    <a:schemeClr val="tx1"/>
                  </a:solidFill>
                  <a:latin typeface="方正正黑简体" pitchFamily="2" charset="-122"/>
                  <a:ea typeface="方正正黑简体" pitchFamily="2" charset="-122"/>
                </a:defRPr>
              </a:lvl3pPr>
              <a:lvl4pPr marL="1600200" indent="-228600" defTabSz="512763">
                <a:defRPr sz="1300">
                  <a:solidFill>
                    <a:schemeClr val="tx1"/>
                  </a:solidFill>
                  <a:latin typeface="方正正黑简体" pitchFamily="2" charset="-122"/>
                  <a:ea typeface="方正正黑简体" pitchFamily="2" charset="-122"/>
                </a:defRPr>
              </a:lvl4pPr>
              <a:lvl5pPr marL="2057400" indent="-228600" defTabSz="512763">
                <a:defRPr sz="1300">
                  <a:solidFill>
                    <a:schemeClr val="tx1"/>
                  </a:solidFill>
                  <a:latin typeface="方正正黑简体" pitchFamily="2" charset="-122"/>
                  <a:ea typeface="方正正黑简体" pitchFamily="2" charset="-122"/>
                </a:defRPr>
              </a:lvl5pPr>
              <a:lvl6pPr marL="25146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2763"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400" b="1" dirty="0" err="1">
                  <a:solidFill>
                    <a:schemeClr val="bg1"/>
                  </a:solidFill>
                  <a:latin typeface="微软雅黑" pitchFamily="34" charset="-122"/>
                  <a:ea typeface="微软雅黑" pitchFamily="34" charset="-122"/>
                </a:rPr>
                <a:t>Sql</a:t>
              </a:r>
              <a:r>
                <a:rPr lang="zh-CN" altLang="en-US" sz="1400" b="1" dirty="0">
                  <a:solidFill>
                    <a:schemeClr val="bg1"/>
                  </a:solidFill>
                  <a:latin typeface="微软雅黑" pitchFamily="34" charset="-122"/>
                  <a:ea typeface="微软雅黑" pitchFamily="34" charset="-122"/>
                </a:rPr>
                <a:t>过滤</a:t>
              </a:r>
            </a:p>
          </p:txBody>
        </p:sp>
      </p:grpSp>
      <p:pic>
        <p:nvPicPr>
          <p:cNvPr id="8" name="图片 7">
            <a:extLst>
              <a:ext uri="{FF2B5EF4-FFF2-40B4-BE49-F238E27FC236}">
                <a16:creationId xmlns:a16="http://schemas.microsoft.com/office/drawing/2014/main" id="{78B87051-E1F5-4A44-B67D-0988F5747B7D}"/>
              </a:ext>
            </a:extLst>
          </p:cNvPr>
          <p:cNvPicPr>
            <a:picLocks noChangeAspect="1"/>
          </p:cNvPicPr>
          <p:nvPr/>
        </p:nvPicPr>
        <p:blipFill>
          <a:blip r:embed="rId2"/>
          <a:stretch>
            <a:fillRect/>
          </a:stretch>
        </p:blipFill>
        <p:spPr>
          <a:xfrm>
            <a:off x="1998194" y="2379825"/>
            <a:ext cx="5441018" cy="2554256"/>
          </a:xfrm>
          <a:prstGeom prst="rect">
            <a:avLst/>
          </a:prstGeom>
        </p:spPr>
      </p:pic>
      <p:pic>
        <p:nvPicPr>
          <p:cNvPr id="9" name="图片 8">
            <a:extLst>
              <a:ext uri="{FF2B5EF4-FFF2-40B4-BE49-F238E27FC236}">
                <a16:creationId xmlns:a16="http://schemas.microsoft.com/office/drawing/2014/main" id="{160557F8-74CA-48F5-BF9B-5E8EF8CCCF8C}"/>
              </a:ext>
            </a:extLst>
          </p:cNvPr>
          <p:cNvPicPr>
            <a:picLocks noChangeAspect="1"/>
          </p:cNvPicPr>
          <p:nvPr/>
        </p:nvPicPr>
        <p:blipFill>
          <a:blip r:embed="rId3"/>
          <a:stretch>
            <a:fillRect/>
          </a:stretch>
        </p:blipFill>
        <p:spPr>
          <a:xfrm>
            <a:off x="176794" y="1741294"/>
            <a:ext cx="8790412" cy="417545"/>
          </a:xfrm>
          <a:prstGeom prst="rect">
            <a:avLst/>
          </a:prstGeom>
        </p:spPr>
      </p:pic>
      <p:pic>
        <p:nvPicPr>
          <p:cNvPr id="10" name="图片 9">
            <a:extLst>
              <a:ext uri="{FF2B5EF4-FFF2-40B4-BE49-F238E27FC236}">
                <a16:creationId xmlns:a16="http://schemas.microsoft.com/office/drawing/2014/main" id="{7CE42304-D1E8-4136-B4DF-2D46E579148B}"/>
              </a:ext>
            </a:extLst>
          </p:cNvPr>
          <p:cNvPicPr>
            <a:picLocks noChangeAspect="1"/>
          </p:cNvPicPr>
          <p:nvPr/>
        </p:nvPicPr>
        <p:blipFill>
          <a:blip r:embed="rId4"/>
          <a:stretch>
            <a:fillRect/>
          </a:stretch>
        </p:blipFill>
        <p:spPr>
          <a:xfrm>
            <a:off x="171790" y="2107589"/>
            <a:ext cx="8790412" cy="359541"/>
          </a:xfrm>
          <a:prstGeom prst="rect">
            <a:avLst/>
          </a:prstGeom>
        </p:spPr>
      </p:pic>
      <p:sp>
        <p:nvSpPr>
          <p:cNvPr id="11" name="文本框 25">
            <a:extLst>
              <a:ext uri="{FF2B5EF4-FFF2-40B4-BE49-F238E27FC236}">
                <a16:creationId xmlns:a16="http://schemas.microsoft.com/office/drawing/2014/main" id="{EEBC482E-7FE8-4A9B-8337-A2588D24D4C2}"/>
              </a:ext>
            </a:extLst>
          </p:cNvPr>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数据预处理</a:t>
            </a:r>
          </a:p>
        </p:txBody>
      </p:sp>
      <p:grpSp>
        <p:nvGrpSpPr>
          <p:cNvPr id="12" name="组合 26">
            <a:extLst>
              <a:ext uri="{FF2B5EF4-FFF2-40B4-BE49-F238E27FC236}">
                <a16:creationId xmlns:a16="http://schemas.microsoft.com/office/drawing/2014/main" id="{888C9B70-3BFE-4419-BA42-B927A575FA53}"/>
              </a:ext>
            </a:extLst>
          </p:cNvPr>
          <p:cNvGrpSpPr>
            <a:grpSpLocks/>
          </p:cNvGrpSpPr>
          <p:nvPr/>
        </p:nvGrpSpPr>
        <p:grpSpPr bwMode="auto">
          <a:xfrm>
            <a:off x="346472" y="634603"/>
            <a:ext cx="2614613" cy="232172"/>
            <a:chOff x="0" y="0"/>
            <a:chExt cx="3275216" cy="291392"/>
          </a:xfrm>
        </p:grpSpPr>
        <p:sp>
          <p:nvSpPr>
            <p:cNvPr id="13" name="菱形 28">
              <a:extLst>
                <a:ext uri="{FF2B5EF4-FFF2-40B4-BE49-F238E27FC236}">
                  <a16:creationId xmlns:a16="http://schemas.microsoft.com/office/drawing/2014/main" id="{A2A956D9-80E3-4C88-A9BF-CD51C82EC684}"/>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4" name="泪滴形 29">
              <a:extLst>
                <a:ext uri="{FF2B5EF4-FFF2-40B4-BE49-F238E27FC236}">
                  <a16:creationId xmlns:a16="http://schemas.microsoft.com/office/drawing/2014/main" id="{729D5F26-3378-4FDA-A7F7-39EECD568D0F}"/>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 name="泪滴形 30">
              <a:extLst>
                <a:ext uri="{FF2B5EF4-FFF2-40B4-BE49-F238E27FC236}">
                  <a16:creationId xmlns:a16="http://schemas.microsoft.com/office/drawing/2014/main" id="{D0F56E8D-7A74-444D-8C01-04EBB1BA6948}"/>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 name="菱形 31">
              <a:extLst>
                <a:ext uri="{FF2B5EF4-FFF2-40B4-BE49-F238E27FC236}">
                  <a16:creationId xmlns:a16="http://schemas.microsoft.com/office/drawing/2014/main" id="{6BDC6E92-6A57-42DE-B7A9-91A4D957EC35}"/>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7" name="直接连接符 32">
              <a:extLst>
                <a:ext uri="{FF2B5EF4-FFF2-40B4-BE49-F238E27FC236}">
                  <a16:creationId xmlns:a16="http://schemas.microsoft.com/office/drawing/2014/main" id="{5FB9410C-E024-4553-9C2A-1C969517C8F1}"/>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5241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nodeType="clickEffect">
                                  <p:stCondLst>
                                    <p:cond delay="0"/>
                                  </p:stCondLst>
                                  <p:childTnLst>
                                    <p:anim calcmode="lin" valueType="num">
                                      <p:cBhvr additive="base">
                                        <p:cTn id="19" dur="500"/>
                                        <p:tgtEl>
                                          <p:spTgt spid="8"/>
                                        </p:tgtEl>
                                        <p:attrNameLst>
                                          <p:attrName>ppt_x</p:attrName>
                                        </p:attrNameLst>
                                      </p:cBhvr>
                                      <p:tavLst>
                                        <p:tav tm="0">
                                          <p:val>
                                            <p:strVal val="ppt_x"/>
                                          </p:val>
                                        </p:tav>
                                        <p:tav tm="100000">
                                          <p:val>
                                            <p:strVal val="ppt_x"/>
                                          </p:val>
                                        </p:tav>
                                      </p:tavLst>
                                    </p:anim>
                                    <p:anim calcmode="lin" valueType="num">
                                      <p:cBhvr additive="base">
                                        <p:cTn id="20" dur="500"/>
                                        <p:tgtEl>
                                          <p:spTgt spid="8"/>
                                        </p:tgtEl>
                                        <p:attrNameLst>
                                          <p:attrName>ppt_y</p:attrName>
                                        </p:attrNameLst>
                                      </p:cBhvr>
                                      <p:tavLst>
                                        <p:tav tm="0">
                                          <p:val>
                                            <p:strVal val="ppt_y"/>
                                          </p:val>
                                        </p:tav>
                                        <p:tav tm="100000">
                                          <p:val>
                                            <p:strVal val="1+ppt_h/2"/>
                                          </p:val>
                                        </p:tav>
                                      </p:tavLst>
                                    </p:anim>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par>
                          <p:cTn id="38" fill="hold">
                            <p:stCondLst>
                              <p:cond delay="1000"/>
                            </p:stCondLst>
                            <p:childTnLst>
                              <p:par>
                                <p:cTn id="39" presetID="56" presetClass="entr" presetSubtype="0" fill="hold" grpId="0" nodeType="afterEffect">
                                  <p:stCondLst>
                                    <p:cond delay="0"/>
                                  </p:stCondLst>
                                  <p:iterate type="lt">
                                    <p:tmPct val="10000"/>
                                  </p:iterate>
                                  <p:childTnLst>
                                    <p:set>
                                      <p:cBhvr>
                                        <p:cTn id="40" dur="1" fill="hold">
                                          <p:stCondLst>
                                            <p:cond delay="0"/>
                                          </p:stCondLst>
                                        </p:cTn>
                                        <p:tgtEl>
                                          <p:spTgt spid="11"/>
                                        </p:tgtEl>
                                        <p:attrNameLst>
                                          <p:attrName>style.visibility</p:attrName>
                                        </p:attrNameLst>
                                      </p:cBhvr>
                                      <p:to>
                                        <p:strVal val="visible"/>
                                      </p:to>
                                    </p:set>
                                    <p:anim by="(-#ppt_w*2)" calcmode="lin" valueType="num">
                                      <p:cBhvr rctx="PPT">
                                        <p:cTn id="41" dur="500" autoRev="1" fill="hold">
                                          <p:stCondLst>
                                            <p:cond delay="0"/>
                                          </p:stCondLst>
                                        </p:cTn>
                                        <p:tgtEl>
                                          <p:spTgt spid="11"/>
                                        </p:tgtEl>
                                        <p:attrNameLst>
                                          <p:attrName>ppt_w</p:attrName>
                                        </p:attrNameLst>
                                      </p:cBhvr>
                                    </p:anim>
                                    <p:anim by="(#ppt_w*0.50)" calcmode="lin" valueType="num">
                                      <p:cBhvr>
                                        <p:cTn id="42" dur="500" decel="50000" autoRev="1" fill="hold">
                                          <p:stCondLst>
                                            <p:cond delay="0"/>
                                          </p:stCondLst>
                                        </p:cTn>
                                        <p:tgtEl>
                                          <p:spTgt spid="11"/>
                                        </p:tgtEl>
                                        <p:attrNameLst>
                                          <p:attrName>ppt_x</p:attrName>
                                        </p:attrNameLst>
                                      </p:cBhvr>
                                    </p:anim>
                                    <p:anim from="(-#ppt_h/2)" to="(#ppt_y)" calcmode="lin" valueType="num">
                                      <p:cBhvr>
                                        <p:cTn id="43" dur="1000" fill="hold">
                                          <p:stCondLst>
                                            <p:cond delay="0"/>
                                          </p:stCondLst>
                                        </p:cTn>
                                        <p:tgtEl>
                                          <p:spTgt spid="11"/>
                                        </p:tgtEl>
                                        <p:attrNameLst>
                                          <p:attrName>ppt_y</p:attrName>
                                        </p:attrNameLst>
                                      </p:cBhvr>
                                    </p:anim>
                                    <p:animRot by="21600000">
                                      <p:cBhvr>
                                        <p:cTn id="44" dur="1000"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数据预处理结果</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283517" y="947949"/>
            <a:ext cx="85353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rPr>
              <a:t>在所有职位描述中若干技术栈要求量统计。计算出每种岗位中各种技术栈需求出现的次数，作为该岗位上该技术的重要程度参数</a:t>
            </a:r>
            <a:endParaRPr lang="en-US" altLang="zh-CN" sz="1600" dirty="0">
              <a:solidFill>
                <a:schemeClr val="bg1"/>
              </a:solidFill>
            </a:endParaRPr>
          </a:p>
        </p:txBody>
      </p:sp>
      <p:grpSp>
        <p:nvGrpSpPr>
          <p:cNvPr id="216" name="组合 215">
            <a:extLst>
              <a:ext uri="{FF2B5EF4-FFF2-40B4-BE49-F238E27FC236}">
                <a16:creationId xmlns:a16="http://schemas.microsoft.com/office/drawing/2014/main" id="{21D64E8C-14BA-41DF-A8B1-3E7F41C9EF17}"/>
              </a:ext>
            </a:extLst>
          </p:cNvPr>
          <p:cNvGrpSpPr/>
          <p:nvPr/>
        </p:nvGrpSpPr>
        <p:grpSpPr>
          <a:xfrm>
            <a:off x="90013" y="2002424"/>
            <a:ext cx="1702119" cy="1201025"/>
            <a:chOff x="75173" y="2383650"/>
            <a:chExt cx="3427446" cy="2550987"/>
          </a:xfrm>
        </p:grpSpPr>
        <p:grpSp>
          <p:nvGrpSpPr>
            <p:cNvPr id="253" name="组合 252">
              <a:extLst>
                <a:ext uri="{FF2B5EF4-FFF2-40B4-BE49-F238E27FC236}">
                  <a16:creationId xmlns:a16="http://schemas.microsoft.com/office/drawing/2014/main" id="{C0C1D1A3-40DD-47A0-BBC4-F351D8D18E8B}"/>
                </a:ext>
              </a:extLst>
            </p:cNvPr>
            <p:cNvGrpSpPr>
              <a:grpSpLocks/>
            </p:cNvGrpSpPr>
            <p:nvPr/>
          </p:nvGrpSpPr>
          <p:grpSpPr bwMode="auto">
            <a:xfrm>
              <a:off x="693643" y="2647106"/>
              <a:ext cx="1958975" cy="1871663"/>
              <a:chOff x="3065829" y="2668267"/>
              <a:chExt cx="1872107" cy="1761728"/>
            </a:xfrm>
          </p:grpSpPr>
          <p:sp>
            <p:nvSpPr>
              <p:cNvPr id="254" name="椭圆 253">
                <a:extLst>
                  <a:ext uri="{FF2B5EF4-FFF2-40B4-BE49-F238E27FC236}">
                    <a16:creationId xmlns:a16="http://schemas.microsoft.com/office/drawing/2014/main" id="{679FA093-5074-4412-91F4-6C79BD79DD47}"/>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5" name="椭圆 254">
                <a:extLst>
                  <a:ext uri="{FF2B5EF4-FFF2-40B4-BE49-F238E27FC236}">
                    <a16:creationId xmlns:a16="http://schemas.microsoft.com/office/drawing/2014/main" id="{C6687B98-4E96-4514-B4AF-930F5AA96B9B}"/>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6" name="椭圆 255">
                <a:extLst>
                  <a:ext uri="{FF2B5EF4-FFF2-40B4-BE49-F238E27FC236}">
                    <a16:creationId xmlns:a16="http://schemas.microsoft.com/office/drawing/2014/main" id="{20C6C39A-BA4B-4DBA-859C-E21042CBB6CD}"/>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7" name="椭圆 256">
                <a:extLst>
                  <a:ext uri="{FF2B5EF4-FFF2-40B4-BE49-F238E27FC236}">
                    <a16:creationId xmlns:a16="http://schemas.microsoft.com/office/drawing/2014/main" id="{B80CAEC4-D293-4C4A-853E-2657F9435BCC}"/>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8" name="椭圆 257">
                <a:extLst>
                  <a:ext uri="{FF2B5EF4-FFF2-40B4-BE49-F238E27FC236}">
                    <a16:creationId xmlns:a16="http://schemas.microsoft.com/office/drawing/2014/main" id="{708C7CCC-BC2B-4E92-A3BC-7192D93A7D33}"/>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9" name="椭圆 258">
                <a:extLst>
                  <a:ext uri="{FF2B5EF4-FFF2-40B4-BE49-F238E27FC236}">
                    <a16:creationId xmlns:a16="http://schemas.microsoft.com/office/drawing/2014/main" id="{DF69E9CB-7242-481C-A5EC-83655163BC53}"/>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0" name="椭圆 259">
                <a:extLst>
                  <a:ext uri="{FF2B5EF4-FFF2-40B4-BE49-F238E27FC236}">
                    <a16:creationId xmlns:a16="http://schemas.microsoft.com/office/drawing/2014/main" id="{3D54C0E9-C056-43AB-8B1C-9007E500A83F}"/>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261" name="组合 46">
                <a:extLst>
                  <a:ext uri="{FF2B5EF4-FFF2-40B4-BE49-F238E27FC236}">
                    <a16:creationId xmlns:a16="http://schemas.microsoft.com/office/drawing/2014/main" id="{D1ECE219-C283-4799-A61A-B4AA515F376E}"/>
                  </a:ext>
                </a:extLst>
              </p:cNvPr>
              <p:cNvGrpSpPr>
                <a:grpSpLocks/>
              </p:cNvGrpSpPr>
              <p:nvPr/>
            </p:nvGrpSpPr>
            <p:grpSpPr bwMode="auto">
              <a:xfrm>
                <a:off x="3269121" y="2943210"/>
                <a:ext cx="1465523" cy="1202877"/>
                <a:chOff x="3269121" y="2943210"/>
                <a:chExt cx="1465523" cy="1202877"/>
              </a:xfrm>
            </p:grpSpPr>
            <p:sp>
              <p:nvSpPr>
                <p:cNvPr id="262" name="任意多边形 33">
                  <a:extLst>
                    <a:ext uri="{FF2B5EF4-FFF2-40B4-BE49-F238E27FC236}">
                      <a16:creationId xmlns:a16="http://schemas.microsoft.com/office/drawing/2014/main" id="{B1A6B8A8-164E-482E-B58A-62F84DA36218}"/>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3" name="任意多边形 34">
                  <a:extLst>
                    <a:ext uri="{FF2B5EF4-FFF2-40B4-BE49-F238E27FC236}">
                      <a16:creationId xmlns:a16="http://schemas.microsoft.com/office/drawing/2014/main" id="{3AC33A52-0648-4C5D-B4DC-12B5C7C0881E}"/>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4" name="任意多边形 35">
                  <a:extLst>
                    <a:ext uri="{FF2B5EF4-FFF2-40B4-BE49-F238E27FC236}">
                      <a16:creationId xmlns:a16="http://schemas.microsoft.com/office/drawing/2014/main" id="{A8E3F0AD-BD3D-4B48-9AB4-C2A5D2F33935}"/>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5" name="任意多边形 36">
                  <a:extLst>
                    <a:ext uri="{FF2B5EF4-FFF2-40B4-BE49-F238E27FC236}">
                      <a16:creationId xmlns:a16="http://schemas.microsoft.com/office/drawing/2014/main" id="{B2D7FB5B-DD18-4B5B-8B85-8F5B65223E51}"/>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6" name="任意多边形 37">
                  <a:extLst>
                    <a:ext uri="{FF2B5EF4-FFF2-40B4-BE49-F238E27FC236}">
                      <a16:creationId xmlns:a16="http://schemas.microsoft.com/office/drawing/2014/main" id="{6FA17FE3-A134-4144-B6EF-82D6CB7DCC90}"/>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7" name="任意多边形 38">
                  <a:extLst>
                    <a:ext uri="{FF2B5EF4-FFF2-40B4-BE49-F238E27FC236}">
                      <a16:creationId xmlns:a16="http://schemas.microsoft.com/office/drawing/2014/main" id="{0A3DC3CE-B3D7-42E0-BDE5-F422493EE96A}"/>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268" name="组合 267">
              <a:extLst>
                <a:ext uri="{FF2B5EF4-FFF2-40B4-BE49-F238E27FC236}">
                  <a16:creationId xmlns:a16="http://schemas.microsoft.com/office/drawing/2014/main" id="{AEE93FFA-1EB9-4B6E-99AA-C633D0C81455}"/>
                </a:ext>
              </a:extLst>
            </p:cNvPr>
            <p:cNvGrpSpPr>
              <a:grpSpLocks/>
            </p:cNvGrpSpPr>
            <p:nvPr/>
          </p:nvGrpSpPr>
          <p:grpSpPr bwMode="auto">
            <a:xfrm>
              <a:off x="1170026" y="3086844"/>
              <a:ext cx="985703" cy="993775"/>
              <a:chOff x="3248831" y="2872916"/>
              <a:chExt cx="942045" cy="936104"/>
            </a:xfrm>
          </p:grpSpPr>
          <p:sp>
            <p:nvSpPr>
              <p:cNvPr id="269" name="椭圆 268">
                <a:extLst>
                  <a:ext uri="{FF2B5EF4-FFF2-40B4-BE49-F238E27FC236}">
                    <a16:creationId xmlns:a16="http://schemas.microsoft.com/office/drawing/2014/main" id="{1896A861-78A2-4E2B-A825-27E65451E39F}"/>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70" name="矩形 58">
                <a:extLst>
                  <a:ext uri="{FF2B5EF4-FFF2-40B4-BE49-F238E27FC236}">
                    <a16:creationId xmlns:a16="http://schemas.microsoft.com/office/drawing/2014/main" id="{EA8549D6-6F40-47FA-8BBC-A2C065BF8001}"/>
                  </a:ext>
                </a:extLst>
              </p:cNvPr>
              <p:cNvSpPr>
                <a:spLocks noChangeArrowheads="1"/>
              </p:cNvSpPr>
              <p:nvPr/>
            </p:nvSpPr>
            <p:spPr bwMode="auto">
              <a:xfrm>
                <a:off x="3248831" y="3027436"/>
                <a:ext cx="862463" cy="61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前端</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工程师</a:t>
                </a:r>
              </a:p>
            </p:txBody>
          </p:sp>
        </p:grpSp>
        <p:sp>
          <p:nvSpPr>
            <p:cNvPr id="271" name="矩形 58">
              <a:extLst>
                <a:ext uri="{FF2B5EF4-FFF2-40B4-BE49-F238E27FC236}">
                  <a16:creationId xmlns:a16="http://schemas.microsoft.com/office/drawing/2014/main" id="{129528A8-FB4A-45C3-981F-77EF449118F8}"/>
                </a:ext>
              </a:extLst>
            </p:cNvPr>
            <p:cNvSpPr>
              <a:spLocks noChangeArrowheads="1"/>
            </p:cNvSpPr>
            <p:nvPr/>
          </p:nvSpPr>
          <p:spPr bwMode="auto">
            <a:xfrm>
              <a:off x="2258917" y="4469353"/>
              <a:ext cx="771645"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dirty="0">
                  <a:solidFill>
                    <a:schemeClr val="bg1"/>
                  </a:solidFill>
                  <a:latin typeface="微软雅黑" pitchFamily="34" charset="-122"/>
                  <a:ea typeface="微软雅黑" pitchFamily="34" charset="-122"/>
                </a:rPr>
                <a:t>java</a:t>
              </a:r>
              <a:endParaRPr lang="zh-CN" altLang="en-US" sz="1100" dirty="0">
                <a:solidFill>
                  <a:schemeClr val="bg1"/>
                </a:solidFill>
                <a:latin typeface="微软雅黑" pitchFamily="34" charset="-122"/>
                <a:ea typeface="微软雅黑" pitchFamily="34" charset="-122"/>
              </a:endParaRPr>
            </a:p>
          </p:txBody>
        </p:sp>
        <p:sp>
          <p:nvSpPr>
            <p:cNvPr id="272" name="矩形 58">
              <a:extLst>
                <a:ext uri="{FF2B5EF4-FFF2-40B4-BE49-F238E27FC236}">
                  <a16:creationId xmlns:a16="http://schemas.microsoft.com/office/drawing/2014/main" id="{3D6ED755-9A66-4FE1-B5BE-870BF0BB6DDE}"/>
                </a:ext>
              </a:extLst>
            </p:cNvPr>
            <p:cNvSpPr>
              <a:spLocks noChangeArrowheads="1"/>
            </p:cNvSpPr>
            <p:nvPr/>
          </p:nvSpPr>
          <p:spPr bwMode="auto">
            <a:xfrm>
              <a:off x="279094" y="2383650"/>
              <a:ext cx="1033221"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spring</a:t>
              </a:r>
              <a:endParaRPr lang="zh-CN" altLang="en-US" sz="1100" dirty="0">
                <a:solidFill>
                  <a:schemeClr val="bg1"/>
                </a:solidFill>
                <a:latin typeface="微软雅黑" pitchFamily="34" charset="-122"/>
                <a:ea typeface="微软雅黑" pitchFamily="34" charset="-122"/>
              </a:endParaRPr>
            </a:p>
          </p:txBody>
        </p:sp>
        <p:sp>
          <p:nvSpPr>
            <p:cNvPr id="273" name="矩形 58">
              <a:extLst>
                <a:ext uri="{FF2B5EF4-FFF2-40B4-BE49-F238E27FC236}">
                  <a16:creationId xmlns:a16="http://schemas.microsoft.com/office/drawing/2014/main" id="{FB32A1D9-00AB-4A33-9434-53D383696BBC}"/>
                </a:ext>
              </a:extLst>
            </p:cNvPr>
            <p:cNvSpPr>
              <a:spLocks noChangeArrowheads="1"/>
            </p:cNvSpPr>
            <p:nvPr/>
          </p:nvSpPr>
          <p:spPr bwMode="auto">
            <a:xfrm>
              <a:off x="2305049" y="2401293"/>
              <a:ext cx="657206"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css</a:t>
              </a:r>
              <a:endParaRPr lang="zh-CN" altLang="en-US" sz="1100" dirty="0">
                <a:solidFill>
                  <a:schemeClr val="bg1"/>
                </a:solidFill>
                <a:latin typeface="微软雅黑" pitchFamily="34" charset="-122"/>
                <a:ea typeface="微软雅黑" pitchFamily="34" charset="-122"/>
              </a:endParaRPr>
            </a:p>
          </p:txBody>
        </p:sp>
        <p:sp>
          <p:nvSpPr>
            <p:cNvPr id="274" name="矩形 58">
              <a:extLst>
                <a:ext uri="{FF2B5EF4-FFF2-40B4-BE49-F238E27FC236}">
                  <a16:creationId xmlns:a16="http://schemas.microsoft.com/office/drawing/2014/main" id="{76EA6D14-B4E3-4F1C-817D-1D8B83EA44A5}"/>
                </a:ext>
              </a:extLst>
            </p:cNvPr>
            <p:cNvSpPr>
              <a:spLocks noChangeArrowheads="1"/>
            </p:cNvSpPr>
            <p:nvPr/>
          </p:nvSpPr>
          <p:spPr bwMode="auto">
            <a:xfrm>
              <a:off x="2665579" y="3368077"/>
              <a:ext cx="837040"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html</a:t>
              </a:r>
              <a:endParaRPr lang="zh-CN" altLang="en-US" sz="1100" dirty="0">
                <a:solidFill>
                  <a:schemeClr val="bg1"/>
                </a:solidFill>
                <a:latin typeface="微软雅黑" pitchFamily="34" charset="-122"/>
                <a:ea typeface="微软雅黑" pitchFamily="34" charset="-122"/>
              </a:endParaRPr>
            </a:p>
          </p:txBody>
        </p:sp>
        <p:sp>
          <p:nvSpPr>
            <p:cNvPr id="275" name="矩形 58">
              <a:extLst>
                <a:ext uri="{FF2B5EF4-FFF2-40B4-BE49-F238E27FC236}">
                  <a16:creationId xmlns:a16="http://schemas.microsoft.com/office/drawing/2014/main" id="{B85DCF79-8D09-4009-AAE2-C2CF5A05CDC1}"/>
                </a:ext>
              </a:extLst>
            </p:cNvPr>
            <p:cNvSpPr>
              <a:spLocks noChangeArrowheads="1"/>
            </p:cNvSpPr>
            <p:nvPr/>
          </p:nvSpPr>
          <p:spPr bwMode="auto">
            <a:xfrm>
              <a:off x="75173" y="3406567"/>
              <a:ext cx="837040"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bug </a:t>
              </a:r>
              <a:endParaRPr lang="zh-CN" altLang="en-US" sz="1100" dirty="0">
                <a:solidFill>
                  <a:schemeClr val="bg1"/>
                </a:solidFill>
                <a:latin typeface="微软雅黑" pitchFamily="34" charset="-122"/>
                <a:ea typeface="微软雅黑" pitchFamily="34" charset="-122"/>
              </a:endParaRPr>
            </a:p>
          </p:txBody>
        </p:sp>
        <p:sp>
          <p:nvSpPr>
            <p:cNvPr id="276" name="矩形 58">
              <a:extLst>
                <a:ext uri="{FF2B5EF4-FFF2-40B4-BE49-F238E27FC236}">
                  <a16:creationId xmlns:a16="http://schemas.microsoft.com/office/drawing/2014/main" id="{53EB1776-D55F-43BC-B60A-BA5918632ECF}"/>
                </a:ext>
              </a:extLst>
            </p:cNvPr>
            <p:cNvSpPr>
              <a:spLocks noChangeArrowheads="1"/>
            </p:cNvSpPr>
            <p:nvPr/>
          </p:nvSpPr>
          <p:spPr bwMode="auto">
            <a:xfrm>
              <a:off x="544390" y="4466996"/>
              <a:ext cx="490999"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js</a:t>
              </a:r>
              <a:endParaRPr lang="zh-CN" altLang="en-US" sz="1100" dirty="0">
                <a:solidFill>
                  <a:schemeClr val="bg1"/>
                </a:solidFill>
                <a:latin typeface="微软雅黑" pitchFamily="34" charset="-122"/>
                <a:ea typeface="微软雅黑" pitchFamily="34" charset="-122"/>
              </a:endParaRPr>
            </a:p>
          </p:txBody>
        </p:sp>
      </p:grpSp>
      <p:grpSp>
        <p:nvGrpSpPr>
          <p:cNvPr id="215" name="组合 214">
            <a:extLst>
              <a:ext uri="{FF2B5EF4-FFF2-40B4-BE49-F238E27FC236}">
                <a16:creationId xmlns:a16="http://schemas.microsoft.com/office/drawing/2014/main" id="{09BCF97C-B191-4554-965F-70326BE56BC5}"/>
              </a:ext>
            </a:extLst>
          </p:cNvPr>
          <p:cNvGrpSpPr/>
          <p:nvPr/>
        </p:nvGrpSpPr>
        <p:grpSpPr>
          <a:xfrm>
            <a:off x="1825295" y="1984210"/>
            <a:ext cx="2036030" cy="1210412"/>
            <a:chOff x="3499112" y="2468971"/>
            <a:chExt cx="3883216" cy="2382423"/>
          </a:xfrm>
        </p:grpSpPr>
        <p:grpSp>
          <p:nvGrpSpPr>
            <p:cNvPr id="277" name="组合 276">
              <a:extLst>
                <a:ext uri="{FF2B5EF4-FFF2-40B4-BE49-F238E27FC236}">
                  <a16:creationId xmlns:a16="http://schemas.microsoft.com/office/drawing/2014/main" id="{82FDBB67-571C-436A-A526-87A5E1D825E9}"/>
                </a:ext>
              </a:extLst>
            </p:cNvPr>
            <p:cNvGrpSpPr>
              <a:grpSpLocks/>
            </p:cNvGrpSpPr>
            <p:nvPr/>
          </p:nvGrpSpPr>
          <p:grpSpPr bwMode="auto">
            <a:xfrm>
              <a:off x="4284568" y="2621219"/>
              <a:ext cx="1958975" cy="1871663"/>
              <a:chOff x="3065829" y="2668266"/>
              <a:chExt cx="1872107" cy="1761728"/>
            </a:xfrm>
          </p:grpSpPr>
          <p:sp>
            <p:nvSpPr>
              <p:cNvPr id="278" name="椭圆 277">
                <a:extLst>
                  <a:ext uri="{FF2B5EF4-FFF2-40B4-BE49-F238E27FC236}">
                    <a16:creationId xmlns:a16="http://schemas.microsoft.com/office/drawing/2014/main" id="{A6FFCE16-84E6-4CC1-9BFA-90A12ED6A8B1}"/>
                  </a:ext>
                </a:extLst>
              </p:cNvPr>
              <p:cNvSpPr/>
              <p:nvPr/>
            </p:nvSpPr>
            <p:spPr>
              <a:xfrm>
                <a:off x="3114375" y="2668266"/>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79" name="椭圆 278">
                <a:extLst>
                  <a:ext uri="{FF2B5EF4-FFF2-40B4-BE49-F238E27FC236}">
                    <a16:creationId xmlns:a16="http://schemas.microsoft.com/office/drawing/2014/main" id="{87F67BB6-7953-4F94-8D08-0D6F6BD119AB}"/>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0" name="椭圆 279">
                <a:extLst>
                  <a:ext uri="{FF2B5EF4-FFF2-40B4-BE49-F238E27FC236}">
                    <a16:creationId xmlns:a16="http://schemas.microsoft.com/office/drawing/2014/main" id="{0065A9D6-5AD9-497E-A326-994744BA698D}"/>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1" name="椭圆 280">
                <a:extLst>
                  <a:ext uri="{FF2B5EF4-FFF2-40B4-BE49-F238E27FC236}">
                    <a16:creationId xmlns:a16="http://schemas.microsoft.com/office/drawing/2014/main" id="{11C46B2E-9424-4704-A9B0-BE368A955836}"/>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2" name="椭圆 281">
                <a:extLst>
                  <a:ext uri="{FF2B5EF4-FFF2-40B4-BE49-F238E27FC236}">
                    <a16:creationId xmlns:a16="http://schemas.microsoft.com/office/drawing/2014/main" id="{3177B1E7-3577-4443-B056-E381BA24878B}"/>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3" name="椭圆 282">
                <a:extLst>
                  <a:ext uri="{FF2B5EF4-FFF2-40B4-BE49-F238E27FC236}">
                    <a16:creationId xmlns:a16="http://schemas.microsoft.com/office/drawing/2014/main" id="{3B8D716C-4BB6-4BDD-904F-4BCC25E6F3B8}"/>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4" name="椭圆 283">
                <a:extLst>
                  <a:ext uri="{FF2B5EF4-FFF2-40B4-BE49-F238E27FC236}">
                    <a16:creationId xmlns:a16="http://schemas.microsoft.com/office/drawing/2014/main" id="{19A8F2BC-3890-4BC0-8367-7578B84F82A7}"/>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285" name="组合 46">
                <a:extLst>
                  <a:ext uri="{FF2B5EF4-FFF2-40B4-BE49-F238E27FC236}">
                    <a16:creationId xmlns:a16="http://schemas.microsoft.com/office/drawing/2014/main" id="{BB8C3463-90E7-49E1-9567-E5E78B423101}"/>
                  </a:ext>
                </a:extLst>
              </p:cNvPr>
              <p:cNvGrpSpPr>
                <a:grpSpLocks/>
              </p:cNvGrpSpPr>
              <p:nvPr/>
            </p:nvGrpSpPr>
            <p:grpSpPr bwMode="auto">
              <a:xfrm>
                <a:off x="3269294" y="2943617"/>
                <a:ext cx="1465544" cy="1202498"/>
                <a:chOff x="3269294" y="2943617"/>
                <a:chExt cx="1465544" cy="1202498"/>
              </a:xfrm>
            </p:grpSpPr>
            <p:sp>
              <p:nvSpPr>
                <p:cNvPr id="286" name="任意多边形 33">
                  <a:extLst>
                    <a:ext uri="{FF2B5EF4-FFF2-40B4-BE49-F238E27FC236}">
                      <a16:creationId xmlns:a16="http://schemas.microsoft.com/office/drawing/2014/main" id="{A8CD38A1-8BFA-4B7E-9CD7-4AA6A7E7B0F0}"/>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7" name="任意多边形 34">
                  <a:extLst>
                    <a:ext uri="{FF2B5EF4-FFF2-40B4-BE49-F238E27FC236}">
                      <a16:creationId xmlns:a16="http://schemas.microsoft.com/office/drawing/2014/main" id="{4C6F298B-10CB-47A0-AE9F-9EAA39C2DA0D}"/>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8" name="任意多边形 35">
                  <a:extLst>
                    <a:ext uri="{FF2B5EF4-FFF2-40B4-BE49-F238E27FC236}">
                      <a16:creationId xmlns:a16="http://schemas.microsoft.com/office/drawing/2014/main" id="{5AD304DA-BF77-4A20-BEA4-906E22C34D20}"/>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9" name="任意多边形 36">
                  <a:extLst>
                    <a:ext uri="{FF2B5EF4-FFF2-40B4-BE49-F238E27FC236}">
                      <a16:creationId xmlns:a16="http://schemas.microsoft.com/office/drawing/2014/main" id="{836DE2C9-1416-4EBE-A7FA-0F09322FECD6}"/>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0" name="任意多边形 37">
                  <a:extLst>
                    <a:ext uri="{FF2B5EF4-FFF2-40B4-BE49-F238E27FC236}">
                      <a16:creationId xmlns:a16="http://schemas.microsoft.com/office/drawing/2014/main" id="{74EA9236-9622-462E-8190-BCA3555A5BD6}"/>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1" name="任意多边形 38">
                  <a:extLst>
                    <a:ext uri="{FF2B5EF4-FFF2-40B4-BE49-F238E27FC236}">
                      <a16:creationId xmlns:a16="http://schemas.microsoft.com/office/drawing/2014/main" id="{49D228C2-2764-4CB4-9EBF-088FD1C6644D}"/>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292" name="组合 291">
              <a:extLst>
                <a:ext uri="{FF2B5EF4-FFF2-40B4-BE49-F238E27FC236}">
                  <a16:creationId xmlns:a16="http://schemas.microsoft.com/office/drawing/2014/main" id="{31C9FB53-FBA5-4F7A-90C9-D35FA4FD19E4}"/>
                </a:ext>
              </a:extLst>
            </p:cNvPr>
            <p:cNvGrpSpPr>
              <a:grpSpLocks/>
            </p:cNvGrpSpPr>
            <p:nvPr/>
          </p:nvGrpSpPr>
          <p:grpSpPr bwMode="auto">
            <a:xfrm>
              <a:off x="4767167" y="3060958"/>
              <a:ext cx="979487" cy="993775"/>
              <a:chOff x="3254772" y="2872916"/>
              <a:chExt cx="936104" cy="936104"/>
            </a:xfrm>
          </p:grpSpPr>
          <p:sp>
            <p:nvSpPr>
              <p:cNvPr id="293" name="椭圆 292">
                <a:extLst>
                  <a:ext uri="{FF2B5EF4-FFF2-40B4-BE49-F238E27FC236}">
                    <a16:creationId xmlns:a16="http://schemas.microsoft.com/office/drawing/2014/main" id="{9DF446FE-1EA8-4DA7-A00C-8997447159BA}"/>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4" name="矩形 58">
                <a:extLst>
                  <a:ext uri="{FF2B5EF4-FFF2-40B4-BE49-F238E27FC236}">
                    <a16:creationId xmlns:a16="http://schemas.microsoft.com/office/drawing/2014/main" id="{833FF839-8512-4710-834A-9BDA11C2FDF1}"/>
                  </a:ext>
                </a:extLst>
              </p:cNvPr>
              <p:cNvSpPr>
                <a:spLocks noChangeArrowheads="1"/>
              </p:cNvSpPr>
              <p:nvPr/>
            </p:nvSpPr>
            <p:spPr bwMode="auto">
              <a:xfrm>
                <a:off x="3323641" y="3119279"/>
                <a:ext cx="816896" cy="3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900" dirty="0">
                    <a:solidFill>
                      <a:schemeClr val="bg1"/>
                    </a:solidFill>
                    <a:latin typeface="微软雅黑" pitchFamily="34" charset="-122"/>
                    <a:ea typeface="微软雅黑" pitchFamily="34" charset="-122"/>
                  </a:rPr>
                  <a:t>AI</a:t>
                </a:r>
                <a:r>
                  <a:rPr lang="zh-CN" altLang="en-US" sz="900" dirty="0">
                    <a:solidFill>
                      <a:schemeClr val="bg1"/>
                    </a:solidFill>
                    <a:latin typeface="微软雅黑" pitchFamily="34" charset="-122"/>
                    <a:ea typeface="微软雅黑" pitchFamily="34" charset="-122"/>
                  </a:rPr>
                  <a:t>开发</a:t>
                </a:r>
                <a:endParaRPr lang="en-US" altLang="zh-CN" sz="900" dirty="0">
                  <a:solidFill>
                    <a:schemeClr val="bg1"/>
                  </a:solidFill>
                  <a:latin typeface="微软雅黑" pitchFamily="34" charset="-122"/>
                  <a:ea typeface="微软雅黑" pitchFamily="34" charset="-122"/>
                </a:endParaRPr>
              </a:p>
            </p:txBody>
          </p:sp>
        </p:grpSp>
        <p:sp>
          <p:nvSpPr>
            <p:cNvPr id="295" name="矩形 58">
              <a:extLst>
                <a:ext uri="{FF2B5EF4-FFF2-40B4-BE49-F238E27FC236}">
                  <a16:creationId xmlns:a16="http://schemas.microsoft.com/office/drawing/2014/main" id="{7D80C9F6-7E5A-48B3-915F-821806E57F14}"/>
                </a:ext>
              </a:extLst>
            </p:cNvPr>
            <p:cNvSpPr>
              <a:spLocks noChangeArrowheads="1"/>
            </p:cNvSpPr>
            <p:nvPr/>
          </p:nvSpPr>
          <p:spPr bwMode="auto">
            <a:xfrm>
              <a:off x="3907957" y="4420225"/>
              <a:ext cx="730877"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dirty="0">
                  <a:solidFill>
                    <a:schemeClr val="bg1"/>
                  </a:solidFill>
                  <a:latin typeface="微软雅黑" pitchFamily="34" charset="-122"/>
                  <a:ea typeface="微软雅黑" pitchFamily="34" charset="-122"/>
                </a:rPr>
                <a:t>java</a:t>
              </a:r>
              <a:endParaRPr lang="zh-CN" altLang="en-US" sz="1100" dirty="0">
                <a:solidFill>
                  <a:schemeClr val="bg1"/>
                </a:solidFill>
                <a:latin typeface="微软雅黑" pitchFamily="34" charset="-122"/>
                <a:ea typeface="微软雅黑" pitchFamily="34" charset="-122"/>
              </a:endParaRPr>
            </a:p>
          </p:txBody>
        </p:sp>
        <p:sp>
          <p:nvSpPr>
            <p:cNvPr id="296" name="矩形 58">
              <a:extLst>
                <a:ext uri="{FF2B5EF4-FFF2-40B4-BE49-F238E27FC236}">
                  <a16:creationId xmlns:a16="http://schemas.microsoft.com/office/drawing/2014/main" id="{AAB7BE86-85B4-4286-B97E-B423F7BC408C}"/>
                </a:ext>
              </a:extLst>
            </p:cNvPr>
            <p:cNvSpPr>
              <a:spLocks noChangeArrowheads="1"/>
            </p:cNvSpPr>
            <p:nvPr/>
          </p:nvSpPr>
          <p:spPr bwMode="auto">
            <a:xfrm>
              <a:off x="5881929" y="2468971"/>
              <a:ext cx="1050895"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matlab</a:t>
              </a:r>
              <a:endParaRPr lang="zh-CN" altLang="en-US" sz="1100" dirty="0">
                <a:solidFill>
                  <a:schemeClr val="bg1"/>
                </a:solidFill>
                <a:latin typeface="微软雅黑" pitchFamily="34" charset="-122"/>
                <a:ea typeface="微软雅黑" pitchFamily="34" charset="-122"/>
              </a:endParaRPr>
            </a:p>
          </p:txBody>
        </p:sp>
        <p:sp>
          <p:nvSpPr>
            <p:cNvPr id="297" name="矩形 58">
              <a:extLst>
                <a:ext uri="{FF2B5EF4-FFF2-40B4-BE49-F238E27FC236}">
                  <a16:creationId xmlns:a16="http://schemas.microsoft.com/office/drawing/2014/main" id="{F7C183D5-80C5-4BEB-A24F-CD24B31E191F}"/>
                </a:ext>
              </a:extLst>
            </p:cNvPr>
            <p:cNvSpPr>
              <a:spLocks noChangeArrowheads="1"/>
            </p:cNvSpPr>
            <p:nvPr/>
          </p:nvSpPr>
          <p:spPr bwMode="auto">
            <a:xfrm>
              <a:off x="3935886" y="2530531"/>
              <a:ext cx="586353"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git</a:t>
              </a:r>
              <a:endParaRPr lang="zh-CN" altLang="en-US" sz="1100" dirty="0">
                <a:solidFill>
                  <a:schemeClr val="bg1"/>
                </a:solidFill>
                <a:latin typeface="微软雅黑" pitchFamily="34" charset="-122"/>
                <a:ea typeface="微软雅黑" pitchFamily="34" charset="-122"/>
              </a:endParaRPr>
            </a:p>
          </p:txBody>
        </p:sp>
        <p:sp>
          <p:nvSpPr>
            <p:cNvPr id="298" name="矩形 58">
              <a:extLst>
                <a:ext uri="{FF2B5EF4-FFF2-40B4-BE49-F238E27FC236}">
                  <a16:creationId xmlns:a16="http://schemas.microsoft.com/office/drawing/2014/main" id="{63C39F82-32AB-428B-B8C1-F052809AEBF9}"/>
                </a:ext>
              </a:extLst>
            </p:cNvPr>
            <p:cNvSpPr>
              <a:spLocks noChangeArrowheads="1"/>
            </p:cNvSpPr>
            <p:nvPr/>
          </p:nvSpPr>
          <p:spPr bwMode="auto">
            <a:xfrm>
              <a:off x="6310787" y="3330197"/>
              <a:ext cx="1071541"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python</a:t>
              </a:r>
              <a:endParaRPr lang="zh-CN" altLang="en-US" sz="1100" dirty="0">
                <a:solidFill>
                  <a:schemeClr val="bg1"/>
                </a:solidFill>
                <a:latin typeface="微软雅黑" pitchFamily="34" charset="-122"/>
                <a:ea typeface="微软雅黑" pitchFamily="34" charset="-122"/>
              </a:endParaRPr>
            </a:p>
          </p:txBody>
        </p:sp>
        <p:sp>
          <p:nvSpPr>
            <p:cNvPr id="299" name="矩形 58">
              <a:extLst>
                <a:ext uri="{FF2B5EF4-FFF2-40B4-BE49-F238E27FC236}">
                  <a16:creationId xmlns:a16="http://schemas.microsoft.com/office/drawing/2014/main" id="{C9A58909-5EEE-4CC2-9C08-47F0529C1468}"/>
                </a:ext>
              </a:extLst>
            </p:cNvPr>
            <p:cNvSpPr>
              <a:spLocks noChangeArrowheads="1"/>
            </p:cNvSpPr>
            <p:nvPr/>
          </p:nvSpPr>
          <p:spPr bwMode="auto">
            <a:xfrm>
              <a:off x="5806312" y="4348581"/>
              <a:ext cx="645713"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BP </a:t>
              </a:r>
              <a:endParaRPr lang="zh-CN" altLang="en-US" sz="1100" dirty="0">
                <a:solidFill>
                  <a:schemeClr val="bg1"/>
                </a:solidFill>
                <a:latin typeface="微软雅黑" pitchFamily="34" charset="-122"/>
                <a:ea typeface="微软雅黑" pitchFamily="34" charset="-122"/>
              </a:endParaRPr>
            </a:p>
          </p:txBody>
        </p:sp>
        <p:sp>
          <p:nvSpPr>
            <p:cNvPr id="300" name="矩形 58">
              <a:extLst>
                <a:ext uri="{FF2B5EF4-FFF2-40B4-BE49-F238E27FC236}">
                  <a16:creationId xmlns:a16="http://schemas.microsoft.com/office/drawing/2014/main" id="{7BF8B796-4C69-4745-97FF-6631C1D386B5}"/>
                </a:ext>
              </a:extLst>
            </p:cNvPr>
            <p:cNvSpPr>
              <a:spLocks noChangeArrowheads="1"/>
            </p:cNvSpPr>
            <p:nvPr/>
          </p:nvSpPr>
          <p:spPr bwMode="auto">
            <a:xfrm>
              <a:off x="3499112" y="3355831"/>
              <a:ext cx="748944"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PCA</a:t>
              </a:r>
              <a:endParaRPr lang="zh-CN" altLang="en-US" sz="1100" dirty="0">
                <a:solidFill>
                  <a:schemeClr val="bg1"/>
                </a:solidFill>
                <a:latin typeface="微软雅黑" pitchFamily="34" charset="-122"/>
                <a:ea typeface="微软雅黑" pitchFamily="34" charset="-122"/>
              </a:endParaRPr>
            </a:p>
          </p:txBody>
        </p:sp>
      </p:grpSp>
      <p:sp>
        <p:nvSpPr>
          <p:cNvPr id="248" name="箭头: 右 247">
            <a:extLst>
              <a:ext uri="{FF2B5EF4-FFF2-40B4-BE49-F238E27FC236}">
                <a16:creationId xmlns:a16="http://schemas.microsoft.com/office/drawing/2014/main" id="{0224E7E7-EAEC-497F-BF1F-F15BBD8DCA37}"/>
              </a:ext>
            </a:extLst>
          </p:cNvPr>
          <p:cNvSpPr/>
          <p:nvPr/>
        </p:nvSpPr>
        <p:spPr bwMode="auto">
          <a:xfrm>
            <a:off x="3495450" y="3099660"/>
            <a:ext cx="731749" cy="36429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b="0" i="0" u="none" strike="noStrike" cap="none" normalizeH="0" baseline="0">
              <a:ln>
                <a:noFill/>
              </a:ln>
              <a:solidFill>
                <a:schemeClr val="tx1"/>
              </a:solidFill>
              <a:effectLst/>
              <a:latin typeface="Calibri" pitchFamily="34" charset="0"/>
              <a:ea typeface="宋体" pitchFamily="2" charset="-122"/>
            </a:endParaRPr>
          </a:p>
        </p:txBody>
      </p:sp>
      <p:grpSp>
        <p:nvGrpSpPr>
          <p:cNvPr id="304" name="组合 303">
            <a:extLst>
              <a:ext uri="{FF2B5EF4-FFF2-40B4-BE49-F238E27FC236}">
                <a16:creationId xmlns:a16="http://schemas.microsoft.com/office/drawing/2014/main" id="{B1AFC214-30BC-4E08-A34C-50E954988378}"/>
              </a:ext>
            </a:extLst>
          </p:cNvPr>
          <p:cNvGrpSpPr/>
          <p:nvPr/>
        </p:nvGrpSpPr>
        <p:grpSpPr>
          <a:xfrm>
            <a:off x="43842" y="3395569"/>
            <a:ext cx="1795497" cy="1221705"/>
            <a:chOff x="12963" y="2363255"/>
            <a:chExt cx="3615476" cy="2594911"/>
          </a:xfrm>
        </p:grpSpPr>
        <p:grpSp>
          <p:nvGrpSpPr>
            <p:cNvPr id="305" name="组合 304">
              <a:extLst>
                <a:ext uri="{FF2B5EF4-FFF2-40B4-BE49-F238E27FC236}">
                  <a16:creationId xmlns:a16="http://schemas.microsoft.com/office/drawing/2014/main" id="{D1253F75-8F7B-4601-B390-781111B81DDA}"/>
                </a:ext>
              </a:extLst>
            </p:cNvPr>
            <p:cNvGrpSpPr>
              <a:grpSpLocks/>
            </p:cNvGrpSpPr>
            <p:nvPr/>
          </p:nvGrpSpPr>
          <p:grpSpPr bwMode="auto">
            <a:xfrm>
              <a:off x="693643" y="2647106"/>
              <a:ext cx="1958975" cy="1871663"/>
              <a:chOff x="3065829" y="2668267"/>
              <a:chExt cx="1872107" cy="1761728"/>
            </a:xfrm>
          </p:grpSpPr>
          <p:sp>
            <p:nvSpPr>
              <p:cNvPr id="315" name="椭圆 314">
                <a:extLst>
                  <a:ext uri="{FF2B5EF4-FFF2-40B4-BE49-F238E27FC236}">
                    <a16:creationId xmlns:a16="http://schemas.microsoft.com/office/drawing/2014/main" id="{7DE76720-1EB8-46FA-A997-E57D2FEB9A40}"/>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6" name="椭圆 315">
                <a:extLst>
                  <a:ext uri="{FF2B5EF4-FFF2-40B4-BE49-F238E27FC236}">
                    <a16:creationId xmlns:a16="http://schemas.microsoft.com/office/drawing/2014/main" id="{B987FCDA-D7DC-4E29-B7CB-C202A4A7C25D}"/>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7" name="椭圆 316">
                <a:extLst>
                  <a:ext uri="{FF2B5EF4-FFF2-40B4-BE49-F238E27FC236}">
                    <a16:creationId xmlns:a16="http://schemas.microsoft.com/office/drawing/2014/main" id="{9B2C2562-AFEE-447D-BB0D-36B2E3944639}"/>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8" name="椭圆 317">
                <a:extLst>
                  <a:ext uri="{FF2B5EF4-FFF2-40B4-BE49-F238E27FC236}">
                    <a16:creationId xmlns:a16="http://schemas.microsoft.com/office/drawing/2014/main" id="{2909A390-901C-4192-B21C-A14B52E62D8D}"/>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9" name="椭圆 318">
                <a:extLst>
                  <a:ext uri="{FF2B5EF4-FFF2-40B4-BE49-F238E27FC236}">
                    <a16:creationId xmlns:a16="http://schemas.microsoft.com/office/drawing/2014/main" id="{13D01009-9120-403E-9EDC-C0B8470FEEDA}"/>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0" name="椭圆 319">
                <a:extLst>
                  <a:ext uri="{FF2B5EF4-FFF2-40B4-BE49-F238E27FC236}">
                    <a16:creationId xmlns:a16="http://schemas.microsoft.com/office/drawing/2014/main" id="{3BBF1E40-F08D-4E86-B564-591BCE7CF855}"/>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1" name="椭圆 320">
                <a:extLst>
                  <a:ext uri="{FF2B5EF4-FFF2-40B4-BE49-F238E27FC236}">
                    <a16:creationId xmlns:a16="http://schemas.microsoft.com/office/drawing/2014/main" id="{233F99D7-03BF-4F9A-9ED3-06EE984FD7CF}"/>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322" name="组合 46">
                <a:extLst>
                  <a:ext uri="{FF2B5EF4-FFF2-40B4-BE49-F238E27FC236}">
                    <a16:creationId xmlns:a16="http://schemas.microsoft.com/office/drawing/2014/main" id="{1F642478-C777-435D-9651-FA78B30A2D11}"/>
                  </a:ext>
                </a:extLst>
              </p:cNvPr>
              <p:cNvGrpSpPr>
                <a:grpSpLocks/>
              </p:cNvGrpSpPr>
              <p:nvPr/>
            </p:nvGrpSpPr>
            <p:grpSpPr bwMode="auto">
              <a:xfrm>
                <a:off x="3269121" y="2943210"/>
                <a:ext cx="1465523" cy="1202877"/>
                <a:chOff x="3269121" y="2943210"/>
                <a:chExt cx="1465523" cy="1202877"/>
              </a:xfrm>
            </p:grpSpPr>
            <p:sp>
              <p:nvSpPr>
                <p:cNvPr id="323" name="任意多边形 33">
                  <a:extLst>
                    <a:ext uri="{FF2B5EF4-FFF2-40B4-BE49-F238E27FC236}">
                      <a16:creationId xmlns:a16="http://schemas.microsoft.com/office/drawing/2014/main" id="{3C71C39D-F7D7-49E9-A046-3FF99B7B84C9}"/>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4" name="任意多边形 34">
                  <a:extLst>
                    <a:ext uri="{FF2B5EF4-FFF2-40B4-BE49-F238E27FC236}">
                      <a16:creationId xmlns:a16="http://schemas.microsoft.com/office/drawing/2014/main" id="{C1D62A82-5D4E-4525-94E7-755322915B02}"/>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5" name="任意多边形 35">
                  <a:extLst>
                    <a:ext uri="{FF2B5EF4-FFF2-40B4-BE49-F238E27FC236}">
                      <a16:creationId xmlns:a16="http://schemas.microsoft.com/office/drawing/2014/main" id="{6124A453-E908-4F89-88D0-C1069FAF92DF}"/>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6" name="任意多边形 36">
                  <a:extLst>
                    <a:ext uri="{FF2B5EF4-FFF2-40B4-BE49-F238E27FC236}">
                      <a16:creationId xmlns:a16="http://schemas.microsoft.com/office/drawing/2014/main" id="{5067B91E-6204-4EA0-9F5D-03B00B0A601C}"/>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7" name="任意多边形 37">
                  <a:extLst>
                    <a:ext uri="{FF2B5EF4-FFF2-40B4-BE49-F238E27FC236}">
                      <a16:creationId xmlns:a16="http://schemas.microsoft.com/office/drawing/2014/main" id="{9583C7F7-BA65-4946-976C-15E90098F581}"/>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28" name="任意多边形 38">
                  <a:extLst>
                    <a:ext uri="{FF2B5EF4-FFF2-40B4-BE49-F238E27FC236}">
                      <a16:creationId xmlns:a16="http://schemas.microsoft.com/office/drawing/2014/main" id="{ED9D3A21-CD78-4B87-BC21-CA101587DE6E}"/>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306" name="组合 305">
              <a:extLst>
                <a:ext uri="{FF2B5EF4-FFF2-40B4-BE49-F238E27FC236}">
                  <a16:creationId xmlns:a16="http://schemas.microsoft.com/office/drawing/2014/main" id="{B9615B5D-2061-40ED-869E-52D781F2D1FC}"/>
                </a:ext>
              </a:extLst>
            </p:cNvPr>
            <p:cNvGrpSpPr>
              <a:grpSpLocks/>
            </p:cNvGrpSpPr>
            <p:nvPr/>
          </p:nvGrpSpPr>
          <p:grpSpPr bwMode="auto">
            <a:xfrm>
              <a:off x="1176243" y="3086844"/>
              <a:ext cx="979487" cy="993775"/>
              <a:chOff x="3254772" y="2872916"/>
              <a:chExt cx="936104" cy="936104"/>
            </a:xfrm>
          </p:grpSpPr>
          <p:sp>
            <p:nvSpPr>
              <p:cNvPr id="313" name="椭圆 312">
                <a:extLst>
                  <a:ext uri="{FF2B5EF4-FFF2-40B4-BE49-F238E27FC236}">
                    <a16:creationId xmlns:a16="http://schemas.microsoft.com/office/drawing/2014/main" id="{A612990B-AE18-4681-BF9B-F61296F66408}"/>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14" name="矩形 58">
                <a:extLst>
                  <a:ext uri="{FF2B5EF4-FFF2-40B4-BE49-F238E27FC236}">
                    <a16:creationId xmlns:a16="http://schemas.microsoft.com/office/drawing/2014/main" id="{86C158C2-C317-4E64-A0EA-235445347541}"/>
                  </a:ext>
                </a:extLst>
              </p:cNvPr>
              <p:cNvSpPr>
                <a:spLocks noChangeArrowheads="1"/>
              </p:cNvSpPr>
              <p:nvPr/>
            </p:nvSpPr>
            <p:spPr bwMode="auto">
              <a:xfrm>
                <a:off x="3299583" y="3074791"/>
                <a:ext cx="862464" cy="61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云计算</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工程师</a:t>
                </a:r>
              </a:p>
            </p:txBody>
          </p:sp>
        </p:grpSp>
        <p:sp>
          <p:nvSpPr>
            <p:cNvPr id="307" name="矩形 58">
              <a:extLst>
                <a:ext uri="{FF2B5EF4-FFF2-40B4-BE49-F238E27FC236}">
                  <a16:creationId xmlns:a16="http://schemas.microsoft.com/office/drawing/2014/main" id="{118E160C-6062-4945-A93E-1459FD39D552}"/>
                </a:ext>
              </a:extLst>
            </p:cNvPr>
            <p:cNvSpPr>
              <a:spLocks noChangeArrowheads="1"/>
            </p:cNvSpPr>
            <p:nvPr/>
          </p:nvSpPr>
          <p:spPr bwMode="auto">
            <a:xfrm>
              <a:off x="2271454" y="2363255"/>
              <a:ext cx="771645"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dirty="0">
                  <a:solidFill>
                    <a:schemeClr val="bg1"/>
                  </a:solidFill>
                  <a:latin typeface="微软雅黑" pitchFamily="34" charset="-122"/>
                  <a:ea typeface="微软雅黑" pitchFamily="34" charset="-122"/>
                </a:rPr>
                <a:t>java</a:t>
              </a:r>
              <a:endParaRPr lang="zh-CN" altLang="en-US" sz="1100" dirty="0">
                <a:solidFill>
                  <a:schemeClr val="bg1"/>
                </a:solidFill>
                <a:latin typeface="微软雅黑" pitchFamily="34" charset="-122"/>
                <a:ea typeface="微软雅黑" pitchFamily="34" charset="-122"/>
              </a:endParaRPr>
            </a:p>
          </p:txBody>
        </p:sp>
        <p:sp>
          <p:nvSpPr>
            <p:cNvPr id="308" name="矩形 58">
              <a:extLst>
                <a:ext uri="{FF2B5EF4-FFF2-40B4-BE49-F238E27FC236}">
                  <a16:creationId xmlns:a16="http://schemas.microsoft.com/office/drawing/2014/main" id="{9C242122-9FB1-4C85-923A-1CFACA20EF82}"/>
                </a:ext>
              </a:extLst>
            </p:cNvPr>
            <p:cNvSpPr>
              <a:spLocks noChangeArrowheads="1"/>
            </p:cNvSpPr>
            <p:nvPr/>
          </p:nvSpPr>
          <p:spPr bwMode="auto">
            <a:xfrm>
              <a:off x="279094" y="2383650"/>
              <a:ext cx="1033221"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spring</a:t>
              </a:r>
              <a:endParaRPr lang="zh-CN" altLang="en-US" sz="1100" dirty="0">
                <a:solidFill>
                  <a:schemeClr val="bg1"/>
                </a:solidFill>
                <a:latin typeface="微软雅黑" pitchFamily="34" charset="-122"/>
                <a:ea typeface="微软雅黑" pitchFamily="34" charset="-122"/>
              </a:endParaRPr>
            </a:p>
          </p:txBody>
        </p:sp>
        <p:sp>
          <p:nvSpPr>
            <p:cNvPr id="309" name="矩形 58">
              <a:extLst>
                <a:ext uri="{FF2B5EF4-FFF2-40B4-BE49-F238E27FC236}">
                  <a16:creationId xmlns:a16="http://schemas.microsoft.com/office/drawing/2014/main" id="{9E10E444-3A60-4073-ACEE-9DF842AB7827}"/>
                </a:ext>
              </a:extLst>
            </p:cNvPr>
            <p:cNvSpPr>
              <a:spLocks noChangeArrowheads="1"/>
            </p:cNvSpPr>
            <p:nvPr/>
          </p:nvSpPr>
          <p:spPr bwMode="auto">
            <a:xfrm>
              <a:off x="2307542" y="4492882"/>
              <a:ext cx="1204879"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hadoop</a:t>
              </a:r>
              <a:endParaRPr lang="zh-CN" altLang="en-US" sz="1100" dirty="0">
                <a:solidFill>
                  <a:schemeClr val="bg1"/>
                </a:solidFill>
                <a:latin typeface="微软雅黑" pitchFamily="34" charset="-122"/>
                <a:ea typeface="微软雅黑" pitchFamily="34" charset="-122"/>
              </a:endParaRPr>
            </a:p>
          </p:txBody>
        </p:sp>
        <p:sp>
          <p:nvSpPr>
            <p:cNvPr id="310" name="矩形 58">
              <a:extLst>
                <a:ext uri="{FF2B5EF4-FFF2-40B4-BE49-F238E27FC236}">
                  <a16:creationId xmlns:a16="http://schemas.microsoft.com/office/drawing/2014/main" id="{5C08EA5A-F2E0-49AC-8ABD-700D419128A2}"/>
                </a:ext>
              </a:extLst>
            </p:cNvPr>
            <p:cNvSpPr>
              <a:spLocks noChangeArrowheads="1"/>
            </p:cNvSpPr>
            <p:nvPr/>
          </p:nvSpPr>
          <p:spPr bwMode="auto">
            <a:xfrm>
              <a:off x="2693308" y="3368783"/>
              <a:ext cx="935131"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spark</a:t>
              </a:r>
              <a:endParaRPr lang="zh-CN" altLang="en-US" sz="1100" dirty="0">
                <a:solidFill>
                  <a:schemeClr val="bg1"/>
                </a:solidFill>
                <a:latin typeface="微软雅黑" pitchFamily="34" charset="-122"/>
                <a:ea typeface="微软雅黑" pitchFamily="34" charset="-122"/>
              </a:endParaRPr>
            </a:p>
          </p:txBody>
        </p:sp>
        <p:sp>
          <p:nvSpPr>
            <p:cNvPr id="311" name="矩形 58">
              <a:extLst>
                <a:ext uri="{FF2B5EF4-FFF2-40B4-BE49-F238E27FC236}">
                  <a16:creationId xmlns:a16="http://schemas.microsoft.com/office/drawing/2014/main" id="{996F6F84-41F2-480D-9D09-FED46298821D}"/>
                </a:ext>
              </a:extLst>
            </p:cNvPr>
            <p:cNvSpPr>
              <a:spLocks noChangeArrowheads="1"/>
            </p:cNvSpPr>
            <p:nvPr/>
          </p:nvSpPr>
          <p:spPr bwMode="auto">
            <a:xfrm>
              <a:off x="12963" y="3396746"/>
              <a:ext cx="837040"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bug </a:t>
              </a:r>
              <a:endParaRPr lang="zh-CN" altLang="en-US" sz="1100" dirty="0">
                <a:solidFill>
                  <a:schemeClr val="bg1"/>
                </a:solidFill>
                <a:latin typeface="微软雅黑" pitchFamily="34" charset="-122"/>
                <a:ea typeface="微软雅黑" pitchFamily="34" charset="-122"/>
              </a:endParaRPr>
            </a:p>
          </p:txBody>
        </p:sp>
        <p:sp>
          <p:nvSpPr>
            <p:cNvPr id="312" name="矩形 58">
              <a:extLst>
                <a:ext uri="{FF2B5EF4-FFF2-40B4-BE49-F238E27FC236}">
                  <a16:creationId xmlns:a16="http://schemas.microsoft.com/office/drawing/2014/main" id="{48F9BEAF-C159-47A3-90FB-7A50A2051879}"/>
                </a:ext>
              </a:extLst>
            </p:cNvPr>
            <p:cNvSpPr>
              <a:spLocks noChangeArrowheads="1"/>
            </p:cNvSpPr>
            <p:nvPr/>
          </p:nvSpPr>
          <p:spPr bwMode="auto">
            <a:xfrm>
              <a:off x="544390" y="4466997"/>
              <a:ext cx="834316" cy="46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shell</a:t>
              </a:r>
              <a:endParaRPr lang="zh-CN" altLang="en-US" sz="1100" dirty="0">
                <a:solidFill>
                  <a:schemeClr val="bg1"/>
                </a:solidFill>
                <a:latin typeface="微软雅黑" pitchFamily="34" charset="-122"/>
                <a:ea typeface="微软雅黑" pitchFamily="34" charset="-122"/>
              </a:endParaRPr>
            </a:p>
          </p:txBody>
        </p:sp>
      </p:grpSp>
      <p:grpSp>
        <p:nvGrpSpPr>
          <p:cNvPr id="354" name="组合 353">
            <a:extLst>
              <a:ext uri="{FF2B5EF4-FFF2-40B4-BE49-F238E27FC236}">
                <a16:creationId xmlns:a16="http://schemas.microsoft.com/office/drawing/2014/main" id="{7AD9D04E-191C-4E3C-92EB-6C631B7CA5CA}"/>
              </a:ext>
            </a:extLst>
          </p:cNvPr>
          <p:cNvGrpSpPr/>
          <p:nvPr/>
        </p:nvGrpSpPr>
        <p:grpSpPr>
          <a:xfrm>
            <a:off x="1891082" y="3428113"/>
            <a:ext cx="1923944" cy="1207823"/>
            <a:chOff x="3522898" y="2402422"/>
            <a:chExt cx="3669439" cy="2377329"/>
          </a:xfrm>
        </p:grpSpPr>
        <p:grpSp>
          <p:nvGrpSpPr>
            <p:cNvPr id="355" name="组合 354">
              <a:extLst>
                <a:ext uri="{FF2B5EF4-FFF2-40B4-BE49-F238E27FC236}">
                  <a16:creationId xmlns:a16="http://schemas.microsoft.com/office/drawing/2014/main" id="{D84D6487-9DAC-494C-87E4-0700A38CAE7E}"/>
                </a:ext>
              </a:extLst>
            </p:cNvPr>
            <p:cNvGrpSpPr>
              <a:grpSpLocks/>
            </p:cNvGrpSpPr>
            <p:nvPr/>
          </p:nvGrpSpPr>
          <p:grpSpPr bwMode="auto">
            <a:xfrm>
              <a:off x="4284568" y="2621220"/>
              <a:ext cx="1958975" cy="1871663"/>
              <a:chOff x="3065829" y="2668267"/>
              <a:chExt cx="1872107" cy="1761728"/>
            </a:xfrm>
          </p:grpSpPr>
          <p:sp>
            <p:nvSpPr>
              <p:cNvPr id="365" name="椭圆 364">
                <a:extLst>
                  <a:ext uri="{FF2B5EF4-FFF2-40B4-BE49-F238E27FC236}">
                    <a16:creationId xmlns:a16="http://schemas.microsoft.com/office/drawing/2014/main" id="{8B4716BD-9D24-45E6-BE6E-B5BFDAB4BD4D}"/>
                  </a:ext>
                </a:extLst>
              </p:cNvPr>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6" name="椭圆 365">
                <a:extLst>
                  <a:ext uri="{FF2B5EF4-FFF2-40B4-BE49-F238E27FC236}">
                    <a16:creationId xmlns:a16="http://schemas.microsoft.com/office/drawing/2014/main" id="{15A9C1C8-D3C9-490C-AE81-F676DC2DF983}"/>
                  </a:ext>
                </a:extLst>
              </p:cNvPr>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7" name="椭圆 366">
                <a:extLst>
                  <a:ext uri="{FF2B5EF4-FFF2-40B4-BE49-F238E27FC236}">
                    <a16:creationId xmlns:a16="http://schemas.microsoft.com/office/drawing/2014/main" id="{3E231EBB-D32B-48ED-B400-CDC7925F0802}"/>
                  </a:ext>
                </a:extLst>
              </p:cNvPr>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8" name="椭圆 367">
                <a:extLst>
                  <a:ext uri="{FF2B5EF4-FFF2-40B4-BE49-F238E27FC236}">
                    <a16:creationId xmlns:a16="http://schemas.microsoft.com/office/drawing/2014/main" id="{A682D583-F8E2-41B0-A4E6-39DC42EA6D4C}"/>
                  </a:ext>
                </a:extLst>
              </p:cNvPr>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9" name="椭圆 368">
                <a:extLst>
                  <a:ext uri="{FF2B5EF4-FFF2-40B4-BE49-F238E27FC236}">
                    <a16:creationId xmlns:a16="http://schemas.microsoft.com/office/drawing/2014/main" id="{72E3D0BB-B2D1-452D-968F-CC95CEBDF383}"/>
                  </a:ext>
                </a:extLst>
              </p:cNvPr>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0" name="椭圆 369">
                <a:extLst>
                  <a:ext uri="{FF2B5EF4-FFF2-40B4-BE49-F238E27FC236}">
                    <a16:creationId xmlns:a16="http://schemas.microsoft.com/office/drawing/2014/main" id="{2D40646C-C6F1-4C71-BA68-585B3229746C}"/>
                  </a:ext>
                </a:extLst>
              </p:cNvPr>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1" name="椭圆 370">
                <a:extLst>
                  <a:ext uri="{FF2B5EF4-FFF2-40B4-BE49-F238E27FC236}">
                    <a16:creationId xmlns:a16="http://schemas.microsoft.com/office/drawing/2014/main" id="{35140CAF-6FEB-4D90-867E-4FDAF5072D95}"/>
                  </a:ext>
                </a:extLst>
              </p:cNvPr>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372" name="组合 46">
                <a:extLst>
                  <a:ext uri="{FF2B5EF4-FFF2-40B4-BE49-F238E27FC236}">
                    <a16:creationId xmlns:a16="http://schemas.microsoft.com/office/drawing/2014/main" id="{E7619488-2FC8-4D57-9783-44075F0D18F3}"/>
                  </a:ext>
                </a:extLst>
              </p:cNvPr>
              <p:cNvGrpSpPr>
                <a:grpSpLocks/>
              </p:cNvGrpSpPr>
              <p:nvPr/>
            </p:nvGrpSpPr>
            <p:grpSpPr bwMode="auto">
              <a:xfrm>
                <a:off x="3269294" y="2943617"/>
                <a:ext cx="1465544" cy="1202498"/>
                <a:chOff x="3269294" y="2943617"/>
                <a:chExt cx="1465544" cy="1202498"/>
              </a:xfrm>
            </p:grpSpPr>
            <p:sp>
              <p:nvSpPr>
                <p:cNvPr id="373" name="任意多边形 33">
                  <a:extLst>
                    <a:ext uri="{FF2B5EF4-FFF2-40B4-BE49-F238E27FC236}">
                      <a16:creationId xmlns:a16="http://schemas.microsoft.com/office/drawing/2014/main" id="{2ECDD908-BAFA-4191-9A65-114D9208C274}"/>
                    </a:ext>
                  </a:extLst>
                </p:cNvPr>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4" name="任意多边形 34">
                  <a:extLst>
                    <a:ext uri="{FF2B5EF4-FFF2-40B4-BE49-F238E27FC236}">
                      <a16:creationId xmlns:a16="http://schemas.microsoft.com/office/drawing/2014/main" id="{54AEA089-41CB-47AE-A1D1-DAC97D7FB538}"/>
                    </a:ext>
                  </a:extLst>
                </p:cNvPr>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5" name="任意多边形 35">
                  <a:extLst>
                    <a:ext uri="{FF2B5EF4-FFF2-40B4-BE49-F238E27FC236}">
                      <a16:creationId xmlns:a16="http://schemas.microsoft.com/office/drawing/2014/main" id="{AC7BE8E8-2901-4EF4-945B-345A31431487}"/>
                    </a:ext>
                  </a:extLst>
                </p:cNvPr>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6" name="任意多边形 36">
                  <a:extLst>
                    <a:ext uri="{FF2B5EF4-FFF2-40B4-BE49-F238E27FC236}">
                      <a16:creationId xmlns:a16="http://schemas.microsoft.com/office/drawing/2014/main" id="{04832601-A616-4D45-A0B7-788B36143BE5}"/>
                    </a:ext>
                  </a:extLst>
                </p:cNvPr>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7" name="任意多边形 37">
                  <a:extLst>
                    <a:ext uri="{FF2B5EF4-FFF2-40B4-BE49-F238E27FC236}">
                      <a16:creationId xmlns:a16="http://schemas.microsoft.com/office/drawing/2014/main" id="{A4DA3A77-5CFF-46D0-ABB0-421045C51E48}"/>
                    </a:ext>
                  </a:extLst>
                </p:cNvPr>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8" name="任意多边形 38">
                  <a:extLst>
                    <a:ext uri="{FF2B5EF4-FFF2-40B4-BE49-F238E27FC236}">
                      <a16:creationId xmlns:a16="http://schemas.microsoft.com/office/drawing/2014/main" id="{3217BC46-62DB-41A8-9F23-C14B655373B7}"/>
                    </a:ext>
                  </a:extLst>
                </p:cNvPr>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356" name="组合 355">
              <a:extLst>
                <a:ext uri="{FF2B5EF4-FFF2-40B4-BE49-F238E27FC236}">
                  <a16:creationId xmlns:a16="http://schemas.microsoft.com/office/drawing/2014/main" id="{39A453D2-C4CC-4C2F-B27D-E9EC85501E3C}"/>
                </a:ext>
              </a:extLst>
            </p:cNvPr>
            <p:cNvGrpSpPr>
              <a:grpSpLocks/>
            </p:cNvGrpSpPr>
            <p:nvPr/>
          </p:nvGrpSpPr>
          <p:grpSpPr bwMode="auto">
            <a:xfrm>
              <a:off x="4767167" y="3060958"/>
              <a:ext cx="979487" cy="993775"/>
              <a:chOff x="3254772" y="2872916"/>
              <a:chExt cx="936104" cy="936104"/>
            </a:xfrm>
          </p:grpSpPr>
          <p:sp>
            <p:nvSpPr>
              <p:cNvPr id="363" name="椭圆 362">
                <a:extLst>
                  <a:ext uri="{FF2B5EF4-FFF2-40B4-BE49-F238E27FC236}">
                    <a16:creationId xmlns:a16="http://schemas.microsoft.com/office/drawing/2014/main" id="{A3ADEE8B-5BEE-42EF-B477-4B8DE993E5A6}"/>
                  </a:ext>
                </a:extLst>
              </p:cNvPr>
              <p:cNvSpPr/>
              <p:nvPr/>
            </p:nvSpPr>
            <p:spPr>
              <a:xfrm>
                <a:off x="3254772" y="2872916"/>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64" name="矩形 58">
                <a:extLst>
                  <a:ext uri="{FF2B5EF4-FFF2-40B4-BE49-F238E27FC236}">
                    <a16:creationId xmlns:a16="http://schemas.microsoft.com/office/drawing/2014/main" id="{574078C1-BFB3-459E-8E60-4FA7E4E5D9E2}"/>
                  </a:ext>
                </a:extLst>
              </p:cNvPr>
              <p:cNvSpPr>
                <a:spLocks noChangeArrowheads="1"/>
              </p:cNvSpPr>
              <p:nvPr/>
            </p:nvSpPr>
            <p:spPr bwMode="auto">
              <a:xfrm>
                <a:off x="3302818" y="3085679"/>
                <a:ext cx="816896" cy="57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900" dirty="0">
                    <a:solidFill>
                      <a:schemeClr val="bg1"/>
                    </a:solidFill>
                    <a:latin typeface="微软雅黑" pitchFamily="34" charset="-122"/>
                    <a:ea typeface="微软雅黑" pitchFamily="34" charset="-122"/>
                  </a:rPr>
                  <a:t>嵌入式</a:t>
                </a:r>
                <a:endParaRPr lang="en-US" altLang="zh-CN" sz="900" dirty="0">
                  <a:solidFill>
                    <a:schemeClr val="bg1"/>
                  </a:solidFill>
                  <a:latin typeface="微软雅黑" pitchFamily="34" charset="-122"/>
                  <a:ea typeface="微软雅黑" pitchFamily="34" charset="-122"/>
                </a:endParaRPr>
              </a:p>
              <a:p>
                <a:pPr algn="ctr" eaLnBrk="1" hangingPunct="1"/>
                <a:r>
                  <a:rPr lang="zh-CN" altLang="en-US" sz="900" dirty="0">
                    <a:solidFill>
                      <a:schemeClr val="bg1"/>
                    </a:solidFill>
                    <a:latin typeface="微软雅黑" pitchFamily="34" charset="-122"/>
                    <a:ea typeface="微软雅黑" pitchFamily="34" charset="-122"/>
                  </a:rPr>
                  <a:t>开发</a:t>
                </a:r>
              </a:p>
            </p:txBody>
          </p:sp>
        </p:grpSp>
        <p:sp>
          <p:nvSpPr>
            <p:cNvPr id="357" name="矩形 58">
              <a:extLst>
                <a:ext uri="{FF2B5EF4-FFF2-40B4-BE49-F238E27FC236}">
                  <a16:creationId xmlns:a16="http://schemas.microsoft.com/office/drawing/2014/main" id="{F6B717C5-6056-4924-9188-FBF5F4377AFE}"/>
                </a:ext>
              </a:extLst>
            </p:cNvPr>
            <p:cNvSpPr>
              <a:spLocks noChangeArrowheads="1"/>
            </p:cNvSpPr>
            <p:nvPr/>
          </p:nvSpPr>
          <p:spPr bwMode="auto">
            <a:xfrm>
              <a:off x="3801715" y="2402422"/>
              <a:ext cx="730877"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100" dirty="0">
                  <a:solidFill>
                    <a:schemeClr val="bg1"/>
                  </a:solidFill>
                  <a:latin typeface="微软雅黑" pitchFamily="34" charset="-122"/>
                  <a:ea typeface="微软雅黑" pitchFamily="34" charset="-122"/>
                </a:rPr>
                <a:t>java</a:t>
              </a:r>
              <a:endParaRPr lang="zh-CN" altLang="en-US" sz="1100" dirty="0">
                <a:solidFill>
                  <a:schemeClr val="bg1"/>
                </a:solidFill>
                <a:latin typeface="微软雅黑" pitchFamily="34" charset="-122"/>
                <a:ea typeface="微软雅黑" pitchFamily="34" charset="-122"/>
              </a:endParaRPr>
            </a:p>
          </p:txBody>
        </p:sp>
        <p:sp>
          <p:nvSpPr>
            <p:cNvPr id="358" name="矩形 58">
              <a:extLst>
                <a:ext uri="{FF2B5EF4-FFF2-40B4-BE49-F238E27FC236}">
                  <a16:creationId xmlns:a16="http://schemas.microsoft.com/office/drawing/2014/main" id="{6139F4B3-3ABD-4EF4-B7F6-EF88B323DAF1}"/>
                </a:ext>
              </a:extLst>
            </p:cNvPr>
            <p:cNvSpPr>
              <a:spLocks noChangeArrowheads="1"/>
            </p:cNvSpPr>
            <p:nvPr/>
          </p:nvSpPr>
          <p:spPr bwMode="auto">
            <a:xfrm>
              <a:off x="6195639" y="3298727"/>
              <a:ext cx="996698"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NASM</a:t>
              </a:r>
              <a:endParaRPr lang="zh-CN" altLang="en-US" sz="1100" dirty="0">
                <a:solidFill>
                  <a:schemeClr val="bg1"/>
                </a:solidFill>
                <a:latin typeface="微软雅黑" pitchFamily="34" charset="-122"/>
                <a:ea typeface="微软雅黑" pitchFamily="34" charset="-122"/>
              </a:endParaRPr>
            </a:p>
          </p:txBody>
        </p:sp>
        <p:sp>
          <p:nvSpPr>
            <p:cNvPr id="359" name="矩形 58">
              <a:extLst>
                <a:ext uri="{FF2B5EF4-FFF2-40B4-BE49-F238E27FC236}">
                  <a16:creationId xmlns:a16="http://schemas.microsoft.com/office/drawing/2014/main" id="{A7C4A019-9062-4D2A-8D66-F3557E302B4E}"/>
                </a:ext>
              </a:extLst>
            </p:cNvPr>
            <p:cNvSpPr>
              <a:spLocks noChangeArrowheads="1"/>
            </p:cNvSpPr>
            <p:nvPr/>
          </p:nvSpPr>
          <p:spPr bwMode="auto">
            <a:xfrm>
              <a:off x="4046282" y="4345462"/>
              <a:ext cx="586353"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git</a:t>
              </a:r>
              <a:endParaRPr lang="zh-CN" altLang="en-US" sz="1100" dirty="0">
                <a:solidFill>
                  <a:schemeClr val="bg1"/>
                </a:solidFill>
                <a:latin typeface="微软雅黑" pitchFamily="34" charset="-122"/>
                <a:ea typeface="微软雅黑" pitchFamily="34" charset="-122"/>
              </a:endParaRPr>
            </a:p>
          </p:txBody>
        </p:sp>
        <p:sp>
          <p:nvSpPr>
            <p:cNvPr id="360" name="矩形 58">
              <a:extLst>
                <a:ext uri="{FF2B5EF4-FFF2-40B4-BE49-F238E27FC236}">
                  <a16:creationId xmlns:a16="http://schemas.microsoft.com/office/drawing/2014/main" id="{78AC8BCA-FAE1-4B13-BAFF-C1C6B659AFF7}"/>
                </a:ext>
              </a:extLst>
            </p:cNvPr>
            <p:cNvSpPr>
              <a:spLocks noChangeArrowheads="1"/>
            </p:cNvSpPr>
            <p:nvPr/>
          </p:nvSpPr>
          <p:spPr bwMode="auto">
            <a:xfrm>
              <a:off x="5792262" y="2424182"/>
              <a:ext cx="1071541"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python</a:t>
              </a:r>
              <a:endParaRPr lang="zh-CN" altLang="en-US" sz="1100" dirty="0">
                <a:solidFill>
                  <a:schemeClr val="bg1"/>
                </a:solidFill>
                <a:latin typeface="微软雅黑" pitchFamily="34" charset="-122"/>
                <a:ea typeface="微软雅黑" pitchFamily="34" charset="-122"/>
              </a:endParaRPr>
            </a:p>
          </p:txBody>
        </p:sp>
        <p:sp>
          <p:nvSpPr>
            <p:cNvPr id="361" name="矩形 58">
              <a:extLst>
                <a:ext uri="{FF2B5EF4-FFF2-40B4-BE49-F238E27FC236}">
                  <a16:creationId xmlns:a16="http://schemas.microsoft.com/office/drawing/2014/main" id="{CB81214A-A9B6-4590-90E5-2BE75F3534B3}"/>
                </a:ext>
              </a:extLst>
            </p:cNvPr>
            <p:cNvSpPr>
              <a:spLocks noChangeArrowheads="1"/>
            </p:cNvSpPr>
            <p:nvPr/>
          </p:nvSpPr>
          <p:spPr bwMode="auto">
            <a:xfrm>
              <a:off x="5806312" y="4348582"/>
              <a:ext cx="857336"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a:solidFill>
                    <a:schemeClr val="bg1"/>
                  </a:solidFill>
                  <a:latin typeface="微软雅黑" pitchFamily="34" charset="-122"/>
                  <a:ea typeface="微软雅黑" pitchFamily="34" charset="-122"/>
                </a:rPr>
                <a:t>shell </a:t>
              </a:r>
              <a:endParaRPr lang="zh-CN" altLang="en-US" sz="1100" dirty="0">
                <a:solidFill>
                  <a:schemeClr val="bg1"/>
                </a:solidFill>
                <a:latin typeface="微软雅黑" pitchFamily="34" charset="-122"/>
                <a:ea typeface="微软雅黑" pitchFamily="34" charset="-122"/>
              </a:endParaRPr>
            </a:p>
          </p:txBody>
        </p:sp>
        <p:sp>
          <p:nvSpPr>
            <p:cNvPr id="362" name="矩形 58">
              <a:extLst>
                <a:ext uri="{FF2B5EF4-FFF2-40B4-BE49-F238E27FC236}">
                  <a16:creationId xmlns:a16="http://schemas.microsoft.com/office/drawing/2014/main" id="{78D0416C-08D4-4A1B-A035-6F8353CA3A25}"/>
                </a:ext>
              </a:extLst>
            </p:cNvPr>
            <p:cNvSpPr>
              <a:spLocks noChangeArrowheads="1"/>
            </p:cNvSpPr>
            <p:nvPr/>
          </p:nvSpPr>
          <p:spPr bwMode="auto">
            <a:xfrm>
              <a:off x="3522898" y="3354827"/>
              <a:ext cx="810882" cy="4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100" dirty="0" err="1">
                  <a:solidFill>
                    <a:schemeClr val="bg1"/>
                  </a:solidFill>
                  <a:latin typeface="微软雅黑" pitchFamily="34" charset="-122"/>
                  <a:ea typeface="微软雅黑" pitchFamily="34" charset="-122"/>
                </a:rPr>
                <a:t>linux</a:t>
              </a:r>
              <a:endParaRPr lang="zh-CN" altLang="en-US" sz="1100" dirty="0">
                <a:solidFill>
                  <a:schemeClr val="bg1"/>
                </a:solidFill>
                <a:latin typeface="微软雅黑" pitchFamily="34" charset="-122"/>
                <a:ea typeface="微软雅黑" pitchFamily="34" charset="-122"/>
              </a:endParaRPr>
            </a:p>
          </p:txBody>
        </p:sp>
      </p:grpSp>
      <p:pic>
        <p:nvPicPr>
          <p:cNvPr id="112" name="图片 111">
            <a:extLst>
              <a:ext uri="{FF2B5EF4-FFF2-40B4-BE49-F238E27FC236}">
                <a16:creationId xmlns:a16="http://schemas.microsoft.com/office/drawing/2014/main" id="{17105792-9A85-4D1A-849C-4F62BC69C81E}"/>
              </a:ext>
            </a:extLst>
          </p:cNvPr>
          <p:cNvPicPr>
            <a:picLocks noChangeAspect="1"/>
          </p:cNvPicPr>
          <p:nvPr/>
        </p:nvPicPr>
        <p:blipFill>
          <a:blip r:embed="rId3"/>
          <a:stretch>
            <a:fillRect/>
          </a:stretch>
        </p:blipFill>
        <p:spPr>
          <a:xfrm>
            <a:off x="4267666" y="2061561"/>
            <a:ext cx="4818487" cy="2251311"/>
          </a:xfrm>
          <a:prstGeom prst="rect">
            <a:avLst/>
          </a:prstGeom>
        </p:spPr>
      </p:pic>
    </p:spTree>
    <p:extLst>
      <p:ext uri="{BB962C8B-B14F-4D97-AF65-F5344CB8AC3E}">
        <p14:creationId xmlns:p14="http://schemas.microsoft.com/office/powerpoint/2010/main" val="688943233"/>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数据归一化</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283517" y="947949"/>
            <a:ext cx="8430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rPr>
              <a:t>由于热门冷门职业的需求量不同，所以数据差别较大。对每一个岗位上的所有技术栈数值进行归一化，将每一个数除以该职位中技术要求的总数作为相应技术栈在该岗位中的重要程度百分比，并将数据投影到</a:t>
            </a:r>
            <a:r>
              <a:rPr lang="en-US" altLang="zh-CN" sz="1600" dirty="0">
                <a:solidFill>
                  <a:schemeClr val="bg1"/>
                </a:solidFill>
              </a:rPr>
              <a:t>0-1000</a:t>
            </a:r>
            <a:r>
              <a:rPr lang="zh-CN" altLang="en-US" sz="1600" dirty="0">
                <a:solidFill>
                  <a:schemeClr val="bg1"/>
                </a:solidFill>
              </a:rPr>
              <a:t>的范围内</a:t>
            </a:r>
            <a:endParaRPr lang="en-US" altLang="zh-CN" sz="1600" dirty="0">
              <a:solidFill>
                <a:schemeClr val="bg1"/>
              </a:solidFill>
            </a:endParaRPr>
          </a:p>
        </p:txBody>
      </p:sp>
      <p:sp>
        <p:nvSpPr>
          <p:cNvPr id="248" name="箭头: 右 247">
            <a:extLst>
              <a:ext uri="{FF2B5EF4-FFF2-40B4-BE49-F238E27FC236}">
                <a16:creationId xmlns:a16="http://schemas.microsoft.com/office/drawing/2014/main" id="{0224E7E7-EAEC-497F-BF1F-F15BBD8DCA37}"/>
              </a:ext>
            </a:extLst>
          </p:cNvPr>
          <p:cNvSpPr/>
          <p:nvPr/>
        </p:nvSpPr>
        <p:spPr bwMode="auto">
          <a:xfrm>
            <a:off x="4201781" y="3364555"/>
            <a:ext cx="866867" cy="435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3" name="图片 2">
            <a:extLst>
              <a:ext uri="{FF2B5EF4-FFF2-40B4-BE49-F238E27FC236}">
                <a16:creationId xmlns:a16="http://schemas.microsoft.com/office/drawing/2014/main" id="{CB34207A-4105-4E9E-ABE3-A4C3C8B20654}"/>
              </a:ext>
            </a:extLst>
          </p:cNvPr>
          <p:cNvPicPr>
            <a:picLocks noChangeAspect="1"/>
          </p:cNvPicPr>
          <p:nvPr/>
        </p:nvPicPr>
        <p:blipFill>
          <a:blip r:embed="rId3"/>
          <a:stretch>
            <a:fillRect/>
          </a:stretch>
        </p:blipFill>
        <p:spPr>
          <a:xfrm>
            <a:off x="322637" y="2079428"/>
            <a:ext cx="3752717" cy="2808156"/>
          </a:xfrm>
          <a:prstGeom prst="rect">
            <a:avLst/>
          </a:prstGeom>
        </p:spPr>
      </p:pic>
      <p:pic>
        <p:nvPicPr>
          <p:cNvPr id="112" name="图片 111">
            <a:extLst>
              <a:ext uri="{FF2B5EF4-FFF2-40B4-BE49-F238E27FC236}">
                <a16:creationId xmlns:a16="http://schemas.microsoft.com/office/drawing/2014/main" id="{C224CC3F-37B1-429E-A2F9-FEC093872D47}"/>
              </a:ext>
            </a:extLst>
          </p:cNvPr>
          <p:cNvPicPr>
            <a:picLocks noChangeAspect="1"/>
          </p:cNvPicPr>
          <p:nvPr/>
        </p:nvPicPr>
        <p:blipFill>
          <a:blip r:embed="rId4"/>
          <a:stretch>
            <a:fillRect/>
          </a:stretch>
        </p:blipFill>
        <p:spPr>
          <a:xfrm>
            <a:off x="5195075" y="2079428"/>
            <a:ext cx="3636600" cy="2798648"/>
          </a:xfrm>
          <a:prstGeom prst="rect">
            <a:avLst/>
          </a:prstGeom>
        </p:spPr>
      </p:pic>
    </p:spTree>
    <p:extLst>
      <p:ext uri="{BB962C8B-B14F-4D97-AF65-F5344CB8AC3E}">
        <p14:creationId xmlns:p14="http://schemas.microsoft.com/office/powerpoint/2010/main" val="2476872627"/>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数据存储</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4" name="图片 3">
            <a:extLst>
              <a:ext uri="{FF2B5EF4-FFF2-40B4-BE49-F238E27FC236}">
                <a16:creationId xmlns:a16="http://schemas.microsoft.com/office/drawing/2014/main" id="{7CBAFEC0-5815-499D-9176-F8D1C4A2E239}"/>
              </a:ext>
            </a:extLst>
          </p:cNvPr>
          <p:cNvPicPr>
            <a:picLocks noChangeAspect="1"/>
          </p:cNvPicPr>
          <p:nvPr/>
        </p:nvPicPr>
        <p:blipFill>
          <a:blip r:embed="rId3"/>
          <a:stretch>
            <a:fillRect/>
          </a:stretch>
        </p:blipFill>
        <p:spPr>
          <a:xfrm>
            <a:off x="1028438" y="1557456"/>
            <a:ext cx="7087123" cy="3057847"/>
          </a:xfrm>
          <a:prstGeom prst="rect">
            <a:avLst/>
          </a:prstGeom>
        </p:spPr>
      </p:pic>
    </p:spTree>
    <p:extLst>
      <p:ext uri="{BB962C8B-B14F-4D97-AF65-F5344CB8AC3E}">
        <p14:creationId xmlns:p14="http://schemas.microsoft.com/office/powerpoint/2010/main" val="3810351491"/>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19"/>
          <p:cNvGrpSpPr>
            <a:grpSpLocks/>
          </p:cNvGrpSpPr>
          <p:nvPr/>
        </p:nvGrpSpPr>
        <p:grpSpPr bwMode="auto">
          <a:xfrm>
            <a:off x="1218757" y="1210346"/>
            <a:ext cx="5697295" cy="1361404"/>
            <a:chOff x="0" y="654750"/>
            <a:chExt cx="5697033" cy="1361471"/>
          </a:xfrm>
        </p:grpSpPr>
        <p:sp>
          <p:nvSpPr>
            <p:cNvPr id="30" name="直接连接符 2"/>
            <p:cNvSpPr>
              <a:spLocks noChangeShapeType="1"/>
            </p:cNvSpPr>
            <p:nvPr/>
          </p:nvSpPr>
          <p:spPr bwMode="auto">
            <a:xfrm flipV="1">
              <a:off x="0" y="1276276"/>
              <a:ext cx="3027041" cy="739945"/>
            </a:xfrm>
            <a:prstGeom prst="line">
              <a:avLst/>
            </a:prstGeom>
            <a:noFill/>
            <a:ln w="9525">
              <a:solidFill>
                <a:schemeClr val="bg1"/>
              </a:solidFill>
              <a:miter lim="800000"/>
              <a:headEnd type="oval" w="med" len="med"/>
              <a:tailEnd/>
            </a:ln>
            <a:extLst>
              <a:ext uri="{909E8E84-426E-40DD-AFC4-6F175D3DCCD1}">
                <a14:hiddenFill xmlns:a14="http://schemas.microsoft.com/office/drawing/2010/main">
                  <a:noFill/>
                </a14:hiddenFill>
              </a:ext>
            </a:extLst>
          </p:spPr>
          <p:txBody>
            <a:bodyPr/>
            <a:lstStyle/>
            <a:p>
              <a:endParaRPr lang="zh-CN" altLang="en-US" dirty="0"/>
            </a:p>
          </p:txBody>
        </p:sp>
        <p:sp>
          <p:nvSpPr>
            <p:cNvPr id="33" name="直接连接符 9"/>
            <p:cNvSpPr>
              <a:spLocks noChangeShapeType="1"/>
            </p:cNvSpPr>
            <p:nvPr/>
          </p:nvSpPr>
          <p:spPr bwMode="auto">
            <a:xfrm flipV="1">
              <a:off x="3027040" y="654750"/>
              <a:ext cx="2669992" cy="613723"/>
            </a:xfrm>
            <a:prstGeom prst="line">
              <a:avLst/>
            </a:prstGeom>
            <a:noFill/>
            <a:ln w="9525">
              <a:solidFill>
                <a:schemeClr val="bg1"/>
              </a:solidFill>
              <a:miter lim="800000"/>
              <a:headEnd type="oval" w="med" len="med"/>
              <a:tailEnd/>
            </a:ln>
            <a:extLst>
              <a:ext uri="{909E8E84-426E-40DD-AFC4-6F175D3DCCD1}">
                <a14:hiddenFill xmlns:a14="http://schemas.microsoft.com/office/drawing/2010/main">
                  <a:noFill/>
                </a14:hiddenFill>
              </a:ext>
            </a:extLst>
          </p:spPr>
          <p:txBody>
            <a:bodyPr/>
            <a:lstStyle/>
            <a:p>
              <a:endParaRPr lang="zh-CN" altLang="en-US" dirty="0"/>
            </a:p>
          </p:txBody>
        </p:sp>
        <p:sp>
          <p:nvSpPr>
            <p:cNvPr id="34" name="直接连接符 11"/>
            <p:cNvSpPr>
              <a:spLocks noChangeShapeType="1"/>
            </p:cNvSpPr>
            <p:nvPr/>
          </p:nvSpPr>
          <p:spPr bwMode="auto">
            <a:xfrm flipH="1">
              <a:off x="5697032" y="654751"/>
              <a:ext cx="1" cy="1"/>
            </a:xfrm>
            <a:prstGeom prst="line">
              <a:avLst/>
            </a:prstGeom>
            <a:noFill/>
            <a:ln w="9525">
              <a:solidFill>
                <a:schemeClr val="bg1"/>
              </a:solidFill>
              <a:miter lim="800000"/>
              <a:headEnd type="oval" w="med" len="med"/>
              <a:tailEnd/>
            </a:ln>
            <a:extLst>
              <a:ext uri="{909E8E84-426E-40DD-AFC4-6F175D3DCCD1}">
                <a14:hiddenFill xmlns:a14="http://schemas.microsoft.com/office/drawing/2010/main">
                  <a:noFill/>
                </a14:hiddenFill>
              </a:ext>
            </a:extLst>
          </p:spPr>
          <p:txBody>
            <a:bodyPr/>
            <a:lstStyle/>
            <a:p>
              <a:endParaRPr lang="zh-CN" altLang="en-US" dirty="0"/>
            </a:p>
          </p:txBody>
        </p:sp>
      </p:grpSp>
      <p:sp>
        <p:nvSpPr>
          <p:cNvPr id="52" name="文本框 25">
            <a:extLst>
              <a:ext uri="{FF2B5EF4-FFF2-40B4-BE49-F238E27FC236}">
                <a16:creationId xmlns:a16="http://schemas.microsoft.com/office/drawing/2014/main" id="{164A303A-2B12-4893-8897-46BC2F2FDD73}"/>
              </a:ext>
            </a:extLst>
          </p:cNvPr>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计算流程概述</a:t>
            </a:r>
          </a:p>
        </p:txBody>
      </p:sp>
      <p:grpSp>
        <p:nvGrpSpPr>
          <p:cNvPr id="53" name="组合 26">
            <a:extLst>
              <a:ext uri="{FF2B5EF4-FFF2-40B4-BE49-F238E27FC236}">
                <a16:creationId xmlns:a16="http://schemas.microsoft.com/office/drawing/2014/main" id="{9E92A7AC-81E9-43EC-9F22-CA809FCC4E20}"/>
              </a:ext>
            </a:extLst>
          </p:cNvPr>
          <p:cNvGrpSpPr>
            <a:grpSpLocks/>
          </p:cNvGrpSpPr>
          <p:nvPr/>
        </p:nvGrpSpPr>
        <p:grpSpPr bwMode="auto">
          <a:xfrm>
            <a:off x="346472" y="634603"/>
            <a:ext cx="2614613" cy="232172"/>
            <a:chOff x="0" y="0"/>
            <a:chExt cx="3275216" cy="291392"/>
          </a:xfrm>
        </p:grpSpPr>
        <p:sp>
          <p:nvSpPr>
            <p:cNvPr id="54" name="菱形 28">
              <a:extLst>
                <a:ext uri="{FF2B5EF4-FFF2-40B4-BE49-F238E27FC236}">
                  <a16:creationId xmlns:a16="http://schemas.microsoft.com/office/drawing/2014/main" id="{542A8E58-07DB-4446-A667-E74DC9244C55}"/>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5" name="泪滴形 29">
              <a:extLst>
                <a:ext uri="{FF2B5EF4-FFF2-40B4-BE49-F238E27FC236}">
                  <a16:creationId xmlns:a16="http://schemas.microsoft.com/office/drawing/2014/main" id="{A6C85C80-23E0-4736-B0F1-1C76C4D041CB}"/>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泪滴形 30">
              <a:extLst>
                <a:ext uri="{FF2B5EF4-FFF2-40B4-BE49-F238E27FC236}">
                  <a16:creationId xmlns:a16="http://schemas.microsoft.com/office/drawing/2014/main" id="{0B80AB04-F4C7-4DC0-95BB-8A9A2783EBBA}"/>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菱形 31">
              <a:extLst>
                <a:ext uri="{FF2B5EF4-FFF2-40B4-BE49-F238E27FC236}">
                  <a16:creationId xmlns:a16="http://schemas.microsoft.com/office/drawing/2014/main" id="{29C24243-9A73-4739-A50A-ED0D2D570D99}"/>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58" name="直接连接符 32">
              <a:extLst>
                <a:ext uri="{FF2B5EF4-FFF2-40B4-BE49-F238E27FC236}">
                  <a16:creationId xmlns:a16="http://schemas.microsoft.com/office/drawing/2014/main" id="{46C8AB5B-0333-45BA-A323-0F147FF55173}"/>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72" name="组合 30">
            <a:extLst>
              <a:ext uri="{FF2B5EF4-FFF2-40B4-BE49-F238E27FC236}">
                <a16:creationId xmlns:a16="http://schemas.microsoft.com/office/drawing/2014/main" id="{87640BFE-D57B-41C2-BC5C-C80358CBEBCF}"/>
              </a:ext>
            </a:extLst>
          </p:cNvPr>
          <p:cNvGrpSpPr>
            <a:grpSpLocks/>
          </p:cNvGrpSpPr>
          <p:nvPr/>
        </p:nvGrpSpPr>
        <p:grpSpPr bwMode="auto">
          <a:xfrm>
            <a:off x="925860" y="2704765"/>
            <a:ext cx="1926133" cy="1072504"/>
            <a:chOff x="0" y="0"/>
            <a:chExt cx="1926468" cy="1073594"/>
          </a:xfrm>
        </p:grpSpPr>
        <p:grpSp>
          <p:nvGrpSpPr>
            <p:cNvPr id="73" name="组合 31">
              <a:extLst>
                <a:ext uri="{FF2B5EF4-FFF2-40B4-BE49-F238E27FC236}">
                  <a16:creationId xmlns:a16="http://schemas.microsoft.com/office/drawing/2014/main" id="{BEECB964-5AFC-4CEB-997E-B04564FEB8CE}"/>
                </a:ext>
              </a:extLst>
            </p:cNvPr>
            <p:cNvGrpSpPr>
              <a:grpSpLocks/>
            </p:cNvGrpSpPr>
            <p:nvPr/>
          </p:nvGrpSpPr>
          <p:grpSpPr bwMode="auto">
            <a:xfrm>
              <a:off x="0" y="0"/>
              <a:ext cx="1926468" cy="1073594"/>
              <a:chOff x="0" y="0"/>
              <a:chExt cx="1926468" cy="1073594"/>
            </a:xfrm>
          </p:grpSpPr>
          <p:sp>
            <p:nvSpPr>
              <p:cNvPr id="75" name="TextBox 33">
                <a:extLst>
                  <a:ext uri="{FF2B5EF4-FFF2-40B4-BE49-F238E27FC236}">
                    <a16:creationId xmlns:a16="http://schemas.microsoft.com/office/drawing/2014/main" id="{BA280F4B-7378-4B71-A9E4-18EFD181DF63}"/>
                  </a:ext>
                </a:extLst>
              </p:cNvPr>
              <p:cNvSpPr>
                <a:spLocks noChangeArrowheads="1"/>
              </p:cNvSpPr>
              <p:nvPr/>
            </p:nvSpPr>
            <p:spPr bwMode="auto">
              <a:xfrm>
                <a:off x="569136" y="303371"/>
                <a:ext cx="1357332" cy="77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100" dirty="0">
                    <a:solidFill>
                      <a:schemeClr val="bg1"/>
                    </a:solidFill>
                    <a:latin typeface="微软雅黑" pitchFamily="34" charset="-122"/>
                    <a:ea typeface="微软雅黑" pitchFamily="34" charset="-122"/>
                    <a:sym typeface="Arial" pitchFamily="34" charset="0"/>
                  </a:rPr>
                  <a:t>遍历各个</a:t>
                </a:r>
                <a:r>
                  <a:rPr lang="en-US" altLang="zh-CN" sz="1100" dirty="0">
                    <a:solidFill>
                      <a:schemeClr val="bg1"/>
                    </a:solidFill>
                    <a:latin typeface="微软雅黑" pitchFamily="34" charset="-122"/>
                    <a:ea typeface="微软雅黑" pitchFamily="34" charset="-122"/>
                    <a:sym typeface="Arial" pitchFamily="34" charset="0"/>
                  </a:rPr>
                  <a:t>k</a:t>
                </a:r>
                <a:r>
                  <a:rPr lang="zh-CN" altLang="en-US" sz="1100" dirty="0">
                    <a:solidFill>
                      <a:schemeClr val="bg1"/>
                    </a:solidFill>
                    <a:latin typeface="微软雅黑" pitchFamily="34" charset="-122"/>
                    <a:ea typeface="微软雅黑" pitchFamily="34" charset="-122"/>
                    <a:sym typeface="Arial" pitchFamily="34" charset="0"/>
                  </a:rPr>
                  <a:t>值，计算每个</a:t>
                </a:r>
                <a:r>
                  <a:rPr lang="en-US" altLang="zh-CN" sz="1100" dirty="0">
                    <a:solidFill>
                      <a:schemeClr val="bg1"/>
                    </a:solidFill>
                    <a:latin typeface="微软雅黑" pitchFamily="34" charset="-122"/>
                    <a:ea typeface="微软雅黑" pitchFamily="34" charset="-122"/>
                    <a:sym typeface="Arial" pitchFamily="34" charset="0"/>
                  </a:rPr>
                  <a:t>k</a:t>
                </a:r>
                <a:r>
                  <a:rPr lang="zh-CN" altLang="en-US" sz="1100" dirty="0">
                    <a:solidFill>
                      <a:schemeClr val="bg1"/>
                    </a:solidFill>
                    <a:latin typeface="微软雅黑" pitchFamily="34" charset="-122"/>
                    <a:ea typeface="微软雅黑" pitchFamily="34" charset="-122"/>
                    <a:sym typeface="Arial" pitchFamily="34" charset="0"/>
                  </a:rPr>
                  <a:t>值下算法最终的</a:t>
                </a:r>
                <a:r>
                  <a:rPr lang="en-US" altLang="zh-CN" sz="1100" dirty="0">
                    <a:solidFill>
                      <a:schemeClr val="bg1"/>
                    </a:solidFill>
                    <a:latin typeface="微软雅黑" pitchFamily="34" charset="-122"/>
                    <a:ea typeface="微软雅黑" pitchFamily="34" charset="-122"/>
                    <a:sym typeface="Arial" pitchFamily="34" charset="0"/>
                  </a:rPr>
                  <a:t>cost</a:t>
                </a:r>
                <a:r>
                  <a:rPr lang="zh-CN" altLang="en-US" sz="1100" dirty="0">
                    <a:solidFill>
                      <a:schemeClr val="bg1"/>
                    </a:solidFill>
                    <a:latin typeface="微软雅黑" pitchFamily="34" charset="-122"/>
                    <a:ea typeface="微软雅黑" pitchFamily="34" charset="-122"/>
                    <a:sym typeface="Arial" pitchFamily="34" charset="0"/>
                  </a:rPr>
                  <a:t>值，进行初步的</a:t>
                </a:r>
                <a:r>
                  <a:rPr lang="en-US" altLang="zh-CN" sz="1100" dirty="0">
                    <a:solidFill>
                      <a:schemeClr val="bg1"/>
                    </a:solidFill>
                    <a:latin typeface="微软雅黑" pitchFamily="34" charset="-122"/>
                    <a:ea typeface="微软雅黑" pitchFamily="34" charset="-122"/>
                    <a:sym typeface="Arial" pitchFamily="34" charset="0"/>
                  </a:rPr>
                  <a:t>k</a:t>
                </a:r>
                <a:r>
                  <a:rPr lang="zh-CN" altLang="en-US" sz="1100" dirty="0">
                    <a:solidFill>
                      <a:schemeClr val="bg1"/>
                    </a:solidFill>
                    <a:latin typeface="微软雅黑" pitchFamily="34" charset="-122"/>
                    <a:ea typeface="微软雅黑" pitchFamily="34" charset="-122"/>
                    <a:sym typeface="Arial" pitchFamily="34" charset="0"/>
                  </a:rPr>
                  <a:t>值估算</a:t>
                </a:r>
              </a:p>
            </p:txBody>
          </p:sp>
          <p:sp>
            <p:nvSpPr>
              <p:cNvPr id="76" name="流程图: 联系 34">
                <a:extLst>
                  <a:ext uri="{FF2B5EF4-FFF2-40B4-BE49-F238E27FC236}">
                    <a16:creationId xmlns:a16="http://schemas.microsoft.com/office/drawing/2014/main" id="{7479AC8C-EDBD-40B1-AFD2-D8A93E761DBF}"/>
                  </a:ext>
                </a:extLst>
              </p:cNvPr>
              <p:cNvSpPr>
                <a:spLocks noChangeArrowheads="1"/>
              </p:cNvSpPr>
              <p:nvPr/>
            </p:nvSpPr>
            <p:spPr bwMode="auto">
              <a:xfrm>
                <a:off x="0" y="36104"/>
                <a:ext cx="471063" cy="471063"/>
              </a:xfrm>
              <a:prstGeom prst="flowChartConnector">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chemeClr val="bg1"/>
                  </a:solidFill>
                  <a:latin typeface="宋体" pitchFamily="2" charset="-122"/>
                  <a:sym typeface="宋体" pitchFamily="2" charset="-122"/>
                </a:endParaRPr>
              </a:p>
            </p:txBody>
          </p:sp>
          <p:sp>
            <p:nvSpPr>
              <p:cNvPr id="77" name="TextBox 35">
                <a:extLst>
                  <a:ext uri="{FF2B5EF4-FFF2-40B4-BE49-F238E27FC236}">
                    <a16:creationId xmlns:a16="http://schemas.microsoft.com/office/drawing/2014/main" id="{60A89D95-2C5B-404C-88CB-33BEDEB7FB18}"/>
                  </a:ext>
                </a:extLst>
              </p:cNvPr>
              <p:cNvSpPr>
                <a:spLocks noChangeArrowheads="1"/>
              </p:cNvSpPr>
              <p:nvPr/>
            </p:nvSpPr>
            <p:spPr bwMode="auto">
              <a:xfrm>
                <a:off x="459083" y="0"/>
                <a:ext cx="1442156" cy="369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计算</a:t>
                </a:r>
                <a:r>
                  <a:rPr lang="en-US" altLang="zh-CN" dirty="0">
                    <a:solidFill>
                      <a:schemeClr val="bg1"/>
                    </a:solidFill>
                    <a:latin typeface="微软雅黑" pitchFamily="34" charset="-122"/>
                    <a:ea typeface="微软雅黑" pitchFamily="34" charset="-122"/>
                  </a:rPr>
                  <a:t>cost</a:t>
                </a:r>
                <a:r>
                  <a:rPr lang="zh-CN" altLang="en-US" dirty="0">
                    <a:solidFill>
                      <a:schemeClr val="bg1"/>
                    </a:solidFill>
                    <a:latin typeface="微软雅黑" pitchFamily="34" charset="-122"/>
                    <a:ea typeface="微软雅黑" pitchFamily="34" charset="-122"/>
                  </a:rPr>
                  <a:t>值</a:t>
                </a:r>
              </a:p>
            </p:txBody>
          </p:sp>
        </p:grpSp>
        <p:sp>
          <p:nvSpPr>
            <p:cNvPr id="74" name="TextBox 32">
              <a:extLst>
                <a:ext uri="{FF2B5EF4-FFF2-40B4-BE49-F238E27FC236}">
                  <a16:creationId xmlns:a16="http://schemas.microsoft.com/office/drawing/2014/main" id="{164B1533-5AF6-4A80-B274-25C08A396C8C}"/>
                </a:ext>
              </a:extLst>
            </p:cNvPr>
            <p:cNvSpPr>
              <a:spLocks noChangeArrowheads="1"/>
            </p:cNvSpPr>
            <p:nvPr/>
          </p:nvSpPr>
          <p:spPr bwMode="auto">
            <a:xfrm>
              <a:off x="13249" y="92013"/>
              <a:ext cx="4710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000" dirty="0">
                  <a:solidFill>
                    <a:schemeClr val="bg1"/>
                  </a:solidFill>
                  <a:latin typeface="Calibri" pitchFamily="34" charset="0"/>
                  <a:sym typeface="Calibri" pitchFamily="34" charset="0"/>
                </a:rPr>
                <a:t>01</a:t>
              </a:r>
              <a:endParaRPr lang="zh-CN" altLang="en-US" sz="2000" dirty="0">
                <a:solidFill>
                  <a:schemeClr val="bg1"/>
                </a:solidFill>
                <a:latin typeface="Calibri" pitchFamily="34" charset="0"/>
                <a:sym typeface="宋体" pitchFamily="2" charset="-122"/>
              </a:endParaRPr>
            </a:p>
          </p:txBody>
        </p:sp>
      </p:grpSp>
      <p:grpSp>
        <p:nvGrpSpPr>
          <p:cNvPr id="78" name="组合 30">
            <a:extLst>
              <a:ext uri="{FF2B5EF4-FFF2-40B4-BE49-F238E27FC236}">
                <a16:creationId xmlns:a16="http://schemas.microsoft.com/office/drawing/2014/main" id="{DE80A87E-365C-4C76-A61F-1228A94CB103}"/>
              </a:ext>
            </a:extLst>
          </p:cNvPr>
          <p:cNvGrpSpPr>
            <a:grpSpLocks/>
          </p:cNvGrpSpPr>
          <p:nvPr/>
        </p:nvGrpSpPr>
        <p:grpSpPr bwMode="auto">
          <a:xfrm>
            <a:off x="3786691" y="1971322"/>
            <a:ext cx="1816341" cy="1411060"/>
            <a:chOff x="59971" y="-395288"/>
            <a:chExt cx="1816657" cy="1412493"/>
          </a:xfrm>
        </p:grpSpPr>
        <p:grpSp>
          <p:nvGrpSpPr>
            <p:cNvPr id="79" name="组合 31">
              <a:extLst>
                <a:ext uri="{FF2B5EF4-FFF2-40B4-BE49-F238E27FC236}">
                  <a16:creationId xmlns:a16="http://schemas.microsoft.com/office/drawing/2014/main" id="{43F437A9-07CB-466E-BBF0-10192E127D52}"/>
                </a:ext>
              </a:extLst>
            </p:cNvPr>
            <p:cNvGrpSpPr>
              <a:grpSpLocks/>
            </p:cNvGrpSpPr>
            <p:nvPr/>
          </p:nvGrpSpPr>
          <p:grpSpPr bwMode="auto">
            <a:xfrm>
              <a:off x="61725" y="-395288"/>
              <a:ext cx="1814903" cy="1412493"/>
              <a:chOff x="61725" y="-395288"/>
              <a:chExt cx="1814903" cy="1412493"/>
            </a:xfrm>
          </p:grpSpPr>
          <p:sp>
            <p:nvSpPr>
              <p:cNvPr id="81" name="TextBox 33">
                <a:extLst>
                  <a:ext uri="{FF2B5EF4-FFF2-40B4-BE49-F238E27FC236}">
                    <a16:creationId xmlns:a16="http://schemas.microsoft.com/office/drawing/2014/main" id="{6BB42ADD-9998-46BF-992E-7189B3B75779}"/>
                  </a:ext>
                </a:extLst>
              </p:cNvPr>
              <p:cNvSpPr>
                <a:spLocks noChangeArrowheads="1"/>
              </p:cNvSpPr>
              <p:nvPr/>
            </p:nvSpPr>
            <p:spPr bwMode="auto">
              <a:xfrm>
                <a:off x="519296" y="-91917"/>
                <a:ext cx="1357332" cy="110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100" dirty="0">
                    <a:solidFill>
                      <a:schemeClr val="bg1"/>
                    </a:solidFill>
                    <a:latin typeface="微软雅黑" pitchFamily="34" charset="-122"/>
                    <a:ea typeface="微软雅黑" pitchFamily="34" charset="-122"/>
                    <a:sym typeface="Arial" pitchFamily="34" charset="0"/>
                  </a:rPr>
                  <a:t>在上一步中对</a:t>
                </a:r>
                <a:r>
                  <a:rPr lang="en-US" altLang="zh-CN" sz="1100" dirty="0">
                    <a:solidFill>
                      <a:schemeClr val="bg1"/>
                    </a:solidFill>
                    <a:latin typeface="微软雅黑" pitchFamily="34" charset="-122"/>
                    <a:ea typeface="微软雅黑" pitchFamily="34" charset="-122"/>
                    <a:sym typeface="Arial" pitchFamily="34" charset="0"/>
                  </a:rPr>
                  <a:t>cost</a:t>
                </a:r>
                <a:r>
                  <a:rPr lang="zh-CN" altLang="en-US" sz="1100" dirty="0">
                    <a:solidFill>
                      <a:schemeClr val="bg1"/>
                    </a:solidFill>
                    <a:latin typeface="微软雅黑" pitchFamily="34" charset="-122"/>
                    <a:ea typeface="微软雅黑" pitchFamily="34" charset="-122"/>
                    <a:sym typeface="Arial" pitchFamily="34" charset="0"/>
                  </a:rPr>
                  <a:t>折线图进行可视化分析，选取肘部几个</a:t>
                </a:r>
                <a:r>
                  <a:rPr lang="en-US" altLang="zh-CN" sz="1100" dirty="0">
                    <a:solidFill>
                      <a:schemeClr val="bg1"/>
                    </a:solidFill>
                    <a:latin typeface="微软雅黑" pitchFamily="34" charset="-122"/>
                    <a:ea typeface="微软雅黑" pitchFamily="34" charset="-122"/>
                    <a:sym typeface="Arial" pitchFamily="34" charset="0"/>
                  </a:rPr>
                  <a:t>k</a:t>
                </a:r>
                <a:r>
                  <a:rPr lang="zh-CN" altLang="en-US" sz="1100" dirty="0">
                    <a:solidFill>
                      <a:schemeClr val="bg1"/>
                    </a:solidFill>
                    <a:latin typeface="微软雅黑" pitchFamily="34" charset="-122"/>
                    <a:ea typeface="微软雅黑" pitchFamily="34" charset="-122"/>
                    <a:sym typeface="Arial" pitchFamily="34" charset="0"/>
                  </a:rPr>
                  <a:t>值进行计算，选出聚类效果最优的结果</a:t>
                </a:r>
              </a:p>
            </p:txBody>
          </p:sp>
          <p:sp>
            <p:nvSpPr>
              <p:cNvPr id="82" name="流程图: 联系 34">
                <a:extLst>
                  <a:ext uri="{FF2B5EF4-FFF2-40B4-BE49-F238E27FC236}">
                    <a16:creationId xmlns:a16="http://schemas.microsoft.com/office/drawing/2014/main" id="{81767506-F9F9-4120-B362-7A233013A6EC}"/>
                  </a:ext>
                </a:extLst>
              </p:cNvPr>
              <p:cNvSpPr>
                <a:spLocks noChangeArrowheads="1"/>
              </p:cNvSpPr>
              <p:nvPr/>
            </p:nvSpPr>
            <p:spPr bwMode="auto">
              <a:xfrm>
                <a:off x="61725" y="-385449"/>
                <a:ext cx="471063" cy="471063"/>
              </a:xfrm>
              <a:prstGeom prst="flowChartConnector">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chemeClr val="bg1"/>
                  </a:solidFill>
                  <a:latin typeface="宋体" pitchFamily="2" charset="-122"/>
                  <a:sym typeface="宋体" pitchFamily="2" charset="-122"/>
                </a:endParaRPr>
              </a:p>
            </p:txBody>
          </p:sp>
          <p:sp>
            <p:nvSpPr>
              <p:cNvPr id="83" name="TextBox 35">
                <a:extLst>
                  <a:ext uri="{FF2B5EF4-FFF2-40B4-BE49-F238E27FC236}">
                    <a16:creationId xmlns:a16="http://schemas.microsoft.com/office/drawing/2014/main" id="{BF171E5D-8899-4E63-ADFF-3E6BEE42E52E}"/>
                  </a:ext>
                </a:extLst>
              </p:cNvPr>
              <p:cNvSpPr>
                <a:spLocks noChangeArrowheads="1"/>
              </p:cNvSpPr>
              <p:nvPr/>
            </p:nvSpPr>
            <p:spPr bwMode="auto">
              <a:xfrm>
                <a:off x="409243" y="-395288"/>
                <a:ext cx="1442156" cy="369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dirty="0">
                    <a:solidFill>
                      <a:schemeClr val="bg1"/>
                    </a:solidFill>
                    <a:latin typeface="微软雅黑" pitchFamily="34" charset="-122"/>
                    <a:ea typeface="微软雅黑" pitchFamily="34" charset="-122"/>
                  </a:rPr>
                  <a:t>k</a:t>
                </a:r>
                <a:r>
                  <a:rPr lang="zh-CN" altLang="en-US" dirty="0">
                    <a:solidFill>
                      <a:schemeClr val="bg1"/>
                    </a:solidFill>
                    <a:latin typeface="微软雅黑" pitchFamily="34" charset="-122"/>
                    <a:ea typeface="微软雅黑" pitchFamily="34" charset="-122"/>
                  </a:rPr>
                  <a:t>值选取</a:t>
                </a:r>
              </a:p>
            </p:txBody>
          </p:sp>
        </p:grpSp>
        <p:sp>
          <p:nvSpPr>
            <p:cNvPr id="80" name="TextBox 32">
              <a:extLst>
                <a:ext uri="{FF2B5EF4-FFF2-40B4-BE49-F238E27FC236}">
                  <a16:creationId xmlns:a16="http://schemas.microsoft.com/office/drawing/2014/main" id="{79143C48-D822-4CAA-A820-6CCE173DCE4F}"/>
                </a:ext>
              </a:extLst>
            </p:cNvPr>
            <p:cNvSpPr>
              <a:spLocks noChangeArrowheads="1"/>
            </p:cNvSpPr>
            <p:nvPr/>
          </p:nvSpPr>
          <p:spPr bwMode="auto">
            <a:xfrm>
              <a:off x="59971" y="-347913"/>
              <a:ext cx="4710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000" dirty="0">
                  <a:solidFill>
                    <a:schemeClr val="bg1"/>
                  </a:solidFill>
                  <a:latin typeface="Calibri" pitchFamily="34" charset="0"/>
                  <a:sym typeface="Calibri" pitchFamily="34" charset="0"/>
                </a:rPr>
                <a:t>02</a:t>
              </a:r>
              <a:endParaRPr lang="zh-CN" altLang="en-US" sz="2000" dirty="0">
                <a:solidFill>
                  <a:schemeClr val="bg1"/>
                </a:solidFill>
                <a:latin typeface="Calibri" pitchFamily="34" charset="0"/>
                <a:sym typeface="宋体" pitchFamily="2" charset="-122"/>
              </a:endParaRPr>
            </a:p>
          </p:txBody>
        </p:sp>
      </p:grpSp>
      <p:grpSp>
        <p:nvGrpSpPr>
          <p:cNvPr id="84" name="组合 41">
            <a:extLst>
              <a:ext uri="{FF2B5EF4-FFF2-40B4-BE49-F238E27FC236}">
                <a16:creationId xmlns:a16="http://schemas.microsoft.com/office/drawing/2014/main" id="{0EC7B25E-A053-47A7-A5DE-0EE17FC947A8}"/>
              </a:ext>
            </a:extLst>
          </p:cNvPr>
          <p:cNvGrpSpPr>
            <a:grpSpLocks/>
          </p:cNvGrpSpPr>
          <p:nvPr/>
        </p:nvGrpSpPr>
        <p:grpSpPr bwMode="auto">
          <a:xfrm>
            <a:off x="6423851" y="1413105"/>
            <a:ext cx="1886143" cy="1435560"/>
            <a:chOff x="335111" y="-1355533"/>
            <a:chExt cx="1577020" cy="1437018"/>
          </a:xfrm>
        </p:grpSpPr>
        <p:grpSp>
          <p:nvGrpSpPr>
            <p:cNvPr id="85" name="组合 42">
              <a:extLst>
                <a:ext uri="{FF2B5EF4-FFF2-40B4-BE49-F238E27FC236}">
                  <a16:creationId xmlns:a16="http://schemas.microsoft.com/office/drawing/2014/main" id="{72C529CC-69A9-46AC-9953-123F7D6A3335}"/>
                </a:ext>
              </a:extLst>
            </p:cNvPr>
            <p:cNvGrpSpPr>
              <a:grpSpLocks/>
            </p:cNvGrpSpPr>
            <p:nvPr/>
          </p:nvGrpSpPr>
          <p:grpSpPr bwMode="auto">
            <a:xfrm>
              <a:off x="335111" y="-1355533"/>
              <a:ext cx="1577020" cy="1437018"/>
              <a:chOff x="335111" y="-1355533"/>
              <a:chExt cx="1577020" cy="1437018"/>
            </a:xfrm>
          </p:grpSpPr>
          <p:sp>
            <p:nvSpPr>
              <p:cNvPr id="87" name="TextBox 44">
                <a:extLst>
                  <a:ext uri="{FF2B5EF4-FFF2-40B4-BE49-F238E27FC236}">
                    <a16:creationId xmlns:a16="http://schemas.microsoft.com/office/drawing/2014/main" id="{C30DBC83-A0F5-4E9F-81DD-93DDB7864104}"/>
                  </a:ext>
                </a:extLst>
              </p:cNvPr>
              <p:cNvSpPr>
                <a:spLocks noChangeArrowheads="1"/>
              </p:cNvSpPr>
              <p:nvPr/>
            </p:nvSpPr>
            <p:spPr bwMode="auto">
              <a:xfrm>
                <a:off x="554799" y="-858188"/>
                <a:ext cx="1357332" cy="939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100" dirty="0">
                    <a:solidFill>
                      <a:schemeClr val="bg1"/>
                    </a:solidFill>
                    <a:latin typeface="微软雅黑" pitchFamily="34" charset="-122"/>
                    <a:ea typeface="微软雅黑" pitchFamily="34" charset="-122"/>
                    <a:sym typeface="微软雅黑" pitchFamily="34" charset="-122"/>
                  </a:rPr>
                  <a:t>根据用户所输入的技术栈，用欧氏距离匹配最合适的职业类型，计算该类型下最合适的岗位推荐。</a:t>
                </a:r>
                <a:endParaRPr lang="en-US" altLang="zh-CN" sz="1100" dirty="0">
                  <a:solidFill>
                    <a:schemeClr val="bg1"/>
                  </a:solidFill>
                  <a:latin typeface="微软雅黑" pitchFamily="34" charset="-122"/>
                  <a:ea typeface="微软雅黑" pitchFamily="34" charset="-122"/>
                  <a:sym typeface="微软雅黑" pitchFamily="34" charset="-122"/>
                </a:endParaRPr>
              </a:p>
            </p:txBody>
          </p:sp>
          <p:sp>
            <p:nvSpPr>
              <p:cNvPr id="88" name="流程图: 联系 45">
                <a:extLst>
                  <a:ext uri="{FF2B5EF4-FFF2-40B4-BE49-F238E27FC236}">
                    <a16:creationId xmlns:a16="http://schemas.microsoft.com/office/drawing/2014/main" id="{61CD2E84-1A18-44DB-81AC-C8F66EB91807}"/>
                  </a:ext>
                </a:extLst>
              </p:cNvPr>
              <p:cNvSpPr>
                <a:spLocks noChangeArrowheads="1"/>
              </p:cNvSpPr>
              <p:nvPr/>
            </p:nvSpPr>
            <p:spPr bwMode="auto">
              <a:xfrm>
                <a:off x="335111" y="-1355533"/>
                <a:ext cx="412739" cy="471063"/>
              </a:xfrm>
              <a:prstGeom prst="flowChartConnector">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latin typeface="宋体" pitchFamily="2" charset="-122"/>
                  <a:sym typeface="宋体" pitchFamily="2" charset="-122"/>
                </a:endParaRPr>
              </a:p>
            </p:txBody>
          </p:sp>
          <p:sp>
            <p:nvSpPr>
              <p:cNvPr id="89" name="TextBox 46">
                <a:extLst>
                  <a:ext uri="{FF2B5EF4-FFF2-40B4-BE49-F238E27FC236}">
                    <a16:creationId xmlns:a16="http://schemas.microsoft.com/office/drawing/2014/main" id="{7B67F6FF-FB3B-4FD9-890E-05BC44991844}"/>
                  </a:ext>
                </a:extLst>
              </p:cNvPr>
              <p:cNvSpPr>
                <a:spLocks noChangeArrowheads="1"/>
              </p:cNvSpPr>
              <p:nvPr/>
            </p:nvSpPr>
            <p:spPr bwMode="auto">
              <a:xfrm>
                <a:off x="528247" y="-1283092"/>
                <a:ext cx="1357332" cy="369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职业匹配</a:t>
                </a:r>
              </a:p>
            </p:txBody>
          </p:sp>
        </p:grpSp>
        <p:sp>
          <p:nvSpPr>
            <p:cNvPr id="86" name="TextBox 43">
              <a:extLst>
                <a:ext uri="{FF2B5EF4-FFF2-40B4-BE49-F238E27FC236}">
                  <a16:creationId xmlns:a16="http://schemas.microsoft.com/office/drawing/2014/main" id="{6E0C45CB-C609-4376-926B-E081DC31B9D1}"/>
                </a:ext>
              </a:extLst>
            </p:cNvPr>
            <p:cNvSpPr>
              <a:spLocks noChangeArrowheads="1"/>
            </p:cNvSpPr>
            <p:nvPr/>
          </p:nvSpPr>
          <p:spPr bwMode="auto">
            <a:xfrm>
              <a:off x="355055" y="-1312489"/>
              <a:ext cx="399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000" dirty="0">
                  <a:solidFill>
                    <a:schemeClr val="bg1"/>
                  </a:solidFill>
                  <a:latin typeface="Calibri" pitchFamily="34" charset="0"/>
                  <a:sym typeface="Calibri" pitchFamily="34" charset="0"/>
                </a:rPr>
                <a:t>03</a:t>
              </a:r>
              <a:endParaRPr lang="zh-CN" altLang="en-US" sz="2000" dirty="0">
                <a:solidFill>
                  <a:schemeClr val="bg1"/>
                </a:solidFill>
                <a:latin typeface="Calibri" pitchFamily="34" charset="0"/>
                <a:sym typeface="宋体"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00" advTm="8000">
        <p14:flip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150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by="(-#ppt_w*2)" calcmode="lin" valueType="num">
                                      <p:cBhvr rctx="PPT">
                                        <p:cTn id="15" dur="500" autoRev="1" fill="hold">
                                          <p:stCondLst>
                                            <p:cond delay="0"/>
                                          </p:stCondLst>
                                        </p:cTn>
                                        <p:tgtEl>
                                          <p:spTgt spid="52"/>
                                        </p:tgtEl>
                                        <p:attrNameLst>
                                          <p:attrName>ppt_w</p:attrName>
                                        </p:attrNameLst>
                                      </p:cBhvr>
                                    </p:anim>
                                    <p:anim by="(#ppt_w*0.50)" calcmode="lin" valueType="num">
                                      <p:cBhvr>
                                        <p:cTn id="16" dur="500" decel="50000" autoRev="1" fill="hold">
                                          <p:stCondLst>
                                            <p:cond delay="0"/>
                                          </p:stCondLst>
                                        </p:cTn>
                                        <p:tgtEl>
                                          <p:spTgt spid="52"/>
                                        </p:tgtEl>
                                        <p:attrNameLst>
                                          <p:attrName>ppt_x</p:attrName>
                                        </p:attrNameLst>
                                      </p:cBhvr>
                                    </p:anim>
                                    <p:anim from="(-#ppt_h/2)" to="(#ppt_y)" calcmode="lin" valueType="num">
                                      <p:cBhvr>
                                        <p:cTn id="17" dur="1000" fill="hold">
                                          <p:stCondLst>
                                            <p:cond delay="0"/>
                                          </p:stCondLst>
                                        </p:cTn>
                                        <p:tgtEl>
                                          <p:spTgt spid="52"/>
                                        </p:tgtEl>
                                        <p:attrNameLst>
                                          <p:attrName>ppt_y</p:attrName>
                                        </p:attrNameLst>
                                      </p:cBhvr>
                                    </p:anim>
                                    <p:animRot by="21600000">
                                      <p:cBhvr>
                                        <p:cTn id="18" dur="1000" fill="hold">
                                          <p:stCondLst>
                                            <p:cond delay="0"/>
                                          </p:stCondLst>
                                        </p:cTn>
                                        <p:tgtEl>
                                          <p:spTgt spid="52"/>
                                        </p:tgtEl>
                                        <p:attrNameLst>
                                          <p:attrName>r</p:attrName>
                                        </p:attrNameLst>
                                      </p:cBhvr>
                                    </p:animRot>
                                  </p:childTnLst>
                                </p:cTn>
                              </p:par>
                              <p:par>
                                <p:cTn id="19" presetID="42"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1000"/>
                                        <p:tgtEl>
                                          <p:spTgt spid="72"/>
                                        </p:tgtEl>
                                      </p:cBhvr>
                                    </p:animEffect>
                                    <p:anim calcmode="lin" valueType="num">
                                      <p:cBhvr>
                                        <p:cTn id="22" dur="1000" fill="hold"/>
                                        <p:tgtEl>
                                          <p:spTgt spid="72"/>
                                        </p:tgtEl>
                                        <p:attrNameLst>
                                          <p:attrName>ppt_x</p:attrName>
                                        </p:attrNameLst>
                                      </p:cBhvr>
                                      <p:tavLst>
                                        <p:tav tm="0">
                                          <p:val>
                                            <p:strVal val="#ppt_x"/>
                                          </p:val>
                                        </p:tav>
                                        <p:tav tm="100000">
                                          <p:val>
                                            <p:strVal val="#ppt_x"/>
                                          </p:val>
                                        </p:tav>
                                      </p:tavLst>
                                    </p:anim>
                                    <p:anim calcmode="lin" valueType="num">
                                      <p:cBhvr>
                                        <p:cTn id="23" dur="1000" fill="hold"/>
                                        <p:tgtEl>
                                          <p:spTgt spid="7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1000"/>
                                        <p:tgtEl>
                                          <p:spTgt spid="78"/>
                                        </p:tgtEl>
                                      </p:cBhvr>
                                    </p:animEffect>
                                    <p:anim calcmode="lin" valueType="num">
                                      <p:cBhvr>
                                        <p:cTn id="27" dur="1000" fill="hold"/>
                                        <p:tgtEl>
                                          <p:spTgt spid="78"/>
                                        </p:tgtEl>
                                        <p:attrNameLst>
                                          <p:attrName>ppt_x</p:attrName>
                                        </p:attrNameLst>
                                      </p:cBhvr>
                                      <p:tavLst>
                                        <p:tav tm="0">
                                          <p:val>
                                            <p:strVal val="#ppt_x"/>
                                          </p:val>
                                        </p:tav>
                                        <p:tav tm="100000">
                                          <p:val>
                                            <p:strVal val="#ppt_x"/>
                                          </p:val>
                                        </p:tav>
                                      </p:tavLst>
                                    </p:anim>
                                    <p:anim calcmode="lin" valueType="num">
                                      <p:cBhvr>
                                        <p:cTn id="28" dur="1000" fill="hold"/>
                                        <p:tgtEl>
                                          <p:spTgt spid="78"/>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20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1000"/>
                                        <p:tgtEl>
                                          <p:spTgt spid="84"/>
                                        </p:tgtEl>
                                      </p:cBhvr>
                                    </p:animEffect>
                                    <p:anim calcmode="lin" valueType="num">
                                      <p:cBhvr>
                                        <p:cTn id="32" dur="1000" fill="hold"/>
                                        <p:tgtEl>
                                          <p:spTgt spid="84"/>
                                        </p:tgtEl>
                                        <p:attrNameLst>
                                          <p:attrName>ppt_x</p:attrName>
                                        </p:attrNameLst>
                                      </p:cBhvr>
                                      <p:tavLst>
                                        <p:tav tm="0">
                                          <p:val>
                                            <p:strVal val="#ppt_x"/>
                                          </p:val>
                                        </p:tav>
                                        <p:tav tm="100000">
                                          <p:val>
                                            <p:strVal val="#ppt_x"/>
                                          </p:val>
                                        </p:tav>
                                      </p:tavLst>
                                    </p:anim>
                                    <p:anim calcmode="lin" valueType="num">
                                      <p:cBhvr>
                                        <p:cTn id="3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计算</a:t>
            </a:r>
            <a:r>
              <a:rPr lang="en-US" altLang="zh-CN" dirty="0">
                <a:solidFill>
                  <a:schemeClr val="bg1"/>
                </a:solidFill>
                <a:latin typeface="微软雅黑" pitchFamily="34" charset="-122"/>
                <a:ea typeface="微软雅黑" pitchFamily="34" charset="-122"/>
              </a:rPr>
              <a:t>cost</a:t>
            </a:r>
            <a:r>
              <a:rPr lang="zh-CN" altLang="en-US" dirty="0">
                <a:solidFill>
                  <a:schemeClr val="bg1"/>
                </a:solidFill>
                <a:latin typeface="微软雅黑" pitchFamily="34" charset="-122"/>
                <a:ea typeface="微软雅黑" pitchFamily="34" charset="-122"/>
              </a:rPr>
              <a:t>值</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93865" y="914075"/>
            <a:ext cx="42004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rPr>
              <a:t>以少量迭代次数遍历各个</a:t>
            </a:r>
            <a:r>
              <a:rPr lang="en-US" altLang="zh-CN" sz="1600" dirty="0">
                <a:solidFill>
                  <a:schemeClr val="bg1"/>
                </a:solidFill>
              </a:rPr>
              <a:t>k</a:t>
            </a:r>
            <a:r>
              <a:rPr lang="zh-CN" altLang="en-US" sz="1600" dirty="0">
                <a:solidFill>
                  <a:schemeClr val="bg1"/>
                </a:solidFill>
              </a:rPr>
              <a:t>值，计算每个</a:t>
            </a:r>
            <a:r>
              <a:rPr lang="en-US" altLang="zh-CN" sz="1600" dirty="0">
                <a:solidFill>
                  <a:schemeClr val="bg1"/>
                </a:solidFill>
              </a:rPr>
              <a:t>k</a:t>
            </a:r>
            <a:r>
              <a:rPr lang="zh-CN" altLang="en-US" sz="1600" dirty="0">
                <a:solidFill>
                  <a:schemeClr val="bg1"/>
                </a:solidFill>
              </a:rPr>
              <a:t>值下算法结束时的</a:t>
            </a:r>
            <a:r>
              <a:rPr lang="en-US" altLang="zh-CN" sz="1600" dirty="0">
                <a:solidFill>
                  <a:schemeClr val="bg1"/>
                </a:solidFill>
              </a:rPr>
              <a:t>cost</a:t>
            </a:r>
            <a:r>
              <a:rPr lang="zh-CN" altLang="en-US" sz="1600" dirty="0">
                <a:solidFill>
                  <a:schemeClr val="bg1"/>
                </a:solidFill>
              </a:rPr>
              <a:t>值，进行初步的</a:t>
            </a:r>
            <a:r>
              <a:rPr lang="en-US" altLang="zh-CN" sz="1600" dirty="0">
                <a:solidFill>
                  <a:schemeClr val="bg1"/>
                </a:solidFill>
              </a:rPr>
              <a:t>k</a:t>
            </a:r>
            <a:r>
              <a:rPr lang="zh-CN" altLang="en-US" sz="1600" dirty="0">
                <a:solidFill>
                  <a:schemeClr val="bg1"/>
                </a:solidFill>
              </a:rPr>
              <a:t>值估算</a:t>
            </a:r>
          </a:p>
        </p:txBody>
      </p:sp>
      <p:pic>
        <p:nvPicPr>
          <p:cNvPr id="4" name="图片 3">
            <a:extLst>
              <a:ext uri="{FF2B5EF4-FFF2-40B4-BE49-F238E27FC236}">
                <a16:creationId xmlns:a16="http://schemas.microsoft.com/office/drawing/2014/main" id="{31F1509E-299D-46C1-89FA-EC7DCA90B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614" y="1546445"/>
            <a:ext cx="6226340" cy="3462432"/>
          </a:xfrm>
          <a:prstGeom prst="rect">
            <a:avLst/>
          </a:prstGeom>
        </p:spPr>
      </p:pic>
      <p:pic>
        <p:nvPicPr>
          <p:cNvPr id="3" name="图片 2">
            <a:extLst>
              <a:ext uri="{FF2B5EF4-FFF2-40B4-BE49-F238E27FC236}">
                <a16:creationId xmlns:a16="http://schemas.microsoft.com/office/drawing/2014/main" id="{F4786B8D-196A-4AFE-A49D-5FB66B74620F}"/>
              </a:ext>
            </a:extLst>
          </p:cNvPr>
          <p:cNvPicPr>
            <a:picLocks noChangeAspect="1"/>
          </p:cNvPicPr>
          <p:nvPr/>
        </p:nvPicPr>
        <p:blipFill>
          <a:blip r:embed="rId4"/>
          <a:stretch>
            <a:fillRect/>
          </a:stretch>
        </p:blipFill>
        <p:spPr>
          <a:xfrm>
            <a:off x="4253949" y="219900"/>
            <a:ext cx="4796186" cy="1189669"/>
          </a:xfrm>
          <a:prstGeom prst="rect">
            <a:avLst/>
          </a:prstGeom>
        </p:spPr>
      </p:pic>
    </p:spTree>
    <p:extLst>
      <p:ext uri="{BB962C8B-B14F-4D97-AF65-F5344CB8AC3E}">
        <p14:creationId xmlns:p14="http://schemas.microsoft.com/office/powerpoint/2010/main" val="3357751319"/>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dirty="0">
                <a:solidFill>
                  <a:schemeClr val="bg1"/>
                </a:solidFill>
                <a:latin typeface="微软雅黑" pitchFamily="34" charset="-122"/>
                <a:ea typeface="微软雅黑" pitchFamily="34" charset="-122"/>
              </a:rPr>
              <a:t>k</a:t>
            </a:r>
            <a:r>
              <a:rPr lang="zh-CN" altLang="en-US" dirty="0">
                <a:solidFill>
                  <a:schemeClr val="bg1"/>
                </a:solidFill>
                <a:latin typeface="微软雅黑" pitchFamily="34" charset="-122"/>
                <a:ea typeface="微软雅黑" pitchFamily="34" charset="-122"/>
              </a:rPr>
              <a:t>值选取</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332667" y="1331328"/>
            <a:ext cx="28254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选取肘部几个</a:t>
            </a:r>
            <a:r>
              <a:rPr lang="en-US" altLang="zh-CN" sz="1600" dirty="0">
                <a:solidFill>
                  <a:schemeClr val="bg1"/>
                </a:solidFill>
                <a:latin typeface="微软雅黑" panose="020B0503020204020204" pitchFamily="34" charset="-122"/>
                <a:ea typeface="微软雅黑" panose="020B0503020204020204" pitchFamily="34" charset="-122"/>
                <a:sym typeface="Arial" pitchFamily="34" charset="0"/>
              </a:rPr>
              <a:t>k</a:t>
            </a: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值进行计算，选出聚类效果最优的结果</a:t>
            </a:r>
            <a:endParaRPr lang="zh-CN" altLang="en-US" sz="1600" dirty="0">
              <a:solidFill>
                <a:schemeClr val="bg1"/>
              </a:solidFill>
            </a:endParaRPr>
          </a:p>
        </p:txBody>
      </p:sp>
      <p:pic>
        <p:nvPicPr>
          <p:cNvPr id="4" name="图片 3">
            <a:extLst>
              <a:ext uri="{FF2B5EF4-FFF2-40B4-BE49-F238E27FC236}">
                <a16:creationId xmlns:a16="http://schemas.microsoft.com/office/drawing/2014/main" id="{31F1509E-299D-46C1-89FA-EC7DCA90B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755" y="2537114"/>
            <a:ext cx="4016350" cy="2233469"/>
          </a:xfrm>
          <a:prstGeom prst="rect">
            <a:avLst/>
          </a:prstGeom>
        </p:spPr>
      </p:pic>
      <p:sp>
        <p:nvSpPr>
          <p:cNvPr id="5" name="箭头: 下 4">
            <a:extLst>
              <a:ext uri="{FF2B5EF4-FFF2-40B4-BE49-F238E27FC236}">
                <a16:creationId xmlns:a16="http://schemas.microsoft.com/office/drawing/2014/main" id="{A0AD7267-3257-46F0-9F58-FCD5E92E1033}"/>
              </a:ext>
            </a:extLst>
          </p:cNvPr>
          <p:cNvSpPr/>
          <p:nvPr/>
        </p:nvSpPr>
        <p:spPr bwMode="auto">
          <a:xfrm>
            <a:off x="2096450" y="2952301"/>
            <a:ext cx="212960" cy="93496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2" name="图片 1">
            <a:extLst>
              <a:ext uri="{FF2B5EF4-FFF2-40B4-BE49-F238E27FC236}">
                <a16:creationId xmlns:a16="http://schemas.microsoft.com/office/drawing/2014/main" id="{9B4C455B-3436-4131-B02E-E4B088F19F3D}"/>
              </a:ext>
            </a:extLst>
          </p:cNvPr>
          <p:cNvPicPr>
            <a:picLocks noChangeAspect="1"/>
          </p:cNvPicPr>
          <p:nvPr/>
        </p:nvPicPr>
        <p:blipFill>
          <a:blip r:embed="rId4"/>
          <a:stretch>
            <a:fillRect/>
          </a:stretch>
        </p:blipFill>
        <p:spPr>
          <a:xfrm>
            <a:off x="4755396" y="2389161"/>
            <a:ext cx="3020725" cy="2529376"/>
          </a:xfrm>
          <a:prstGeom prst="rect">
            <a:avLst/>
          </a:prstGeom>
        </p:spPr>
      </p:pic>
      <p:cxnSp>
        <p:nvCxnSpPr>
          <p:cNvPr id="6" name="直接连接符 5">
            <a:extLst>
              <a:ext uri="{FF2B5EF4-FFF2-40B4-BE49-F238E27FC236}">
                <a16:creationId xmlns:a16="http://schemas.microsoft.com/office/drawing/2014/main" id="{D620C7BD-E57F-47EB-B0DE-B41A8D635EB3}"/>
              </a:ext>
            </a:extLst>
          </p:cNvPr>
          <p:cNvCxnSpPr>
            <a:cxnSpLocks/>
          </p:cNvCxnSpPr>
          <p:nvPr/>
        </p:nvCxnSpPr>
        <p:spPr bwMode="auto">
          <a:xfrm>
            <a:off x="4244971" y="3775769"/>
            <a:ext cx="4686267" cy="0"/>
          </a:xfrm>
          <a:prstGeom prst="line">
            <a:avLst/>
          </a:prstGeom>
          <a:ln w="57150">
            <a:solidFill>
              <a:srgbClr val="FF000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5" name="文本框 25">
            <a:extLst>
              <a:ext uri="{FF2B5EF4-FFF2-40B4-BE49-F238E27FC236}">
                <a16:creationId xmlns:a16="http://schemas.microsoft.com/office/drawing/2014/main" id="{11E9902E-B14E-45FE-8056-C7B208C8B66A}"/>
              </a:ext>
            </a:extLst>
          </p:cNvPr>
          <p:cNvSpPr txBox="1">
            <a:spLocks noChangeArrowheads="1"/>
          </p:cNvSpPr>
          <p:nvPr/>
        </p:nvSpPr>
        <p:spPr bwMode="auto">
          <a:xfrm>
            <a:off x="2573611" y="3353511"/>
            <a:ext cx="2387901"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2400" b="1" dirty="0">
                <a:solidFill>
                  <a:schemeClr val="accent1">
                    <a:lumMod val="75000"/>
                  </a:schemeClr>
                </a:solidFill>
                <a:latin typeface="微软雅黑" pitchFamily="34" charset="-122"/>
                <a:ea typeface="微软雅黑" pitchFamily="34" charset="-122"/>
              </a:rPr>
              <a:t>k</a:t>
            </a:r>
            <a:r>
              <a:rPr lang="zh-CN" altLang="en-US" sz="2400" b="1" dirty="0">
                <a:solidFill>
                  <a:schemeClr val="accent1">
                    <a:lumMod val="75000"/>
                  </a:schemeClr>
                </a:solidFill>
                <a:latin typeface="微软雅黑" pitchFamily="34" charset="-122"/>
                <a:ea typeface="微软雅黑" pitchFamily="34" charset="-122"/>
              </a:rPr>
              <a:t> </a:t>
            </a:r>
            <a:r>
              <a:rPr lang="en-US" altLang="zh-CN" sz="2400" b="1" dirty="0">
                <a:solidFill>
                  <a:schemeClr val="accent1">
                    <a:lumMod val="75000"/>
                  </a:schemeClr>
                </a:solidFill>
                <a:latin typeface="微软雅黑" pitchFamily="34" charset="-122"/>
                <a:ea typeface="微软雅黑" pitchFamily="34" charset="-122"/>
              </a:rPr>
              <a:t>== 40</a:t>
            </a:r>
            <a:endParaRPr lang="zh-CN" altLang="en-US" sz="2400" b="1" dirty="0">
              <a:solidFill>
                <a:schemeClr val="accent1">
                  <a:lumMod val="75000"/>
                </a:schemeClr>
              </a:solidFill>
              <a:latin typeface="微软雅黑" pitchFamily="34" charset="-122"/>
              <a:ea typeface="微软雅黑" pitchFamily="34" charset="-122"/>
            </a:endParaRPr>
          </a:p>
        </p:txBody>
      </p:sp>
      <p:sp>
        <p:nvSpPr>
          <p:cNvPr id="16" name="箭头: 下 15">
            <a:extLst>
              <a:ext uri="{FF2B5EF4-FFF2-40B4-BE49-F238E27FC236}">
                <a16:creationId xmlns:a16="http://schemas.microsoft.com/office/drawing/2014/main" id="{B438D72D-8D48-4962-9EDA-B92A1714FC66}"/>
              </a:ext>
            </a:extLst>
          </p:cNvPr>
          <p:cNvSpPr/>
          <p:nvPr/>
        </p:nvSpPr>
        <p:spPr bwMode="auto">
          <a:xfrm>
            <a:off x="834461" y="2952301"/>
            <a:ext cx="212960" cy="57140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7" name="箭头: 左右 6">
            <a:extLst>
              <a:ext uri="{FF2B5EF4-FFF2-40B4-BE49-F238E27FC236}">
                <a16:creationId xmlns:a16="http://schemas.microsoft.com/office/drawing/2014/main" id="{FC452D99-97F9-4642-BC14-8939381C67A9}"/>
              </a:ext>
            </a:extLst>
          </p:cNvPr>
          <p:cNvSpPr/>
          <p:nvPr/>
        </p:nvSpPr>
        <p:spPr bwMode="auto">
          <a:xfrm>
            <a:off x="1111722" y="3238005"/>
            <a:ext cx="962891" cy="159328"/>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8" name="文本框 25">
            <a:extLst>
              <a:ext uri="{FF2B5EF4-FFF2-40B4-BE49-F238E27FC236}">
                <a16:creationId xmlns:a16="http://schemas.microsoft.com/office/drawing/2014/main" id="{1C47A4E0-8B7D-409B-B0A6-41A986F6289F}"/>
              </a:ext>
            </a:extLst>
          </p:cNvPr>
          <p:cNvSpPr txBox="1">
            <a:spLocks noChangeArrowheads="1"/>
          </p:cNvSpPr>
          <p:nvPr/>
        </p:nvSpPr>
        <p:spPr bwMode="auto">
          <a:xfrm>
            <a:off x="465800" y="2799423"/>
            <a:ext cx="2387901"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2000" b="1" dirty="0">
                <a:solidFill>
                  <a:schemeClr val="accent1">
                    <a:lumMod val="75000"/>
                  </a:schemeClr>
                </a:solidFill>
                <a:latin typeface="微软雅黑" pitchFamily="34" charset="-122"/>
                <a:ea typeface="微软雅黑" pitchFamily="34" charset="-122"/>
              </a:rPr>
              <a:t>for</a:t>
            </a:r>
            <a:r>
              <a:rPr lang="zh-CN" altLang="en-US" sz="2000" b="1" dirty="0">
                <a:solidFill>
                  <a:schemeClr val="accent1">
                    <a:lumMod val="75000"/>
                  </a:schemeClr>
                </a:solidFill>
                <a:latin typeface="微软雅黑" pitchFamily="34" charset="-122"/>
                <a:ea typeface="微软雅黑" pitchFamily="34" charset="-122"/>
              </a:rPr>
              <a:t>（</a:t>
            </a:r>
            <a:r>
              <a:rPr lang="en-US" altLang="zh-CN" sz="2000" b="1" dirty="0">
                <a:solidFill>
                  <a:schemeClr val="accent1">
                    <a:lumMod val="75000"/>
                  </a:schemeClr>
                </a:solidFill>
                <a:latin typeface="微软雅黑" pitchFamily="34" charset="-122"/>
                <a:ea typeface="微软雅黑" pitchFamily="34" charset="-122"/>
              </a:rPr>
              <a:t>k</a:t>
            </a:r>
            <a:r>
              <a:rPr lang="zh-CN" altLang="en-US" sz="2000" b="1" dirty="0">
                <a:solidFill>
                  <a:schemeClr val="accent1">
                    <a:lumMod val="75000"/>
                  </a:schemeClr>
                </a:solidFill>
                <a:latin typeface="微软雅黑" pitchFamily="34" charset="-122"/>
                <a:ea typeface="微软雅黑" pitchFamily="34" charset="-122"/>
              </a:rPr>
              <a:t>）</a:t>
            </a:r>
          </a:p>
        </p:txBody>
      </p:sp>
      <p:pic>
        <p:nvPicPr>
          <p:cNvPr id="8" name="图片 7">
            <a:extLst>
              <a:ext uri="{FF2B5EF4-FFF2-40B4-BE49-F238E27FC236}">
                <a16:creationId xmlns:a16="http://schemas.microsoft.com/office/drawing/2014/main" id="{0FD59BCA-20C1-43B5-873C-DFBF029F7631}"/>
              </a:ext>
            </a:extLst>
          </p:cNvPr>
          <p:cNvPicPr>
            <a:picLocks noChangeAspect="1"/>
          </p:cNvPicPr>
          <p:nvPr/>
        </p:nvPicPr>
        <p:blipFill>
          <a:blip r:embed="rId5"/>
          <a:stretch>
            <a:fillRect/>
          </a:stretch>
        </p:blipFill>
        <p:spPr>
          <a:xfrm>
            <a:off x="3355133" y="186884"/>
            <a:ext cx="4504785" cy="2233465"/>
          </a:xfrm>
          <a:prstGeom prst="rect">
            <a:avLst/>
          </a:prstGeom>
        </p:spPr>
      </p:pic>
    </p:spTree>
    <p:extLst>
      <p:ext uri="{BB962C8B-B14F-4D97-AF65-F5344CB8AC3E}">
        <p14:creationId xmlns:p14="http://schemas.microsoft.com/office/powerpoint/2010/main" val="3627316838"/>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5"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所有数据的效果</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322637" y="938650"/>
            <a:ext cx="84303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600" dirty="0">
                <a:solidFill>
                  <a:schemeClr val="bg1"/>
                </a:solidFill>
              </a:rPr>
              <a:t>我们使用了多个经过不同步骤筛选的数据集，前面展示的是精简数据集后的结果，下面是所有数据的</a:t>
            </a:r>
            <a:r>
              <a:rPr lang="en-US" altLang="zh-CN" sz="1600" dirty="0">
                <a:solidFill>
                  <a:schemeClr val="bg1"/>
                </a:solidFill>
              </a:rPr>
              <a:t>k-cost</a:t>
            </a:r>
            <a:r>
              <a:rPr lang="zh-CN" altLang="en-US" sz="1600" dirty="0">
                <a:solidFill>
                  <a:schemeClr val="bg1"/>
                </a:solidFill>
              </a:rPr>
              <a:t>变化图，但是根据肘部</a:t>
            </a:r>
            <a:r>
              <a:rPr lang="en-US" altLang="zh-CN" sz="1600" dirty="0">
                <a:solidFill>
                  <a:schemeClr val="bg1"/>
                </a:solidFill>
              </a:rPr>
              <a:t>k</a:t>
            </a:r>
            <a:r>
              <a:rPr lang="zh-CN" altLang="en-US" sz="1600" dirty="0">
                <a:solidFill>
                  <a:schemeClr val="bg1"/>
                </a:solidFill>
              </a:rPr>
              <a:t>值聚出来的效果一般</a:t>
            </a:r>
          </a:p>
        </p:txBody>
      </p:sp>
      <p:pic>
        <p:nvPicPr>
          <p:cNvPr id="2" name="图片 1">
            <a:extLst>
              <a:ext uri="{FF2B5EF4-FFF2-40B4-BE49-F238E27FC236}">
                <a16:creationId xmlns:a16="http://schemas.microsoft.com/office/drawing/2014/main" id="{F9EC12C7-0E3A-4F4F-BCAB-7B2A0B960455}"/>
              </a:ext>
            </a:extLst>
          </p:cNvPr>
          <p:cNvPicPr>
            <a:picLocks noChangeAspect="1"/>
          </p:cNvPicPr>
          <p:nvPr/>
        </p:nvPicPr>
        <p:blipFill>
          <a:blip r:embed="rId3"/>
          <a:stretch>
            <a:fillRect/>
          </a:stretch>
        </p:blipFill>
        <p:spPr>
          <a:xfrm>
            <a:off x="1747519" y="1648672"/>
            <a:ext cx="5986993" cy="3311022"/>
          </a:xfrm>
          <a:prstGeom prst="rect">
            <a:avLst/>
          </a:prstGeom>
        </p:spPr>
      </p:pic>
    </p:spTree>
    <p:extLst>
      <p:ext uri="{BB962C8B-B14F-4D97-AF65-F5344CB8AC3E}">
        <p14:creationId xmlns:p14="http://schemas.microsoft.com/office/powerpoint/2010/main" val="3594669481"/>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职业匹配</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555481" y="1694974"/>
            <a:ext cx="277400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600" dirty="0">
                <a:solidFill>
                  <a:schemeClr val="bg1"/>
                </a:solidFill>
                <a:latin typeface="微软雅黑" pitchFamily="34" charset="-122"/>
                <a:ea typeface="微软雅黑" pitchFamily="34" charset="-122"/>
                <a:sym typeface="微软雅黑" pitchFamily="34" charset="-122"/>
              </a:rPr>
              <a:t>根据用户所输入的技术栈掌握程度信息，生成用户的技术栈组成百分比，通过欧氏距离与计算出的</a:t>
            </a:r>
            <a:r>
              <a:rPr lang="en-US" altLang="zh-CN" sz="1600" dirty="0">
                <a:solidFill>
                  <a:schemeClr val="bg1"/>
                </a:solidFill>
                <a:latin typeface="微软雅黑" pitchFamily="34" charset="-122"/>
                <a:ea typeface="微软雅黑" pitchFamily="34" charset="-122"/>
                <a:sym typeface="微软雅黑" pitchFamily="34" charset="-122"/>
              </a:rPr>
              <a:t>k</a:t>
            </a:r>
            <a:r>
              <a:rPr lang="zh-CN" altLang="en-US" sz="1600" dirty="0">
                <a:solidFill>
                  <a:schemeClr val="bg1"/>
                </a:solidFill>
                <a:latin typeface="微软雅黑" pitchFamily="34" charset="-122"/>
                <a:ea typeface="微软雅黑" pitchFamily="34" charset="-122"/>
                <a:sym typeface="微软雅黑" pitchFamily="34" charset="-122"/>
              </a:rPr>
              <a:t>个核的技术栈要求百分比进行匹配计算，获得该用户最合适的职业类型，再计算该类型下最合适的岗位推荐。</a:t>
            </a:r>
            <a:endParaRPr lang="en-US" altLang="zh-CN" sz="1600" dirty="0">
              <a:solidFill>
                <a:schemeClr val="bg1"/>
              </a:solidFill>
              <a:latin typeface="微软雅黑" pitchFamily="34" charset="-122"/>
              <a:ea typeface="微软雅黑" pitchFamily="34" charset="-122"/>
              <a:sym typeface="微软雅黑" pitchFamily="34" charset="-122"/>
            </a:endParaRPr>
          </a:p>
        </p:txBody>
      </p:sp>
      <p:pic>
        <p:nvPicPr>
          <p:cNvPr id="2" name="图片 1">
            <a:extLst>
              <a:ext uri="{FF2B5EF4-FFF2-40B4-BE49-F238E27FC236}">
                <a16:creationId xmlns:a16="http://schemas.microsoft.com/office/drawing/2014/main" id="{A5153AAF-6E48-41DB-8BCE-3507C654846D}"/>
              </a:ext>
            </a:extLst>
          </p:cNvPr>
          <p:cNvPicPr>
            <a:picLocks noChangeAspect="1"/>
          </p:cNvPicPr>
          <p:nvPr/>
        </p:nvPicPr>
        <p:blipFill>
          <a:blip r:embed="rId3"/>
          <a:stretch>
            <a:fillRect/>
          </a:stretch>
        </p:blipFill>
        <p:spPr>
          <a:xfrm>
            <a:off x="3891704" y="702177"/>
            <a:ext cx="3912812" cy="3779224"/>
          </a:xfrm>
          <a:prstGeom prst="rect">
            <a:avLst/>
          </a:prstGeom>
        </p:spPr>
      </p:pic>
    </p:spTree>
    <p:extLst>
      <p:ext uri="{BB962C8B-B14F-4D97-AF65-F5344CB8AC3E}">
        <p14:creationId xmlns:p14="http://schemas.microsoft.com/office/powerpoint/2010/main" val="2022734196"/>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椭圆 43"/>
          <p:cNvSpPr/>
          <p:nvPr/>
        </p:nvSpPr>
        <p:spPr>
          <a:xfrm>
            <a:off x="3349625" y="1354138"/>
            <a:ext cx="2400300" cy="2400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微软雅黑" pitchFamily="34" charset="-122"/>
            </a:endParaRPr>
          </a:p>
        </p:txBody>
      </p:sp>
      <p:sp>
        <p:nvSpPr>
          <p:cNvPr id="45" name="椭圆 44"/>
          <p:cNvSpPr/>
          <p:nvPr/>
        </p:nvSpPr>
        <p:spPr>
          <a:xfrm>
            <a:off x="2984500" y="989013"/>
            <a:ext cx="3130550" cy="313055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微软雅黑" pitchFamily="34" charset="-122"/>
            </a:endParaRPr>
          </a:p>
        </p:txBody>
      </p:sp>
      <p:grpSp>
        <p:nvGrpSpPr>
          <p:cNvPr id="46" name="组合 45"/>
          <p:cNvGrpSpPr>
            <a:grpSpLocks/>
          </p:cNvGrpSpPr>
          <p:nvPr/>
        </p:nvGrpSpPr>
        <p:grpSpPr bwMode="auto">
          <a:xfrm>
            <a:off x="6172200" y="1138237"/>
            <a:ext cx="2863850" cy="1401174"/>
            <a:chOff x="544923" y="2418093"/>
            <a:chExt cx="3820097" cy="1867281"/>
          </a:xfrm>
        </p:grpSpPr>
        <p:sp>
          <p:nvSpPr>
            <p:cNvPr id="47" name="矩形 17"/>
            <p:cNvSpPr>
              <a:spLocks noChangeArrowheads="1"/>
            </p:cNvSpPr>
            <p:nvPr/>
          </p:nvSpPr>
          <p:spPr bwMode="auto">
            <a:xfrm>
              <a:off x="544923" y="2729244"/>
              <a:ext cx="3820097" cy="1556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50000"/>
                </a:lnSpc>
              </a:pPr>
              <a:r>
                <a:rPr lang="zh-CN" altLang="en-US" sz="1200" dirty="0">
                  <a:solidFill>
                    <a:schemeClr val="bg1"/>
                  </a:solidFill>
                  <a:latin typeface="微软雅黑" pitchFamily="34" charset="-122"/>
                  <a:ea typeface="微软雅黑" pitchFamily="34" charset="-122"/>
                </a:rPr>
                <a:t>基于标签的岗位需求量分布</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根据招聘信息中的各种标签（薪资</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学历</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城市等），获取并分析符合标签的岗位与需求量，进行动态可视化展示</a:t>
              </a:r>
              <a:endParaRPr lang="en-US" altLang="zh-CN" sz="1200" dirty="0">
                <a:solidFill>
                  <a:schemeClr val="bg1"/>
                </a:solidFill>
                <a:latin typeface="微软雅黑" pitchFamily="34" charset="-122"/>
                <a:ea typeface="微软雅黑" pitchFamily="34" charset="-122"/>
              </a:endParaRPr>
            </a:p>
          </p:txBody>
        </p:sp>
        <p:sp>
          <p:nvSpPr>
            <p:cNvPr id="48" name="文本框 17"/>
            <p:cNvSpPr txBox="1">
              <a:spLocks noChangeArrowheads="1"/>
            </p:cNvSpPr>
            <p:nvPr/>
          </p:nvSpPr>
          <p:spPr bwMode="auto">
            <a:xfrm>
              <a:off x="544923" y="2418093"/>
              <a:ext cx="1493269" cy="43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a:solidFill>
                    <a:schemeClr val="bg1"/>
                  </a:solidFill>
                  <a:latin typeface="微软雅黑" pitchFamily="34" charset="-122"/>
                  <a:ea typeface="微软雅黑" pitchFamily="34" charset="-122"/>
                </a:rPr>
                <a:t>Streaming</a:t>
              </a:r>
              <a:endParaRPr lang="zh-CN" altLang="en-US" sz="1500" dirty="0">
                <a:solidFill>
                  <a:schemeClr val="bg1"/>
                </a:solidFill>
                <a:latin typeface="微软雅黑" pitchFamily="34" charset="-122"/>
                <a:ea typeface="微软雅黑" pitchFamily="34" charset="-122"/>
              </a:endParaRPr>
            </a:p>
          </p:txBody>
        </p:sp>
      </p:grpSp>
      <p:grpSp>
        <p:nvGrpSpPr>
          <p:cNvPr id="49" name="组合 48"/>
          <p:cNvGrpSpPr>
            <a:grpSpLocks/>
          </p:cNvGrpSpPr>
          <p:nvPr/>
        </p:nvGrpSpPr>
        <p:grpSpPr bwMode="auto">
          <a:xfrm>
            <a:off x="171450" y="2297112"/>
            <a:ext cx="2865438" cy="1094000"/>
            <a:chOff x="449775" y="2458453"/>
            <a:chExt cx="3820096" cy="1457762"/>
          </a:xfrm>
        </p:grpSpPr>
        <p:sp>
          <p:nvSpPr>
            <p:cNvPr id="50" name="矩形 21"/>
            <p:cNvSpPr>
              <a:spLocks noChangeArrowheads="1"/>
            </p:cNvSpPr>
            <p:nvPr/>
          </p:nvSpPr>
          <p:spPr bwMode="auto">
            <a:xfrm>
              <a:off x="449775" y="2729361"/>
              <a:ext cx="3820096" cy="118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50000"/>
                </a:lnSpc>
              </a:pPr>
              <a:r>
                <a:rPr lang="zh-CN" altLang="en-US" sz="1200" dirty="0">
                  <a:solidFill>
                    <a:schemeClr val="bg1"/>
                  </a:solidFill>
                  <a:latin typeface="微软雅黑" pitchFamily="34" charset="-122"/>
                  <a:ea typeface="微软雅黑" pitchFamily="34" charset="-122"/>
                </a:rPr>
                <a:t>基于招聘网站岗位技术要求</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对需求的技术栈的组合建图，分析各项技术在招聘者眼中的关联程度强弱</a:t>
              </a:r>
              <a:endParaRPr lang="en-US" altLang="zh-CN" sz="1200" dirty="0">
                <a:solidFill>
                  <a:schemeClr val="bg1"/>
                </a:solidFill>
                <a:latin typeface="微软雅黑" pitchFamily="34" charset="-122"/>
                <a:ea typeface="微软雅黑" pitchFamily="34" charset="-122"/>
              </a:endParaRPr>
            </a:p>
          </p:txBody>
        </p:sp>
        <p:sp>
          <p:nvSpPr>
            <p:cNvPr id="51" name="文本框 24"/>
            <p:cNvSpPr txBox="1">
              <a:spLocks noChangeArrowheads="1"/>
            </p:cNvSpPr>
            <p:nvPr/>
          </p:nvSpPr>
          <p:spPr bwMode="auto">
            <a:xfrm>
              <a:off x="2512785" y="2458453"/>
              <a:ext cx="1162991" cy="43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err="1">
                  <a:solidFill>
                    <a:schemeClr val="bg1"/>
                  </a:solidFill>
                  <a:latin typeface="微软雅黑" pitchFamily="34" charset="-122"/>
                  <a:ea typeface="微软雅黑" pitchFamily="34" charset="-122"/>
                </a:rPr>
                <a:t>GraphX</a:t>
              </a:r>
              <a:endParaRPr lang="zh-CN" altLang="en-US" sz="1500" dirty="0">
                <a:solidFill>
                  <a:schemeClr val="bg1"/>
                </a:solidFill>
                <a:latin typeface="微软雅黑" pitchFamily="34" charset="-122"/>
                <a:ea typeface="微软雅黑" pitchFamily="34" charset="-122"/>
              </a:endParaRPr>
            </a:p>
          </p:txBody>
        </p:sp>
      </p:grpSp>
      <p:grpSp>
        <p:nvGrpSpPr>
          <p:cNvPr id="52" name="组合 51"/>
          <p:cNvGrpSpPr>
            <a:grpSpLocks/>
          </p:cNvGrpSpPr>
          <p:nvPr/>
        </p:nvGrpSpPr>
        <p:grpSpPr bwMode="auto">
          <a:xfrm>
            <a:off x="3706813" y="1711325"/>
            <a:ext cx="1685925" cy="1685925"/>
            <a:chOff x="4862685" y="2533650"/>
            <a:chExt cx="2247900" cy="2247900"/>
          </a:xfrm>
          <a:noFill/>
        </p:grpSpPr>
        <p:sp>
          <p:nvSpPr>
            <p:cNvPr id="53" name="椭圆 52"/>
            <p:cNvSpPr/>
            <p:nvPr/>
          </p:nvSpPr>
          <p:spPr>
            <a:xfrm>
              <a:off x="4862685" y="2533650"/>
              <a:ext cx="2247900" cy="22479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itchFamily="34" charset="-122"/>
              </a:endParaRPr>
            </a:p>
          </p:txBody>
        </p:sp>
        <p:sp>
          <p:nvSpPr>
            <p:cNvPr id="54" name="Freeform 7"/>
            <p:cNvSpPr>
              <a:spLocks noChangeAspect="1" noEditPoints="1"/>
            </p:cNvSpPr>
            <p:nvPr/>
          </p:nvSpPr>
          <p:spPr bwMode="auto">
            <a:xfrm>
              <a:off x="5599285" y="3172883"/>
              <a:ext cx="774700" cy="575733"/>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grpFill/>
            <a:ln>
              <a:solidFill>
                <a:schemeClr val="bg1"/>
              </a:solidFill>
            </a:ln>
          </p:spPr>
          <p:txBody>
            <a:bodyPr/>
            <a:lstStyle/>
            <a:p>
              <a:pPr defTabSz="783731" eaLnBrk="1" fontAlgn="auto" hangingPunct="1">
                <a:spcBef>
                  <a:spcPts val="0"/>
                </a:spcBef>
                <a:spcAft>
                  <a:spcPts val="0"/>
                </a:spcAft>
                <a:defRPr/>
              </a:pPr>
              <a:endParaRPr lang="zh-CN" altLang="en-US" sz="1800" kern="0">
                <a:solidFill>
                  <a:srgbClr val="464646"/>
                </a:solidFill>
                <a:latin typeface="微软雅黑" pitchFamily="34" charset="-122"/>
                <a:ea typeface="+mn-ea"/>
              </a:endParaRPr>
            </a:p>
          </p:txBody>
        </p:sp>
        <p:sp>
          <p:nvSpPr>
            <p:cNvPr id="55" name="文本框 27"/>
            <p:cNvSpPr txBox="1">
              <a:spLocks noChangeArrowheads="1"/>
            </p:cNvSpPr>
            <p:nvPr/>
          </p:nvSpPr>
          <p:spPr bwMode="auto">
            <a:xfrm>
              <a:off x="5345272" y="3939754"/>
              <a:ext cx="1340537" cy="451405"/>
            </a:xfrm>
            <a:prstGeom prst="rect">
              <a:avLst/>
            </a:prstGeom>
            <a:grpFill/>
            <a:ln w="9525">
              <a:noFill/>
              <a:miter lim="800000"/>
              <a:headEnd/>
              <a:tailEnd/>
            </a:ln>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fontAlgn="auto" hangingPunct="1">
                <a:spcBef>
                  <a:spcPts val="0"/>
                </a:spcBef>
                <a:spcAft>
                  <a:spcPts val="0"/>
                </a:spcAft>
                <a:defRPr/>
              </a:pPr>
              <a:r>
                <a:rPr lang="zh-CN" altLang="en-US" sz="1600">
                  <a:solidFill>
                    <a:schemeClr val="bg1"/>
                  </a:solidFill>
                  <a:latin typeface="微软雅黑" panose="020B0503020204020204" pitchFamily="34" charset="-122"/>
                </a:rPr>
                <a:t>研究目标</a:t>
              </a:r>
            </a:p>
          </p:txBody>
        </p:sp>
      </p:grpSp>
      <p:grpSp>
        <p:nvGrpSpPr>
          <p:cNvPr id="56" name="组合 55"/>
          <p:cNvGrpSpPr/>
          <p:nvPr/>
        </p:nvGrpSpPr>
        <p:grpSpPr>
          <a:xfrm>
            <a:off x="5462286" y="729834"/>
            <a:ext cx="594066" cy="694439"/>
            <a:chOff x="7181637" y="1258060"/>
            <a:chExt cx="792088" cy="925917"/>
          </a:xfrm>
          <a:solidFill>
            <a:schemeClr val="accent6">
              <a:lumMod val="75000"/>
            </a:schemeClr>
          </a:solidFill>
        </p:grpSpPr>
        <p:grpSp>
          <p:nvGrpSpPr>
            <p:cNvPr id="57" name="组合 56"/>
            <p:cNvGrpSpPr/>
            <p:nvPr/>
          </p:nvGrpSpPr>
          <p:grpSpPr>
            <a:xfrm rot="1291582">
              <a:off x="7181637" y="1258060"/>
              <a:ext cx="792088" cy="925917"/>
              <a:chOff x="6744072" y="893003"/>
              <a:chExt cx="792088" cy="925917"/>
            </a:xfrm>
            <a:grpFill/>
          </p:grpSpPr>
          <p:sp>
            <p:nvSpPr>
              <p:cNvPr id="59" name="流程图: 联系 58"/>
              <p:cNvSpPr/>
              <p:nvPr/>
            </p:nvSpPr>
            <p:spPr>
              <a:xfrm>
                <a:off x="6744072" y="893003"/>
                <a:ext cx="792088" cy="792088"/>
              </a:xfrm>
              <a:prstGeom prst="flowChartConnector">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itchFamily="34" charset="-122"/>
                </a:endParaRPr>
              </a:p>
            </p:txBody>
          </p:sp>
          <p:sp>
            <p:nvSpPr>
              <p:cNvPr id="60" name="等腰三角形 59"/>
              <p:cNvSpPr/>
              <p:nvPr/>
            </p:nvSpPr>
            <p:spPr>
              <a:xfrm rot="11236714">
                <a:off x="6940431" y="1651076"/>
                <a:ext cx="216024" cy="167844"/>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itchFamily="34" charset="-122"/>
                </a:endParaRPr>
              </a:p>
            </p:txBody>
          </p:sp>
        </p:grpSp>
        <p:sp>
          <p:nvSpPr>
            <p:cNvPr id="58" name="文本框 28"/>
            <p:cNvSpPr txBox="1"/>
            <p:nvPr/>
          </p:nvSpPr>
          <p:spPr>
            <a:xfrm>
              <a:off x="7339450" y="1316224"/>
              <a:ext cx="526213" cy="697625"/>
            </a:xfrm>
            <a:prstGeom prst="rect">
              <a:avLst/>
            </a:prstGeom>
            <a:noFill/>
          </p:spPr>
          <p:txBody>
            <a:bodyPr wrap="none">
              <a:spAutoFit/>
            </a:bodyPr>
            <a:lstStyle/>
            <a:p>
              <a:pPr eaLnBrk="1" fontAlgn="auto" hangingPunct="1">
                <a:spcBef>
                  <a:spcPts val="0"/>
                </a:spcBef>
                <a:spcAft>
                  <a:spcPts val="0"/>
                </a:spcAft>
                <a:defRPr/>
              </a:pPr>
              <a:r>
                <a:rPr lang="en-US" altLang="zh-CN" sz="2800" dirty="0">
                  <a:solidFill>
                    <a:schemeClr val="bg1"/>
                  </a:solidFill>
                  <a:latin typeface="微软雅黑" pitchFamily="34" charset="-122"/>
                  <a:ea typeface="+mn-ea"/>
                </a:rPr>
                <a:t>1</a:t>
              </a:r>
              <a:endParaRPr lang="zh-CN" altLang="en-US" sz="2800" dirty="0">
                <a:solidFill>
                  <a:schemeClr val="bg1"/>
                </a:solidFill>
                <a:latin typeface="微软雅黑" pitchFamily="34" charset="-122"/>
                <a:ea typeface="+mn-ea"/>
              </a:endParaRPr>
            </a:p>
          </p:txBody>
        </p:sp>
      </p:grpSp>
      <p:grpSp>
        <p:nvGrpSpPr>
          <p:cNvPr id="61" name="组合 60"/>
          <p:cNvGrpSpPr/>
          <p:nvPr/>
        </p:nvGrpSpPr>
        <p:grpSpPr>
          <a:xfrm>
            <a:off x="2777031" y="1718748"/>
            <a:ext cx="704167" cy="594066"/>
            <a:chOff x="3794408" y="2708245"/>
            <a:chExt cx="938886" cy="792088"/>
          </a:xfrm>
          <a:solidFill>
            <a:schemeClr val="accent6">
              <a:lumMod val="75000"/>
            </a:schemeClr>
          </a:solidFill>
        </p:grpSpPr>
        <p:grpSp>
          <p:nvGrpSpPr>
            <p:cNvPr id="62" name="组合 61"/>
            <p:cNvGrpSpPr/>
            <p:nvPr/>
          </p:nvGrpSpPr>
          <p:grpSpPr>
            <a:xfrm rot="18172526">
              <a:off x="3867807" y="2634846"/>
              <a:ext cx="792088" cy="938886"/>
              <a:chOff x="6744072" y="893003"/>
              <a:chExt cx="792088" cy="938886"/>
            </a:xfrm>
            <a:grpFill/>
          </p:grpSpPr>
          <p:sp>
            <p:nvSpPr>
              <p:cNvPr id="64" name="流程图: 联系 63"/>
              <p:cNvSpPr/>
              <p:nvPr/>
            </p:nvSpPr>
            <p:spPr>
              <a:xfrm>
                <a:off x="6744072" y="893003"/>
                <a:ext cx="792088" cy="792088"/>
              </a:xfrm>
              <a:prstGeom prst="flowChartConnector">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itchFamily="34" charset="-122"/>
                </a:endParaRPr>
              </a:p>
            </p:txBody>
          </p:sp>
          <p:sp>
            <p:nvSpPr>
              <p:cNvPr id="65" name="等腰三角形 64"/>
              <p:cNvSpPr/>
              <p:nvPr/>
            </p:nvSpPr>
            <p:spPr>
              <a:xfrm rot="11236714">
                <a:off x="6980835" y="1664045"/>
                <a:ext cx="216024" cy="167844"/>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itchFamily="34" charset="-122"/>
                </a:endParaRPr>
              </a:p>
            </p:txBody>
          </p:sp>
        </p:grpSp>
        <p:sp>
          <p:nvSpPr>
            <p:cNvPr id="63" name="文本框 29"/>
            <p:cNvSpPr txBox="1"/>
            <p:nvPr/>
          </p:nvSpPr>
          <p:spPr>
            <a:xfrm>
              <a:off x="3926730" y="2735590"/>
              <a:ext cx="526211" cy="697627"/>
            </a:xfrm>
            <a:prstGeom prst="rect">
              <a:avLst/>
            </a:prstGeom>
            <a:noFill/>
          </p:spPr>
          <p:txBody>
            <a:bodyPr wrap="none">
              <a:spAutoFit/>
            </a:bodyPr>
            <a:lstStyle/>
            <a:p>
              <a:pPr eaLnBrk="1" fontAlgn="auto" hangingPunct="1">
                <a:spcBef>
                  <a:spcPts val="0"/>
                </a:spcBef>
                <a:spcAft>
                  <a:spcPts val="0"/>
                </a:spcAft>
                <a:defRPr/>
              </a:pPr>
              <a:r>
                <a:rPr lang="en-US" altLang="zh-CN" sz="2800" dirty="0">
                  <a:solidFill>
                    <a:schemeClr val="bg1"/>
                  </a:solidFill>
                  <a:latin typeface="微软雅黑" pitchFamily="34" charset="-122"/>
                  <a:ea typeface="+mn-ea"/>
                </a:rPr>
                <a:t>2</a:t>
              </a:r>
              <a:endParaRPr lang="zh-CN" altLang="en-US" sz="2800" dirty="0">
                <a:solidFill>
                  <a:schemeClr val="bg1"/>
                </a:solidFill>
                <a:latin typeface="微软雅黑" pitchFamily="34" charset="-122"/>
                <a:ea typeface="+mn-ea"/>
              </a:endParaRPr>
            </a:p>
          </p:txBody>
        </p:sp>
      </p:grpSp>
      <p:grpSp>
        <p:nvGrpSpPr>
          <p:cNvPr id="66" name="组合 65"/>
          <p:cNvGrpSpPr>
            <a:grpSpLocks/>
          </p:cNvGrpSpPr>
          <p:nvPr/>
        </p:nvGrpSpPr>
        <p:grpSpPr bwMode="auto">
          <a:xfrm>
            <a:off x="900113" y="3980507"/>
            <a:ext cx="7632700" cy="879886"/>
            <a:chOff x="544923" y="2431647"/>
            <a:chExt cx="6674776" cy="1172654"/>
          </a:xfrm>
        </p:grpSpPr>
        <p:sp>
          <p:nvSpPr>
            <p:cNvPr id="67" name="矩形 39"/>
            <p:cNvSpPr>
              <a:spLocks noChangeArrowheads="1"/>
            </p:cNvSpPr>
            <p:nvPr/>
          </p:nvSpPr>
          <p:spPr bwMode="auto">
            <a:xfrm>
              <a:off x="544923" y="2786410"/>
              <a:ext cx="6674776" cy="81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50000"/>
                </a:lnSpc>
              </a:pPr>
              <a:r>
                <a:rPr lang="zh-CN" altLang="en-US" sz="1200" dirty="0">
                  <a:solidFill>
                    <a:schemeClr val="bg1"/>
                  </a:solidFill>
                  <a:latin typeface="微软雅黑" pitchFamily="34" charset="-122"/>
                  <a:ea typeface="微软雅黑" pitchFamily="34" charset="-122"/>
                </a:rPr>
                <a:t>基于职业岗位中对求职者技术栈的要求</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以技术栈在岗位要求中的重要程度进行聚类分析，分析职业岗位之间潜在的相似性，并通过计算用户输入的技术栈匹配最接近的职业岗位，得出最佳职业岗位推荐</a:t>
              </a:r>
              <a:endParaRPr lang="en-US" altLang="zh-CN" sz="1200" dirty="0">
                <a:solidFill>
                  <a:schemeClr val="bg1"/>
                </a:solidFill>
                <a:latin typeface="微软雅黑" pitchFamily="34" charset="-122"/>
                <a:ea typeface="微软雅黑" pitchFamily="34" charset="-122"/>
              </a:endParaRPr>
            </a:p>
          </p:txBody>
        </p:sp>
        <p:sp>
          <p:nvSpPr>
            <p:cNvPr id="68" name="文本框 32"/>
            <p:cNvSpPr txBox="1">
              <a:spLocks noChangeArrowheads="1"/>
            </p:cNvSpPr>
            <p:nvPr/>
          </p:nvSpPr>
          <p:spPr bwMode="auto">
            <a:xfrm>
              <a:off x="2384764" y="2431647"/>
              <a:ext cx="610073" cy="43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500" dirty="0" err="1">
                  <a:solidFill>
                    <a:schemeClr val="bg1"/>
                  </a:solidFill>
                  <a:latin typeface="微软雅黑" pitchFamily="34" charset="-122"/>
                  <a:ea typeface="微软雅黑" pitchFamily="34" charset="-122"/>
                </a:rPr>
                <a:t>MLlib</a:t>
              </a:r>
              <a:endParaRPr lang="zh-CN" altLang="en-US" sz="1500" dirty="0">
                <a:solidFill>
                  <a:schemeClr val="bg1"/>
                </a:solidFill>
                <a:latin typeface="微软雅黑" pitchFamily="34" charset="-122"/>
                <a:ea typeface="微软雅黑" pitchFamily="34" charset="-122"/>
              </a:endParaRPr>
            </a:p>
          </p:txBody>
        </p:sp>
      </p:grpSp>
      <p:sp>
        <p:nvSpPr>
          <p:cNvPr id="69"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业务场景选取简介</a:t>
            </a:r>
            <a:endParaRPr lang="zh-CN" altLang="en-US" b="1" dirty="0">
              <a:solidFill>
                <a:schemeClr val="bg1"/>
              </a:solidFill>
              <a:latin typeface="微软雅黑" pitchFamily="34" charset="-122"/>
              <a:ea typeface="微软雅黑" pitchFamily="34" charset="-122"/>
            </a:endParaRPr>
          </a:p>
        </p:txBody>
      </p:sp>
      <p:grpSp>
        <p:nvGrpSpPr>
          <p:cNvPr id="70" name="组合 26"/>
          <p:cNvGrpSpPr>
            <a:grpSpLocks/>
          </p:cNvGrpSpPr>
          <p:nvPr/>
        </p:nvGrpSpPr>
        <p:grpSpPr bwMode="auto">
          <a:xfrm>
            <a:off x="346472" y="634603"/>
            <a:ext cx="2614613" cy="232172"/>
            <a:chOff x="0" y="0"/>
            <a:chExt cx="3275216" cy="291392"/>
          </a:xfrm>
        </p:grpSpPr>
        <p:sp>
          <p:nvSpPr>
            <p:cNvPr id="71"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72"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3"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4"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75"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grpSp>
        <p:nvGrpSpPr>
          <p:cNvPr id="34" name="组合 33">
            <a:extLst>
              <a:ext uri="{FF2B5EF4-FFF2-40B4-BE49-F238E27FC236}">
                <a16:creationId xmlns:a16="http://schemas.microsoft.com/office/drawing/2014/main" id="{8E44B4C6-9738-4328-BA38-820C393028B5}"/>
              </a:ext>
            </a:extLst>
          </p:cNvPr>
          <p:cNvGrpSpPr/>
          <p:nvPr/>
        </p:nvGrpSpPr>
        <p:grpSpPr>
          <a:xfrm>
            <a:off x="3679880" y="3538908"/>
            <a:ext cx="594068" cy="697551"/>
            <a:chOff x="4915828" y="2884821"/>
            <a:chExt cx="792088" cy="930068"/>
          </a:xfrm>
          <a:solidFill>
            <a:schemeClr val="accent6">
              <a:lumMod val="75000"/>
            </a:schemeClr>
          </a:solidFill>
        </p:grpSpPr>
        <p:grpSp>
          <p:nvGrpSpPr>
            <p:cNvPr id="35" name="组合 34">
              <a:extLst>
                <a:ext uri="{FF2B5EF4-FFF2-40B4-BE49-F238E27FC236}">
                  <a16:creationId xmlns:a16="http://schemas.microsoft.com/office/drawing/2014/main" id="{E6827452-C79C-4729-AF48-E63241C0160C}"/>
                </a:ext>
              </a:extLst>
            </p:cNvPr>
            <p:cNvGrpSpPr/>
            <p:nvPr/>
          </p:nvGrpSpPr>
          <p:grpSpPr>
            <a:xfrm rot="18172526">
              <a:off x="4846838" y="2953811"/>
              <a:ext cx="930068" cy="792088"/>
              <a:chOff x="7037724" y="1979882"/>
              <a:chExt cx="930068" cy="792088"/>
            </a:xfrm>
            <a:grpFill/>
          </p:grpSpPr>
          <p:sp>
            <p:nvSpPr>
              <p:cNvPr id="37" name="流程图: 联系 63">
                <a:extLst>
                  <a:ext uri="{FF2B5EF4-FFF2-40B4-BE49-F238E27FC236}">
                    <a16:creationId xmlns:a16="http://schemas.microsoft.com/office/drawing/2014/main" id="{60A9F28B-0FCD-4968-8D82-6611C41DDB3E}"/>
                  </a:ext>
                </a:extLst>
              </p:cNvPr>
              <p:cNvSpPr/>
              <p:nvPr/>
            </p:nvSpPr>
            <p:spPr>
              <a:xfrm>
                <a:off x="7037724" y="1979882"/>
                <a:ext cx="792088" cy="792088"/>
              </a:xfrm>
              <a:prstGeom prst="flowChartConnector">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itchFamily="34" charset="-122"/>
                </a:endParaRPr>
              </a:p>
            </p:txBody>
          </p:sp>
          <p:sp>
            <p:nvSpPr>
              <p:cNvPr id="38" name="等腰三角形 37">
                <a:extLst>
                  <a:ext uri="{FF2B5EF4-FFF2-40B4-BE49-F238E27FC236}">
                    <a16:creationId xmlns:a16="http://schemas.microsoft.com/office/drawing/2014/main" id="{B65BD309-5026-43F8-9CF3-EF468936B2C6}"/>
                  </a:ext>
                </a:extLst>
              </p:cNvPr>
              <p:cNvSpPr/>
              <p:nvPr/>
            </p:nvSpPr>
            <p:spPr>
              <a:xfrm rot="11236714">
                <a:off x="7751768" y="2169683"/>
                <a:ext cx="216024" cy="167843"/>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itchFamily="34" charset="-122"/>
                </a:endParaRPr>
              </a:p>
            </p:txBody>
          </p:sp>
        </p:grpSp>
        <p:sp>
          <p:nvSpPr>
            <p:cNvPr id="36" name="文本框 29">
              <a:extLst>
                <a:ext uri="{FF2B5EF4-FFF2-40B4-BE49-F238E27FC236}">
                  <a16:creationId xmlns:a16="http://schemas.microsoft.com/office/drawing/2014/main" id="{CF20A5FB-25FB-4F0D-8973-F91B661ABFFD}"/>
                </a:ext>
              </a:extLst>
            </p:cNvPr>
            <p:cNvSpPr txBox="1"/>
            <p:nvPr/>
          </p:nvSpPr>
          <p:spPr>
            <a:xfrm>
              <a:off x="5008805" y="3020470"/>
              <a:ext cx="566819" cy="779700"/>
            </a:xfrm>
            <a:prstGeom prst="rect">
              <a:avLst/>
            </a:prstGeom>
            <a:noFill/>
          </p:spPr>
          <p:txBody>
            <a:bodyPr wrap="none">
              <a:spAutoFit/>
            </a:bodyPr>
            <a:lstStyle/>
            <a:p>
              <a:pPr eaLnBrk="1" fontAlgn="auto" hangingPunct="1">
                <a:spcBef>
                  <a:spcPts val="0"/>
                </a:spcBef>
                <a:spcAft>
                  <a:spcPts val="0"/>
                </a:spcAft>
                <a:defRPr/>
              </a:pPr>
              <a:r>
                <a:rPr lang="en-US" altLang="zh-CN" sz="3200" dirty="0">
                  <a:solidFill>
                    <a:schemeClr val="bg1"/>
                  </a:solidFill>
                  <a:latin typeface="微软雅黑" pitchFamily="34" charset="-122"/>
                  <a:ea typeface="+mn-ea"/>
                </a:rPr>
                <a:t>3</a:t>
              </a:r>
              <a:endParaRPr lang="zh-CN" altLang="en-US" sz="3200" dirty="0">
                <a:solidFill>
                  <a:schemeClr val="bg1"/>
                </a:solidFill>
                <a:latin typeface="微软雅黑" pitchFamily="34" charset="-122"/>
                <a:ea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69"/>
                                        </p:tgtEl>
                                        <p:attrNameLst>
                                          <p:attrName>style.visibility</p:attrName>
                                        </p:attrNameLst>
                                      </p:cBhvr>
                                      <p:to>
                                        <p:strVal val="visible"/>
                                      </p:to>
                                    </p:set>
                                    <p:anim by="(-#ppt_w*2)" calcmode="lin" valueType="num">
                                      <p:cBhvr rctx="PPT">
                                        <p:cTn id="11" dur="500" autoRev="1" fill="hold">
                                          <p:stCondLst>
                                            <p:cond delay="0"/>
                                          </p:stCondLst>
                                        </p:cTn>
                                        <p:tgtEl>
                                          <p:spTgt spid="69"/>
                                        </p:tgtEl>
                                        <p:attrNameLst>
                                          <p:attrName>ppt_w</p:attrName>
                                        </p:attrNameLst>
                                      </p:cBhvr>
                                    </p:anim>
                                    <p:anim by="(#ppt_w*0.50)" calcmode="lin" valueType="num">
                                      <p:cBhvr>
                                        <p:cTn id="12" dur="500" decel="50000" autoRev="1" fill="hold">
                                          <p:stCondLst>
                                            <p:cond delay="0"/>
                                          </p:stCondLst>
                                        </p:cTn>
                                        <p:tgtEl>
                                          <p:spTgt spid="69"/>
                                        </p:tgtEl>
                                        <p:attrNameLst>
                                          <p:attrName>ppt_x</p:attrName>
                                        </p:attrNameLst>
                                      </p:cBhvr>
                                    </p:anim>
                                    <p:anim from="(-#ppt_h/2)" to="(#ppt_y)" calcmode="lin" valueType="num">
                                      <p:cBhvr>
                                        <p:cTn id="13" dur="1000" fill="hold">
                                          <p:stCondLst>
                                            <p:cond delay="0"/>
                                          </p:stCondLst>
                                        </p:cTn>
                                        <p:tgtEl>
                                          <p:spTgt spid="69"/>
                                        </p:tgtEl>
                                        <p:attrNameLst>
                                          <p:attrName>ppt_y</p:attrName>
                                        </p:attrNameLst>
                                      </p:cBhvr>
                                    </p:anim>
                                    <p:animRot by="21600000">
                                      <p:cBhvr>
                                        <p:cTn id="14" dur="1000" fill="hold">
                                          <p:stCondLst>
                                            <p:cond delay="0"/>
                                          </p:stCondLst>
                                        </p:cTn>
                                        <p:tgtEl>
                                          <p:spTgt spid="69"/>
                                        </p:tgtEl>
                                        <p:attrNameLst>
                                          <p:attrName>r</p:attrName>
                                        </p:attrNameLst>
                                      </p:cBhvr>
                                    </p:animRot>
                                  </p:childTnLst>
                                </p:cTn>
                              </p:par>
                            </p:childTnLst>
                          </p:cTn>
                        </p:par>
                        <p:par>
                          <p:cTn id="15" fill="hold">
                            <p:stCondLst>
                              <p:cond delay="2200"/>
                            </p:stCondLst>
                            <p:childTnLst>
                              <p:par>
                                <p:cTn id="16" presetID="53" presetClass="entr" presetSubtype="16" fill="hold" nodeType="after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p:cTn id="18" dur="300" fill="hold"/>
                                        <p:tgtEl>
                                          <p:spTgt spid="52"/>
                                        </p:tgtEl>
                                        <p:attrNameLst>
                                          <p:attrName>ppt_w</p:attrName>
                                        </p:attrNameLst>
                                      </p:cBhvr>
                                      <p:tavLst>
                                        <p:tav tm="0">
                                          <p:val>
                                            <p:fltVal val="0"/>
                                          </p:val>
                                        </p:tav>
                                        <p:tav tm="100000">
                                          <p:val>
                                            <p:strVal val="#ppt_w"/>
                                          </p:val>
                                        </p:tav>
                                      </p:tavLst>
                                    </p:anim>
                                    <p:anim calcmode="lin" valueType="num">
                                      <p:cBhvr>
                                        <p:cTn id="19" dur="300" fill="hold"/>
                                        <p:tgtEl>
                                          <p:spTgt spid="52"/>
                                        </p:tgtEl>
                                        <p:attrNameLst>
                                          <p:attrName>ppt_h</p:attrName>
                                        </p:attrNameLst>
                                      </p:cBhvr>
                                      <p:tavLst>
                                        <p:tav tm="0">
                                          <p:val>
                                            <p:fltVal val="0"/>
                                          </p:val>
                                        </p:tav>
                                        <p:tav tm="100000">
                                          <p:val>
                                            <p:strVal val="#ppt_h"/>
                                          </p:val>
                                        </p:tav>
                                      </p:tavLst>
                                    </p:anim>
                                    <p:animEffect transition="in" filter="fade">
                                      <p:cBhvr>
                                        <p:cTn id="20" dur="300"/>
                                        <p:tgtEl>
                                          <p:spTgt spid="52"/>
                                        </p:tgtEl>
                                      </p:cBhvr>
                                    </p:animEffect>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300" fill="hold"/>
                                        <p:tgtEl>
                                          <p:spTgt spid="44"/>
                                        </p:tgtEl>
                                        <p:attrNameLst>
                                          <p:attrName>ppt_w</p:attrName>
                                        </p:attrNameLst>
                                      </p:cBhvr>
                                      <p:tavLst>
                                        <p:tav tm="0">
                                          <p:val>
                                            <p:fltVal val="0"/>
                                          </p:val>
                                        </p:tav>
                                        <p:tav tm="100000">
                                          <p:val>
                                            <p:strVal val="#ppt_w"/>
                                          </p:val>
                                        </p:tav>
                                      </p:tavLst>
                                    </p:anim>
                                    <p:anim calcmode="lin" valueType="num">
                                      <p:cBhvr>
                                        <p:cTn id="25" dur="300" fill="hold"/>
                                        <p:tgtEl>
                                          <p:spTgt spid="44"/>
                                        </p:tgtEl>
                                        <p:attrNameLst>
                                          <p:attrName>ppt_h</p:attrName>
                                        </p:attrNameLst>
                                      </p:cBhvr>
                                      <p:tavLst>
                                        <p:tav tm="0">
                                          <p:val>
                                            <p:fltVal val="0"/>
                                          </p:val>
                                        </p:tav>
                                        <p:tav tm="100000">
                                          <p:val>
                                            <p:strVal val="#ppt_h"/>
                                          </p:val>
                                        </p:tav>
                                      </p:tavLst>
                                    </p:anim>
                                    <p:animEffect transition="in" filter="fade">
                                      <p:cBhvr>
                                        <p:cTn id="26" dur="300"/>
                                        <p:tgtEl>
                                          <p:spTgt spid="44"/>
                                        </p:tgtEl>
                                      </p:cBhvr>
                                    </p:animEffect>
                                  </p:childTnLst>
                                </p:cTn>
                              </p:par>
                            </p:childTnLst>
                          </p:cTn>
                        </p:par>
                        <p:par>
                          <p:cTn id="27" fill="hold">
                            <p:stCondLst>
                              <p:cond delay="2800"/>
                            </p:stCondLst>
                            <p:childTnLst>
                              <p:par>
                                <p:cTn id="28" presetID="53" presetClass="entr" presetSubtype="16"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300" fill="hold"/>
                                        <p:tgtEl>
                                          <p:spTgt spid="45"/>
                                        </p:tgtEl>
                                        <p:attrNameLst>
                                          <p:attrName>ppt_w</p:attrName>
                                        </p:attrNameLst>
                                      </p:cBhvr>
                                      <p:tavLst>
                                        <p:tav tm="0">
                                          <p:val>
                                            <p:fltVal val="0"/>
                                          </p:val>
                                        </p:tav>
                                        <p:tav tm="100000">
                                          <p:val>
                                            <p:strVal val="#ppt_w"/>
                                          </p:val>
                                        </p:tav>
                                      </p:tavLst>
                                    </p:anim>
                                    <p:anim calcmode="lin" valueType="num">
                                      <p:cBhvr>
                                        <p:cTn id="31" dur="300" fill="hold"/>
                                        <p:tgtEl>
                                          <p:spTgt spid="45"/>
                                        </p:tgtEl>
                                        <p:attrNameLst>
                                          <p:attrName>ppt_h</p:attrName>
                                        </p:attrNameLst>
                                      </p:cBhvr>
                                      <p:tavLst>
                                        <p:tav tm="0">
                                          <p:val>
                                            <p:fltVal val="0"/>
                                          </p:val>
                                        </p:tav>
                                        <p:tav tm="100000">
                                          <p:val>
                                            <p:strVal val="#ppt_h"/>
                                          </p:val>
                                        </p:tav>
                                      </p:tavLst>
                                    </p:anim>
                                    <p:animEffect transition="in" filter="fade">
                                      <p:cBhvr>
                                        <p:cTn id="32" dur="300"/>
                                        <p:tgtEl>
                                          <p:spTgt spid="45"/>
                                        </p:tgtEl>
                                      </p:cBhvr>
                                    </p:animEffect>
                                  </p:childTnLst>
                                </p:cTn>
                              </p:par>
                            </p:childTnLst>
                          </p:cTn>
                        </p:par>
                        <p:par>
                          <p:cTn id="33" fill="hold">
                            <p:stCondLst>
                              <p:cond delay="3100"/>
                            </p:stCondLst>
                            <p:childTnLst>
                              <p:par>
                                <p:cTn id="34" presetID="2" presetClass="entr" presetSubtype="3" fill="hold" nodeType="afterEffect">
                                  <p:stCondLst>
                                    <p:cond delay="0"/>
                                  </p:stCondLst>
                                  <p:childTnLst>
                                    <p:set>
                                      <p:cBhvr>
                                        <p:cTn id="35" dur="1" fill="hold">
                                          <p:stCondLst>
                                            <p:cond delay="0"/>
                                          </p:stCondLst>
                                        </p:cTn>
                                        <p:tgtEl>
                                          <p:spTgt spid="56"/>
                                        </p:tgtEl>
                                        <p:attrNameLst>
                                          <p:attrName>style.visibility</p:attrName>
                                        </p:attrNameLst>
                                      </p:cBhvr>
                                      <p:to>
                                        <p:strVal val="visible"/>
                                      </p:to>
                                    </p:set>
                                    <p:anim calcmode="lin" valueType="num">
                                      <p:cBhvr additive="base">
                                        <p:cTn id="36" dur="500" fill="hold"/>
                                        <p:tgtEl>
                                          <p:spTgt spid="56"/>
                                        </p:tgtEl>
                                        <p:attrNameLst>
                                          <p:attrName>ppt_x</p:attrName>
                                        </p:attrNameLst>
                                      </p:cBhvr>
                                      <p:tavLst>
                                        <p:tav tm="0">
                                          <p:val>
                                            <p:strVal val="1+#ppt_w/2"/>
                                          </p:val>
                                        </p:tav>
                                        <p:tav tm="100000">
                                          <p:val>
                                            <p:strVal val="#ppt_x"/>
                                          </p:val>
                                        </p:tav>
                                      </p:tavLst>
                                    </p:anim>
                                    <p:anim calcmode="lin" valueType="num">
                                      <p:cBhvr additive="base">
                                        <p:cTn id="37" dur="500" fill="hold"/>
                                        <p:tgtEl>
                                          <p:spTgt spid="56"/>
                                        </p:tgtEl>
                                        <p:attrNameLst>
                                          <p:attrName>ppt_y</p:attrName>
                                        </p:attrNameLst>
                                      </p:cBhvr>
                                      <p:tavLst>
                                        <p:tav tm="0">
                                          <p:val>
                                            <p:strVal val="0-#ppt_h/2"/>
                                          </p:val>
                                        </p:tav>
                                        <p:tav tm="100000">
                                          <p:val>
                                            <p:strVal val="#ppt_y"/>
                                          </p:val>
                                        </p:tav>
                                      </p:tavLst>
                                    </p:anim>
                                  </p:childTnLst>
                                </p:cTn>
                              </p:par>
                              <p:par>
                                <p:cTn id="38" presetID="26" presetClass="emph" presetSubtype="0" fill="hold" nodeType="withEffect">
                                  <p:stCondLst>
                                    <p:cond delay="0"/>
                                  </p:stCondLst>
                                  <p:childTnLst>
                                    <p:animEffect transition="out" filter="fade">
                                      <p:cBhvr>
                                        <p:cTn id="39" dur="500" tmFilter="0, 0; .2, .5; .8, .5; 1, 0"/>
                                        <p:tgtEl>
                                          <p:spTgt spid="56"/>
                                        </p:tgtEl>
                                      </p:cBhvr>
                                    </p:animEffect>
                                    <p:animScale>
                                      <p:cBhvr>
                                        <p:cTn id="40" dur="250" autoRev="1" fill="hold"/>
                                        <p:tgtEl>
                                          <p:spTgt spid="56"/>
                                        </p:tgtEl>
                                      </p:cBhvr>
                                      <p:by x="105000" y="105000"/>
                                    </p:animScale>
                                  </p:childTnLst>
                                </p:cTn>
                              </p:par>
                              <p:par>
                                <p:cTn id="41" presetID="2" presetClass="entr" presetSubtype="2"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1+#ppt_w/2"/>
                                          </p:val>
                                        </p:tav>
                                        <p:tav tm="100000">
                                          <p:val>
                                            <p:strVal val="#ppt_x"/>
                                          </p:val>
                                        </p:tav>
                                      </p:tavLst>
                                    </p:anim>
                                    <p:anim calcmode="lin" valueType="num">
                                      <p:cBhvr additive="base">
                                        <p:cTn id="44" dur="500" fill="hold"/>
                                        <p:tgtEl>
                                          <p:spTgt spid="4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500" fill="hold"/>
                                        <p:tgtEl>
                                          <p:spTgt spid="61"/>
                                        </p:tgtEl>
                                        <p:attrNameLst>
                                          <p:attrName>ppt_x</p:attrName>
                                        </p:attrNameLst>
                                      </p:cBhvr>
                                      <p:tavLst>
                                        <p:tav tm="0">
                                          <p:val>
                                            <p:strVal val="0-#ppt_w/2"/>
                                          </p:val>
                                        </p:tav>
                                        <p:tav tm="100000">
                                          <p:val>
                                            <p:strVal val="#ppt_x"/>
                                          </p:val>
                                        </p:tav>
                                      </p:tavLst>
                                    </p:anim>
                                    <p:anim calcmode="lin" valueType="num">
                                      <p:cBhvr additive="base">
                                        <p:cTn id="48" dur="500" fill="hold"/>
                                        <p:tgtEl>
                                          <p:spTgt spid="61"/>
                                        </p:tgtEl>
                                        <p:attrNameLst>
                                          <p:attrName>ppt_y</p:attrName>
                                        </p:attrNameLst>
                                      </p:cBhvr>
                                      <p:tavLst>
                                        <p:tav tm="0">
                                          <p:val>
                                            <p:strVal val="#ppt_y"/>
                                          </p:val>
                                        </p:tav>
                                        <p:tav tm="100000">
                                          <p:val>
                                            <p:strVal val="#ppt_y"/>
                                          </p:val>
                                        </p:tav>
                                      </p:tavLst>
                                    </p:anim>
                                  </p:childTnLst>
                                </p:cTn>
                              </p:par>
                              <p:par>
                                <p:cTn id="49" presetID="26" presetClass="emph" presetSubtype="0" fill="hold" nodeType="withEffect">
                                  <p:stCondLst>
                                    <p:cond delay="0"/>
                                  </p:stCondLst>
                                  <p:childTnLst>
                                    <p:animEffect transition="out" filter="fade">
                                      <p:cBhvr>
                                        <p:cTn id="50" dur="500" tmFilter="0, 0; .2, .5; .8, .5; 1, 0"/>
                                        <p:tgtEl>
                                          <p:spTgt spid="61"/>
                                        </p:tgtEl>
                                      </p:cBhvr>
                                    </p:animEffect>
                                    <p:animScale>
                                      <p:cBhvr>
                                        <p:cTn id="51" dur="250" autoRev="1" fill="hold"/>
                                        <p:tgtEl>
                                          <p:spTgt spid="61"/>
                                        </p:tgtEl>
                                      </p:cBhvr>
                                      <p:by x="105000" y="105000"/>
                                    </p:animScale>
                                  </p:childTnLst>
                                </p:cTn>
                              </p:par>
                              <p:par>
                                <p:cTn id="52" presetID="2" presetClass="entr" presetSubtype="8" fill="hold" nodeType="withEffect">
                                  <p:stCondLst>
                                    <p:cond delay="100"/>
                                  </p:stCondLst>
                                  <p:childTnLst>
                                    <p:set>
                                      <p:cBhvr>
                                        <p:cTn id="53" dur="1" fill="hold">
                                          <p:stCondLst>
                                            <p:cond delay="0"/>
                                          </p:stCondLst>
                                        </p:cTn>
                                        <p:tgtEl>
                                          <p:spTgt spid="49"/>
                                        </p:tgtEl>
                                        <p:attrNameLst>
                                          <p:attrName>style.visibility</p:attrName>
                                        </p:attrNameLst>
                                      </p:cBhvr>
                                      <p:to>
                                        <p:strVal val="visible"/>
                                      </p:to>
                                    </p:set>
                                    <p:anim calcmode="lin" valueType="num">
                                      <p:cBhvr additive="base">
                                        <p:cTn id="54" dur="400" fill="hold"/>
                                        <p:tgtEl>
                                          <p:spTgt spid="49"/>
                                        </p:tgtEl>
                                        <p:attrNameLst>
                                          <p:attrName>ppt_x</p:attrName>
                                        </p:attrNameLst>
                                      </p:cBhvr>
                                      <p:tavLst>
                                        <p:tav tm="0">
                                          <p:val>
                                            <p:strVal val="0-#ppt_w/2"/>
                                          </p:val>
                                        </p:tav>
                                        <p:tav tm="100000">
                                          <p:val>
                                            <p:strVal val="#ppt_x"/>
                                          </p:val>
                                        </p:tav>
                                      </p:tavLst>
                                    </p:anim>
                                    <p:anim calcmode="lin" valueType="num">
                                      <p:cBhvr additive="base">
                                        <p:cTn id="55" dur="400" fill="hold"/>
                                        <p:tgtEl>
                                          <p:spTgt spid="49"/>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10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0-#ppt_w/2"/>
                                          </p:val>
                                        </p:tav>
                                        <p:tav tm="100000">
                                          <p:val>
                                            <p:strVal val="#ppt_x"/>
                                          </p:val>
                                        </p:tav>
                                      </p:tavLst>
                                    </p:anim>
                                    <p:anim calcmode="lin" valueType="num">
                                      <p:cBhvr additive="base">
                                        <p:cTn id="59" dur="500" fill="hold"/>
                                        <p:tgtEl>
                                          <p:spTgt spid="34"/>
                                        </p:tgtEl>
                                        <p:attrNameLst>
                                          <p:attrName>ppt_y</p:attrName>
                                        </p:attrNameLst>
                                      </p:cBhvr>
                                      <p:tavLst>
                                        <p:tav tm="0">
                                          <p:val>
                                            <p:strVal val="#ppt_y"/>
                                          </p:val>
                                        </p:tav>
                                        <p:tav tm="100000">
                                          <p:val>
                                            <p:strVal val="#ppt_y"/>
                                          </p:val>
                                        </p:tav>
                                      </p:tavLst>
                                    </p:anim>
                                  </p:childTnLst>
                                </p:cTn>
                              </p:par>
                              <p:par>
                                <p:cTn id="60" presetID="26" presetClass="emph" presetSubtype="0" fill="hold" nodeType="withEffect">
                                  <p:stCondLst>
                                    <p:cond delay="100"/>
                                  </p:stCondLst>
                                  <p:childTnLst>
                                    <p:animEffect transition="out" filter="fade">
                                      <p:cBhvr>
                                        <p:cTn id="61" dur="500" tmFilter="0, 0; .2, .5; .8, .5; 1, 0"/>
                                        <p:tgtEl>
                                          <p:spTgt spid="34"/>
                                        </p:tgtEl>
                                      </p:cBhvr>
                                    </p:animEffect>
                                    <p:animScale>
                                      <p:cBhvr>
                                        <p:cTn id="62" dur="250" autoRev="1" fill="hold"/>
                                        <p:tgtEl>
                                          <p:spTgt spid="34"/>
                                        </p:tgtEl>
                                      </p:cBhvr>
                                      <p:by x="105000" y="105000"/>
                                    </p:animScale>
                                  </p:childTnLst>
                                </p:cTn>
                              </p:par>
                              <p:par>
                                <p:cTn id="63" presetID="18" presetClass="entr" presetSubtype="6"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strips(downRight)">
                                      <p:cBhvr>
                                        <p:cTn id="65"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6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6">
            <a:extLst>
              <a:ext uri="{FF2B5EF4-FFF2-40B4-BE49-F238E27FC236}">
                <a16:creationId xmlns:a16="http://schemas.microsoft.com/office/drawing/2014/main" id="{6EC0D976-D89F-4424-8554-78B78B135A48}"/>
              </a:ext>
            </a:extLst>
          </p:cNvPr>
          <p:cNvGrpSpPr>
            <a:grpSpLocks/>
          </p:cNvGrpSpPr>
          <p:nvPr/>
        </p:nvGrpSpPr>
        <p:grpSpPr bwMode="auto">
          <a:xfrm>
            <a:off x="346472" y="634603"/>
            <a:ext cx="2614613" cy="232172"/>
            <a:chOff x="0" y="0"/>
            <a:chExt cx="3275216" cy="291392"/>
          </a:xfrm>
        </p:grpSpPr>
        <p:sp>
          <p:nvSpPr>
            <p:cNvPr id="4" name="菱形 28">
              <a:extLst>
                <a:ext uri="{FF2B5EF4-FFF2-40B4-BE49-F238E27FC236}">
                  <a16:creationId xmlns:a16="http://schemas.microsoft.com/office/drawing/2014/main" id="{82267B3B-6BBA-4FDD-9533-E2B89473B90B}"/>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 name="泪滴形 29">
              <a:extLst>
                <a:ext uri="{FF2B5EF4-FFF2-40B4-BE49-F238E27FC236}">
                  <a16:creationId xmlns:a16="http://schemas.microsoft.com/office/drawing/2014/main" id="{819B19BA-016E-45C1-8AD1-096A8F4EE111}"/>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 name="泪滴形 30">
              <a:extLst>
                <a:ext uri="{FF2B5EF4-FFF2-40B4-BE49-F238E27FC236}">
                  <a16:creationId xmlns:a16="http://schemas.microsoft.com/office/drawing/2014/main" id="{2684D579-8962-4A25-A4B2-664E2B7D53E8}"/>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 name="菱形 31">
              <a:extLst>
                <a:ext uri="{FF2B5EF4-FFF2-40B4-BE49-F238E27FC236}">
                  <a16:creationId xmlns:a16="http://schemas.microsoft.com/office/drawing/2014/main" id="{1A285E92-E2A4-4D25-A0DD-DE5F01AB26D2}"/>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8" name="直接连接符 32">
              <a:extLst>
                <a:ext uri="{FF2B5EF4-FFF2-40B4-BE49-F238E27FC236}">
                  <a16:creationId xmlns:a16="http://schemas.microsoft.com/office/drawing/2014/main" id="{7DD9D651-9BF2-4529-9166-DFFB35DD7139}"/>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9" name="矩形 54">
            <a:extLst>
              <a:ext uri="{FF2B5EF4-FFF2-40B4-BE49-F238E27FC236}">
                <a16:creationId xmlns:a16="http://schemas.microsoft.com/office/drawing/2014/main" id="{B690B010-6D98-4375-9E12-0039A1AFEE72}"/>
              </a:ext>
            </a:extLst>
          </p:cNvPr>
          <p:cNvSpPr>
            <a:spLocks noChangeArrowheads="1"/>
          </p:cNvSpPr>
          <p:nvPr/>
        </p:nvSpPr>
        <p:spPr bwMode="auto">
          <a:xfrm>
            <a:off x="5707597" y="426455"/>
            <a:ext cx="2774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600" dirty="0">
                <a:solidFill>
                  <a:schemeClr val="bg1"/>
                </a:solidFill>
                <a:latin typeface="微软雅黑" pitchFamily="34" charset="-122"/>
                <a:ea typeface="微软雅黑" pitchFamily="34" charset="-122"/>
                <a:sym typeface="微软雅黑" pitchFamily="34" charset="-122"/>
              </a:rPr>
              <a:t>动态</a:t>
            </a:r>
            <a:r>
              <a:rPr lang="en-US" altLang="zh-CN" sz="1600" dirty="0">
                <a:solidFill>
                  <a:schemeClr val="bg1"/>
                </a:solidFill>
                <a:latin typeface="微软雅黑" pitchFamily="34" charset="-122"/>
                <a:ea typeface="微软雅黑" pitchFamily="34" charset="-122"/>
                <a:sym typeface="微软雅黑" pitchFamily="34" charset="-122"/>
              </a:rPr>
              <a:t>gif</a:t>
            </a:r>
            <a:r>
              <a:rPr lang="zh-CN" altLang="en-US" sz="1600" dirty="0">
                <a:solidFill>
                  <a:schemeClr val="bg1"/>
                </a:solidFill>
                <a:latin typeface="微软雅黑" pitchFamily="34" charset="-122"/>
                <a:ea typeface="微软雅黑" pitchFamily="34" charset="-122"/>
                <a:sym typeface="微软雅黑" pitchFamily="34" charset="-122"/>
              </a:rPr>
              <a:t>图</a:t>
            </a:r>
            <a:endParaRPr lang="en-US" altLang="zh-CN" sz="1600" dirty="0">
              <a:solidFill>
                <a:schemeClr val="bg1"/>
              </a:solidFill>
              <a:latin typeface="微软雅黑" pitchFamily="34" charset="-122"/>
              <a:ea typeface="微软雅黑" pitchFamily="34" charset="-122"/>
              <a:sym typeface="微软雅黑" pitchFamily="34" charset="-122"/>
            </a:endParaRPr>
          </a:p>
        </p:txBody>
      </p:sp>
      <p:pic>
        <p:nvPicPr>
          <p:cNvPr id="11" name="图片 10">
            <a:extLst>
              <a:ext uri="{FF2B5EF4-FFF2-40B4-BE49-F238E27FC236}">
                <a16:creationId xmlns:a16="http://schemas.microsoft.com/office/drawing/2014/main" id="{F188E611-20E3-40C3-AB39-C57E2B9574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481" y="1013970"/>
            <a:ext cx="7772400" cy="3955523"/>
          </a:xfrm>
          <a:prstGeom prst="rect">
            <a:avLst/>
          </a:prstGeom>
        </p:spPr>
      </p:pic>
      <p:sp>
        <p:nvSpPr>
          <p:cNvPr id="12" name="文本框 25">
            <a:extLst>
              <a:ext uri="{FF2B5EF4-FFF2-40B4-BE49-F238E27FC236}">
                <a16:creationId xmlns:a16="http://schemas.microsoft.com/office/drawing/2014/main" id="{1A63A129-465D-40FB-A20E-692DDA4AE3D7}"/>
              </a:ext>
            </a:extLst>
          </p:cNvPr>
          <p:cNvSpPr txBox="1">
            <a:spLocks noChangeArrowheads="1"/>
          </p:cNvSpPr>
          <p:nvPr/>
        </p:nvSpPr>
        <p:spPr bwMode="auto">
          <a:xfrm>
            <a:off x="740569" y="384572"/>
            <a:ext cx="340280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职业匹配动图</a:t>
            </a:r>
          </a:p>
        </p:txBody>
      </p:sp>
    </p:spTree>
    <p:extLst>
      <p:ext uri="{BB962C8B-B14F-4D97-AF65-F5344CB8AC3E}">
        <p14:creationId xmlns:p14="http://schemas.microsoft.com/office/powerpoint/2010/main" val="188412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by="(-#ppt_w*2)" calcmode="lin" valueType="num">
                                      <p:cBhvr rctx="PPT">
                                        <p:cTn id="11" dur="500" autoRev="1" fill="hold">
                                          <p:stCondLst>
                                            <p:cond delay="0"/>
                                          </p:stCondLst>
                                        </p:cTn>
                                        <p:tgtEl>
                                          <p:spTgt spid="12"/>
                                        </p:tgtEl>
                                        <p:attrNameLst>
                                          <p:attrName>ppt_w</p:attrName>
                                        </p:attrNameLst>
                                      </p:cBhvr>
                                    </p:anim>
                                    <p:anim by="(#ppt_w*0.50)" calcmode="lin" valueType="num">
                                      <p:cBhvr>
                                        <p:cTn id="12" dur="500" decel="50000" autoRev="1" fill="hold">
                                          <p:stCondLst>
                                            <p:cond delay="0"/>
                                          </p:stCondLst>
                                        </p:cTn>
                                        <p:tgtEl>
                                          <p:spTgt spid="12"/>
                                        </p:tgtEl>
                                        <p:attrNameLst>
                                          <p:attrName>ppt_x</p:attrName>
                                        </p:attrNameLst>
                                      </p:cBhvr>
                                    </p:anim>
                                    <p:anim from="(-#ppt_h/2)" to="(#ppt_y)" calcmode="lin" valueType="num">
                                      <p:cBhvr>
                                        <p:cTn id="13" dur="1000" fill="hold">
                                          <p:stCondLst>
                                            <p:cond delay="0"/>
                                          </p:stCondLst>
                                        </p:cTn>
                                        <p:tgtEl>
                                          <p:spTgt spid="12"/>
                                        </p:tgtEl>
                                        <p:attrNameLst>
                                          <p:attrName>ppt_y</p:attrName>
                                        </p:attrNameLst>
                                      </p:cBhvr>
                                    </p:anim>
                                    <p:animRot by="21600000">
                                      <p:cBhvr>
                                        <p:cTn id="14" dur="1000" fill="hold">
                                          <p:stCondLst>
                                            <p:cond delay="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D3E502D-E065-4CB7-AA7F-3BDA6811B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375" y="866775"/>
            <a:ext cx="3532107" cy="4162689"/>
          </a:xfrm>
          <a:prstGeom prst="rect">
            <a:avLst/>
          </a:prstGeom>
        </p:spPr>
      </p:pic>
      <p:grpSp>
        <p:nvGrpSpPr>
          <p:cNvPr id="14" name="组合 13">
            <a:extLst>
              <a:ext uri="{FF2B5EF4-FFF2-40B4-BE49-F238E27FC236}">
                <a16:creationId xmlns:a16="http://schemas.microsoft.com/office/drawing/2014/main" id="{064F8B7B-9F81-4573-8DAA-4588A3F2AA6F}"/>
              </a:ext>
            </a:extLst>
          </p:cNvPr>
          <p:cNvGrpSpPr>
            <a:grpSpLocks/>
          </p:cNvGrpSpPr>
          <p:nvPr/>
        </p:nvGrpSpPr>
        <p:grpSpPr bwMode="auto">
          <a:xfrm>
            <a:off x="1185334" y="1229111"/>
            <a:ext cx="2046972" cy="3218953"/>
            <a:chOff x="839089" y="1015825"/>
            <a:chExt cx="4688114" cy="4877531"/>
          </a:xfrm>
        </p:grpSpPr>
        <p:grpSp>
          <p:nvGrpSpPr>
            <p:cNvPr id="15" name="组合 4">
              <a:extLst>
                <a:ext uri="{FF2B5EF4-FFF2-40B4-BE49-F238E27FC236}">
                  <a16:creationId xmlns:a16="http://schemas.microsoft.com/office/drawing/2014/main" id="{19E36B88-5A2F-45A4-A309-B96B73E3BCB9}"/>
                </a:ext>
              </a:extLst>
            </p:cNvPr>
            <p:cNvGrpSpPr>
              <a:grpSpLocks/>
            </p:cNvGrpSpPr>
            <p:nvPr/>
          </p:nvGrpSpPr>
          <p:grpSpPr bwMode="auto">
            <a:xfrm rot="-297887">
              <a:off x="2313380" y="1015825"/>
              <a:ext cx="1482151" cy="1487649"/>
              <a:chOff x="3130077" y="1143064"/>
              <a:chExt cx="1735225" cy="1741663"/>
            </a:xfrm>
          </p:grpSpPr>
          <p:cxnSp>
            <p:nvCxnSpPr>
              <p:cNvPr id="17" name="直接连接符 16">
                <a:extLst>
                  <a:ext uri="{FF2B5EF4-FFF2-40B4-BE49-F238E27FC236}">
                    <a16:creationId xmlns:a16="http://schemas.microsoft.com/office/drawing/2014/main" id="{50A22BD7-E3F1-49D5-9903-D9EDA83D30A5}"/>
                  </a:ext>
                </a:extLst>
              </p:cNvPr>
              <p:cNvCxnSpPr>
                <a:endCxn id="19"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8" name="直接连接符 17">
                <a:extLst>
                  <a:ext uri="{FF2B5EF4-FFF2-40B4-BE49-F238E27FC236}">
                    <a16:creationId xmlns:a16="http://schemas.microsoft.com/office/drawing/2014/main" id="{557C353E-4969-4A30-A775-04B10FFC1393}"/>
                  </a:ext>
                </a:extLst>
              </p:cNvPr>
              <p:cNvCxnSpPr>
                <a:stCxn id="19"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19" name="椭圆 8">
                <a:extLst>
                  <a:ext uri="{FF2B5EF4-FFF2-40B4-BE49-F238E27FC236}">
                    <a16:creationId xmlns:a16="http://schemas.microsoft.com/office/drawing/2014/main" id="{5FED940C-A8CE-402C-9973-496E6D163329}"/>
                  </a:ext>
                </a:extLst>
              </p:cNvPr>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16" name="矩形 15">
              <a:extLst>
                <a:ext uri="{FF2B5EF4-FFF2-40B4-BE49-F238E27FC236}">
                  <a16:creationId xmlns:a16="http://schemas.microsoft.com/office/drawing/2014/main" id="{E1858054-8195-4C75-8B53-F1B3AF0ACC42}"/>
                </a:ext>
              </a:extLst>
            </p:cNvPr>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20" name="文本框 18">
            <a:extLst>
              <a:ext uri="{FF2B5EF4-FFF2-40B4-BE49-F238E27FC236}">
                <a16:creationId xmlns:a16="http://schemas.microsoft.com/office/drawing/2014/main" id="{5E5D7AF9-8160-4776-A07F-F1B7ADAC03E0}"/>
              </a:ext>
            </a:extLst>
          </p:cNvPr>
          <p:cNvSpPr txBox="1">
            <a:spLocks noChangeArrowheads="1"/>
          </p:cNvSpPr>
          <p:nvPr/>
        </p:nvSpPr>
        <p:spPr bwMode="auto">
          <a:xfrm>
            <a:off x="1251001" y="2598848"/>
            <a:ext cx="196537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这是我们目前学过的一些东西估算后拿来预测</a:t>
            </a:r>
            <a:r>
              <a:rPr lang="en-US" altLang="zh-CN" sz="1800" dirty="0">
                <a:solidFill>
                  <a:schemeClr val="bg1"/>
                </a:solidFill>
                <a:latin typeface="Segoe UI Semilight" pitchFamily="34" charset="0"/>
                <a:ea typeface="微软雅黑" pitchFamily="34" charset="-122"/>
                <a:cs typeface="Segoe UI Semilight" pitchFamily="34" charset="0"/>
              </a:rPr>
              <a:t>…</a:t>
            </a:r>
          </a:p>
          <a:p>
            <a:pPr eaLnBrk="1" hangingPunct="1"/>
            <a:r>
              <a:rPr lang="zh-CN" altLang="en-US" sz="1800" dirty="0">
                <a:solidFill>
                  <a:schemeClr val="bg1"/>
                </a:solidFill>
                <a:latin typeface="Segoe UI Semilight" pitchFamily="34" charset="0"/>
                <a:ea typeface="微软雅黑" pitchFamily="34" charset="-122"/>
                <a:cs typeface="Segoe UI Semilight" pitchFamily="34" charset="0"/>
              </a:rPr>
              <a:t>比如</a:t>
            </a:r>
            <a:r>
              <a:rPr lang="en-US" altLang="zh-CN" sz="1800" dirty="0">
                <a:solidFill>
                  <a:schemeClr val="bg1"/>
                </a:solidFill>
                <a:latin typeface="Segoe UI Semilight" pitchFamily="34" charset="0"/>
                <a:ea typeface="微软雅黑" pitchFamily="34" charset="-122"/>
                <a:cs typeface="Segoe UI Semilight" pitchFamily="34" charset="0"/>
              </a:rPr>
              <a:t>java</a:t>
            </a:r>
            <a:r>
              <a:rPr lang="zh-CN" altLang="en-US" sz="1800" dirty="0">
                <a:solidFill>
                  <a:schemeClr val="bg1"/>
                </a:solidFill>
                <a:latin typeface="Segoe UI Semilight" pitchFamily="34" charset="0"/>
                <a:ea typeface="微软雅黑" pitchFamily="34" charset="-122"/>
                <a:cs typeface="Segoe UI Semilight" pitchFamily="34" charset="0"/>
              </a:rPr>
              <a:t>、</a:t>
            </a:r>
            <a:r>
              <a:rPr lang="en-US" altLang="zh-CN" sz="1800" dirty="0">
                <a:solidFill>
                  <a:schemeClr val="bg1"/>
                </a:solidFill>
                <a:latin typeface="Segoe UI Semilight" pitchFamily="34" charset="0"/>
                <a:ea typeface="微软雅黑" pitchFamily="34" charset="-122"/>
                <a:cs typeface="Segoe UI Semilight" pitchFamily="34" charset="0"/>
              </a:rPr>
              <a:t>c/</a:t>
            </a:r>
            <a:r>
              <a:rPr lang="en-US" altLang="zh-CN" sz="1800" dirty="0" err="1">
                <a:solidFill>
                  <a:schemeClr val="bg1"/>
                </a:solidFill>
                <a:latin typeface="Segoe UI Semilight" pitchFamily="34" charset="0"/>
                <a:ea typeface="微软雅黑" pitchFamily="34" charset="-122"/>
                <a:cs typeface="Segoe UI Semilight" pitchFamily="34" charset="0"/>
              </a:rPr>
              <a:t>c++</a:t>
            </a:r>
            <a:r>
              <a:rPr lang="zh-CN" altLang="en-US" sz="1800" dirty="0">
                <a:solidFill>
                  <a:schemeClr val="bg1"/>
                </a:solidFill>
                <a:latin typeface="Segoe UI Semilight" pitchFamily="34" charset="0"/>
                <a:ea typeface="微软雅黑" pitchFamily="34" charset="-122"/>
                <a:cs typeface="Segoe UI Semilight" pitchFamily="34" charset="0"/>
              </a:rPr>
              <a:t>、</a:t>
            </a:r>
            <a:r>
              <a:rPr lang="en-US" altLang="zh-CN" sz="1800" dirty="0" err="1">
                <a:solidFill>
                  <a:schemeClr val="bg1"/>
                </a:solidFill>
                <a:latin typeface="Segoe UI Semilight" pitchFamily="34" charset="0"/>
                <a:ea typeface="微软雅黑" pitchFamily="34" charset="-122"/>
                <a:cs typeface="Segoe UI Semilight" pitchFamily="34" charset="0"/>
              </a:rPr>
              <a:t>pythion</a:t>
            </a:r>
            <a:r>
              <a:rPr lang="zh-CN" altLang="en-US" sz="1800" dirty="0">
                <a:solidFill>
                  <a:schemeClr val="bg1"/>
                </a:solidFill>
                <a:latin typeface="Segoe UI Semilight" pitchFamily="34" charset="0"/>
                <a:ea typeface="微软雅黑" pitchFamily="34" charset="-122"/>
                <a:cs typeface="Segoe UI Semilight" pitchFamily="34" charset="0"/>
              </a:rPr>
              <a:t>、</a:t>
            </a:r>
            <a:r>
              <a:rPr lang="en-US" altLang="zh-CN" sz="1800" dirty="0" err="1">
                <a:solidFill>
                  <a:schemeClr val="bg1"/>
                </a:solidFill>
                <a:latin typeface="Segoe UI Semilight" pitchFamily="34" charset="0"/>
                <a:ea typeface="微软雅黑" pitchFamily="34" charset="-122"/>
                <a:cs typeface="Segoe UI Semilight" pitchFamily="34" charset="0"/>
              </a:rPr>
              <a:t>mysql</a:t>
            </a:r>
            <a:r>
              <a:rPr lang="zh-CN" altLang="en-US" sz="1800" dirty="0">
                <a:solidFill>
                  <a:schemeClr val="bg1"/>
                </a:solidFill>
                <a:latin typeface="Segoe UI Semilight" pitchFamily="34" charset="0"/>
                <a:ea typeface="微软雅黑" pitchFamily="34" charset="-122"/>
                <a:cs typeface="Segoe UI Semilight" pitchFamily="34" charset="0"/>
              </a:rPr>
              <a:t>等</a:t>
            </a:r>
          </a:p>
        </p:txBody>
      </p:sp>
      <p:sp>
        <p:nvSpPr>
          <p:cNvPr id="21" name="椭圆 20">
            <a:extLst>
              <a:ext uri="{FF2B5EF4-FFF2-40B4-BE49-F238E27FC236}">
                <a16:creationId xmlns:a16="http://schemas.microsoft.com/office/drawing/2014/main" id="{86619D2F-EC89-450C-9C7E-A233AED7B6A1}"/>
              </a:ext>
            </a:extLst>
          </p:cNvPr>
          <p:cNvSpPr/>
          <p:nvPr/>
        </p:nvSpPr>
        <p:spPr bwMode="auto">
          <a:xfrm>
            <a:off x="4001341" y="4683214"/>
            <a:ext cx="2578080" cy="34625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2" name="图片 1">
            <a:extLst>
              <a:ext uri="{FF2B5EF4-FFF2-40B4-BE49-F238E27FC236}">
                <a16:creationId xmlns:a16="http://schemas.microsoft.com/office/drawing/2014/main" id="{F8007355-B39C-4D83-BD29-DAFD98F30F45}"/>
              </a:ext>
            </a:extLst>
          </p:cNvPr>
          <p:cNvPicPr>
            <a:picLocks noChangeAspect="1"/>
          </p:cNvPicPr>
          <p:nvPr/>
        </p:nvPicPr>
        <p:blipFill>
          <a:blip r:embed="rId3"/>
          <a:stretch>
            <a:fillRect/>
          </a:stretch>
        </p:blipFill>
        <p:spPr>
          <a:xfrm>
            <a:off x="3232305" y="296685"/>
            <a:ext cx="4983912" cy="441998"/>
          </a:xfrm>
          <a:prstGeom prst="rect">
            <a:avLst/>
          </a:prstGeom>
        </p:spPr>
      </p:pic>
      <p:sp>
        <p:nvSpPr>
          <p:cNvPr id="29" name="文本框 25">
            <a:extLst>
              <a:ext uri="{FF2B5EF4-FFF2-40B4-BE49-F238E27FC236}">
                <a16:creationId xmlns:a16="http://schemas.microsoft.com/office/drawing/2014/main" id="{8AE10EB5-D2AB-454F-A681-1615CDC8A5D3}"/>
              </a:ext>
            </a:extLst>
          </p:cNvPr>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前端部分效果展示</a:t>
            </a:r>
          </a:p>
        </p:txBody>
      </p:sp>
      <p:grpSp>
        <p:nvGrpSpPr>
          <p:cNvPr id="30" name="组合 26">
            <a:extLst>
              <a:ext uri="{FF2B5EF4-FFF2-40B4-BE49-F238E27FC236}">
                <a16:creationId xmlns:a16="http://schemas.microsoft.com/office/drawing/2014/main" id="{B5FC4E44-4F0D-4F22-BF84-FE2E9C59D11D}"/>
              </a:ext>
            </a:extLst>
          </p:cNvPr>
          <p:cNvGrpSpPr>
            <a:grpSpLocks/>
          </p:cNvGrpSpPr>
          <p:nvPr/>
        </p:nvGrpSpPr>
        <p:grpSpPr bwMode="auto">
          <a:xfrm>
            <a:off x="346472" y="634603"/>
            <a:ext cx="2614613" cy="232172"/>
            <a:chOff x="0" y="0"/>
            <a:chExt cx="3275216" cy="291392"/>
          </a:xfrm>
        </p:grpSpPr>
        <p:sp>
          <p:nvSpPr>
            <p:cNvPr id="31" name="菱形 28">
              <a:extLst>
                <a:ext uri="{FF2B5EF4-FFF2-40B4-BE49-F238E27FC236}">
                  <a16:creationId xmlns:a16="http://schemas.microsoft.com/office/drawing/2014/main" id="{853C3FE9-CC39-4A88-8FE8-D54BF618B913}"/>
                </a:ext>
              </a:extLst>
            </p:cNvPr>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32" name="泪滴形 29">
              <a:extLst>
                <a:ext uri="{FF2B5EF4-FFF2-40B4-BE49-F238E27FC236}">
                  <a16:creationId xmlns:a16="http://schemas.microsoft.com/office/drawing/2014/main" id="{68CED0CC-9B18-4D73-B64C-4EED568A6584}"/>
                </a:ext>
              </a:extLst>
            </p:cNvPr>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3" name="泪滴形 30">
              <a:extLst>
                <a:ext uri="{FF2B5EF4-FFF2-40B4-BE49-F238E27FC236}">
                  <a16:creationId xmlns:a16="http://schemas.microsoft.com/office/drawing/2014/main" id="{7D2B2293-4281-4FCA-BE31-126716238C02}"/>
                </a:ext>
              </a:extLst>
            </p:cNvPr>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4" name="菱形 31">
              <a:extLst>
                <a:ext uri="{FF2B5EF4-FFF2-40B4-BE49-F238E27FC236}">
                  <a16:creationId xmlns:a16="http://schemas.microsoft.com/office/drawing/2014/main" id="{9BC506DE-EF08-493C-B0E5-7A5E47F4B3B4}"/>
                </a:ext>
              </a:extLst>
            </p:cNvPr>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35" name="直接连接符 32">
              <a:extLst>
                <a:ext uri="{FF2B5EF4-FFF2-40B4-BE49-F238E27FC236}">
                  <a16:creationId xmlns:a16="http://schemas.microsoft.com/office/drawing/2014/main" id="{B225975B-9EF5-4E7B-872A-99941402C535}"/>
                </a:ext>
              </a:extLst>
            </p:cNvPr>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9" name="文本框 8">
            <a:extLst>
              <a:ext uri="{FF2B5EF4-FFF2-40B4-BE49-F238E27FC236}">
                <a16:creationId xmlns:a16="http://schemas.microsoft.com/office/drawing/2014/main" id="{11A72549-A49E-4C70-A771-927C544B1ADF}"/>
              </a:ext>
            </a:extLst>
          </p:cNvPr>
          <p:cNvSpPr txBox="1"/>
          <p:nvPr/>
        </p:nvSpPr>
        <p:spPr>
          <a:xfrm>
            <a:off x="2156552" y="949715"/>
            <a:ext cx="2213181" cy="369332"/>
          </a:xfrm>
          <a:prstGeom prst="rect">
            <a:avLst/>
          </a:prstGeom>
          <a:noFill/>
        </p:spPr>
        <p:txBody>
          <a:bodyPr wrap="square" rtlCol="0">
            <a:spAutoFit/>
          </a:bodyPr>
          <a:lstStyle/>
          <a:p>
            <a:r>
              <a:rPr lang="zh-CN" altLang="en-US" dirty="0">
                <a:solidFill>
                  <a:schemeClr val="bg1"/>
                </a:solidFill>
              </a:rPr>
              <a:t>首席技术官</a:t>
            </a:r>
            <a:r>
              <a:rPr lang="en-US" altLang="zh-CN" dirty="0">
                <a:solidFill>
                  <a:schemeClr val="bg1"/>
                </a:solidFill>
              </a:rPr>
              <a:t>CTO…</a:t>
            </a:r>
            <a:endParaRPr lang="zh-CN" altLang="en-US" dirty="0">
              <a:solidFill>
                <a:schemeClr val="bg1"/>
              </a:solidFill>
            </a:endParaRPr>
          </a:p>
        </p:txBody>
      </p:sp>
    </p:spTree>
    <p:extLst>
      <p:ext uri="{BB962C8B-B14F-4D97-AF65-F5344CB8AC3E}">
        <p14:creationId xmlns:p14="http://schemas.microsoft.com/office/powerpoint/2010/main" val="95381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100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29"/>
                                        </p:tgtEl>
                                        <p:attrNameLst>
                                          <p:attrName>style.visibility</p:attrName>
                                        </p:attrNameLst>
                                      </p:cBhvr>
                                      <p:to>
                                        <p:strVal val="visible"/>
                                      </p:to>
                                    </p:set>
                                    <p:anim by="(-#ppt_w*2)" calcmode="lin" valueType="num">
                                      <p:cBhvr rctx="PPT">
                                        <p:cTn id="17" dur="500" autoRev="1" fill="hold">
                                          <p:stCondLst>
                                            <p:cond delay="0"/>
                                          </p:stCondLst>
                                        </p:cTn>
                                        <p:tgtEl>
                                          <p:spTgt spid="29"/>
                                        </p:tgtEl>
                                        <p:attrNameLst>
                                          <p:attrName>ppt_w</p:attrName>
                                        </p:attrNameLst>
                                      </p:cBhvr>
                                    </p:anim>
                                    <p:anim by="(#ppt_w*0.50)" calcmode="lin" valueType="num">
                                      <p:cBhvr>
                                        <p:cTn id="18" dur="500" decel="50000" autoRev="1" fill="hold">
                                          <p:stCondLst>
                                            <p:cond delay="0"/>
                                          </p:stCondLst>
                                        </p:cTn>
                                        <p:tgtEl>
                                          <p:spTgt spid="29"/>
                                        </p:tgtEl>
                                        <p:attrNameLst>
                                          <p:attrName>ppt_x</p:attrName>
                                        </p:attrNameLst>
                                      </p:cBhvr>
                                    </p:anim>
                                    <p:anim from="(-#ppt_h/2)" to="(#ppt_y)" calcmode="lin" valueType="num">
                                      <p:cBhvr>
                                        <p:cTn id="19" dur="1000" fill="hold">
                                          <p:stCondLst>
                                            <p:cond delay="0"/>
                                          </p:stCondLst>
                                        </p:cTn>
                                        <p:tgtEl>
                                          <p:spTgt spid="29"/>
                                        </p:tgtEl>
                                        <p:attrNameLst>
                                          <p:attrName>ppt_y</p:attrName>
                                        </p:attrNameLst>
                                      </p:cBhvr>
                                    </p:anim>
                                    <p:animRot by="21600000">
                                      <p:cBhvr>
                                        <p:cTn id="20" dur="1000" fill="hold">
                                          <p:stCondLst>
                                            <p:cond delay="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C212A4-4075-4957-B346-3825D91C0B40}"/>
              </a:ext>
            </a:extLst>
          </p:cNvPr>
          <p:cNvGrpSpPr/>
          <p:nvPr/>
        </p:nvGrpSpPr>
        <p:grpSpPr>
          <a:xfrm>
            <a:off x="2669012" y="1160145"/>
            <a:ext cx="3535362" cy="3330456"/>
            <a:chOff x="2669012" y="1160145"/>
            <a:chExt cx="3535362" cy="3330456"/>
          </a:xfrm>
        </p:grpSpPr>
        <p:grpSp>
          <p:nvGrpSpPr>
            <p:cNvPr id="63" name="组合 62"/>
            <p:cNvGrpSpPr>
              <a:grpSpLocks/>
            </p:cNvGrpSpPr>
            <p:nvPr/>
          </p:nvGrpSpPr>
          <p:grpSpPr bwMode="auto">
            <a:xfrm>
              <a:off x="2669012" y="1160145"/>
              <a:ext cx="3535362" cy="3330456"/>
              <a:chOff x="839089" y="1015825"/>
              <a:chExt cx="4688114" cy="4877531"/>
            </a:xfrm>
          </p:grpSpPr>
          <p:grpSp>
            <p:nvGrpSpPr>
              <p:cNvPr id="64" name="组合 4"/>
              <p:cNvGrpSpPr>
                <a:grpSpLocks/>
              </p:cNvGrpSpPr>
              <p:nvPr/>
            </p:nvGrpSpPr>
            <p:grpSpPr bwMode="auto">
              <a:xfrm rot="-297887">
                <a:off x="2313380" y="1015825"/>
                <a:ext cx="1482151" cy="1487649"/>
                <a:chOff x="3130077" y="1143064"/>
                <a:chExt cx="1735225" cy="1741663"/>
              </a:xfrm>
            </p:grpSpPr>
            <p:cxnSp>
              <p:nvCxnSpPr>
                <p:cNvPr id="66" name="直接连接符 65"/>
                <p:cNvCxnSpPr>
                  <a:endCxn id="68"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67" name="直接连接符 66"/>
                <p:cNvCxnSpPr>
                  <a:stCxn id="68"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68" name="椭圆 8"/>
                <p:cNvSpPr>
                  <a:spLocks noChangeArrowheads="1"/>
                </p:cNvSpPr>
                <p:nvPr/>
              </p:nvSpPr>
              <p:spPr bwMode="auto">
                <a:xfrm>
                  <a:off x="3920179" y="1143064"/>
                  <a:ext cx="290506" cy="131739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65" name="矩形 64"/>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69" name="矩形 68"/>
            <p:cNvSpPr>
              <a:spLocks noChangeArrowheads="1"/>
            </p:cNvSpPr>
            <p:nvPr/>
          </p:nvSpPr>
          <p:spPr bwMode="auto">
            <a:xfrm>
              <a:off x="2900267" y="2387476"/>
              <a:ext cx="3119437"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r>
                <a:rPr lang="zh-CN" altLang="en-US" sz="1400" dirty="0">
                  <a:solidFill>
                    <a:schemeClr val="bg1"/>
                  </a:solidFill>
                </a:rPr>
                <a:t>让求职者知道自己掌握的技术是否被招聘者青睐，自己又缺少哪些重要的技能。通过技术之间的关联，反映产业界产业界的用人需求与技术潮流。</a:t>
              </a:r>
              <a:endParaRPr lang="en-US" altLang="zh-CN" sz="1400" dirty="0">
                <a:solidFill>
                  <a:schemeClr val="bg1"/>
                </a:solidFill>
              </a:endParaRPr>
            </a:p>
          </p:txBody>
        </p:sp>
        <p:sp>
          <p:nvSpPr>
            <p:cNvPr id="77" name="矩形 76"/>
            <p:cNvSpPr>
              <a:spLocks noChangeArrowheads="1"/>
            </p:cNvSpPr>
            <p:nvPr/>
          </p:nvSpPr>
          <p:spPr bwMode="auto">
            <a:xfrm>
              <a:off x="2812071" y="3418780"/>
              <a:ext cx="3249243" cy="6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30000"/>
                </a:lnSpc>
              </a:pPr>
              <a:r>
                <a:rPr lang="zh-CN" altLang="en-US" sz="1600" dirty="0">
                  <a:solidFill>
                    <a:schemeClr val="bg1"/>
                  </a:solidFill>
                  <a:latin typeface="微软雅黑" pitchFamily="34" charset="-122"/>
                  <a:ea typeface="微软雅黑" pitchFamily="34" charset="-122"/>
                </a:rPr>
                <a:t>指导求职者“点对技能树”，明确学习方向，前进路上少些迷茫。</a:t>
              </a:r>
              <a:endParaRPr lang="en-US" altLang="zh-CN" sz="1600" dirty="0">
                <a:solidFill>
                  <a:schemeClr val="bg1"/>
                </a:solidFill>
                <a:latin typeface="微软雅黑" pitchFamily="34" charset="-122"/>
                <a:ea typeface="微软雅黑" pitchFamily="34" charset="-122"/>
              </a:endParaRPr>
            </a:p>
          </p:txBody>
        </p:sp>
      </p:grpSp>
      <p:sp>
        <p:nvSpPr>
          <p:cNvPr id="78"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价值 意义</a:t>
            </a:r>
          </a:p>
        </p:txBody>
      </p:sp>
      <p:grpSp>
        <p:nvGrpSpPr>
          <p:cNvPr id="79" name="组合 26"/>
          <p:cNvGrpSpPr>
            <a:grpSpLocks/>
          </p:cNvGrpSpPr>
          <p:nvPr/>
        </p:nvGrpSpPr>
        <p:grpSpPr bwMode="auto">
          <a:xfrm>
            <a:off x="346472" y="634603"/>
            <a:ext cx="2614613" cy="232172"/>
            <a:chOff x="0" y="0"/>
            <a:chExt cx="3275216" cy="291392"/>
          </a:xfrm>
        </p:grpSpPr>
        <p:sp>
          <p:nvSpPr>
            <p:cNvPr id="80"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81"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3"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84"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617578425"/>
      </p:ext>
    </p:extLst>
  </p:cSld>
  <p:clrMapOvr>
    <a:masterClrMapping/>
  </p:clrMapOvr>
  <mc:AlternateContent xmlns:mc="http://schemas.openxmlformats.org/markup-compatibility/2006" xmlns:p14="http://schemas.microsoft.com/office/powerpoint/2010/main">
    <mc:Choice Requires="p14">
      <p:transition spd="slow" p14:dur="1200" advTm="8000">
        <p14:prism/>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78"/>
                                        </p:tgtEl>
                                        <p:attrNameLst>
                                          <p:attrName>style.visibility</p:attrName>
                                        </p:attrNameLst>
                                      </p:cBhvr>
                                      <p:to>
                                        <p:strVal val="visible"/>
                                      </p:to>
                                    </p:set>
                                    <p:anim by="(-#ppt_w*2)" calcmode="lin" valueType="num">
                                      <p:cBhvr rctx="PPT">
                                        <p:cTn id="11" dur="500" autoRev="1" fill="hold">
                                          <p:stCondLst>
                                            <p:cond delay="0"/>
                                          </p:stCondLst>
                                        </p:cTn>
                                        <p:tgtEl>
                                          <p:spTgt spid="78"/>
                                        </p:tgtEl>
                                        <p:attrNameLst>
                                          <p:attrName>ppt_w</p:attrName>
                                        </p:attrNameLst>
                                      </p:cBhvr>
                                    </p:anim>
                                    <p:anim by="(#ppt_w*0.50)" calcmode="lin" valueType="num">
                                      <p:cBhvr>
                                        <p:cTn id="12" dur="500" decel="50000" autoRev="1" fill="hold">
                                          <p:stCondLst>
                                            <p:cond delay="0"/>
                                          </p:stCondLst>
                                        </p:cTn>
                                        <p:tgtEl>
                                          <p:spTgt spid="78"/>
                                        </p:tgtEl>
                                        <p:attrNameLst>
                                          <p:attrName>ppt_x</p:attrName>
                                        </p:attrNameLst>
                                      </p:cBhvr>
                                    </p:anim>
                                    <p:anim from="(-#ppt_h/2)" to="(#ppt_y)" calcmode="lin" valueType="num">
                                      <p:cBhvr>
                                        <p:cTn id="13" dur="1000" fill="hold">
                                          <p:stCondLst>
                                            <p:cond delay="0"/>
                                          </p:stCondLst>
                                        </p:cTn>
                                        <p:tgtEl>
                                          <p:spTgt spid="78"/>
                                        </p:tgtEl>
                                        <p:attrNameLst>
                                          <p:attrName>ppt_y</p:attrName>
                                        </p:attrNameLst>
                                      </p:cBhvr>
                                    </p:anim>
                                    <p:animRot by="21600000">
                                      <p:cBhvr>
                                        <p:cTn id="14" dur="1000" fill="hold">
                                          <p:stCondLst>
                                            <p:cond delay="0"/>
                                          </p:stCondLst>
                                        </p:cTn>
                                        <p:tgtEl>
                                          <p:spTgt spid="7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文本框 9"/>
          <p:cNvSpPr txBox="1">
            <a:spLocks noChangeArrowheads="1"/>
          </p:cNvSpPr>
          <p:nvPr/>
        </p:nvSpPr>
        <p:spPr bwMode="auto">
          <a:xfrm>
            <a:off x="2637235" y="2251472"/>
            <a:ext cx="425172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4500" b="1" dirty="0">
                <a:solidFill>
                  <a:schemeClr val="bg1"/>
                </a:solidFill>
                <a:latin typeface="微软雅黑" pitchFamily="34" charset="-122"/>
                <a:ea typeface="微软雅黑" pitchFamily="34" charset="-122"/>
              </a:rPr>
              <a:t>THANK  YOU </a:t>
            </a:r>
            <a:endParaRPr lang="zh-CN" altLang="en-US" sz="4500" b="1" dirty="0">
              <a:solidFill>
                <a:schemeClr val="bg1"/>
              </a:solidFill>
              <a:latin typeface="微软雅黑" pitchFamily="34" charset="-122"/>
              <a:ea typeface="微软雅黑" pitchFamily="34" charset="-122"/>
            </a:endParaRPr>
          </a:p>
        </p:txBody>
      </p:sp>
      <p:cxnSp>
        <p:nvCxnSpPr>
          <p:cNvPr id="30724" name="直接连接符 10"/>
          <p:cNvCxnSpPr>
            <a:cxnSpLocks noChangeShapeType="1"/>
          </p:cNvCxnSpPr>
          <p:nvPr/>
        </p:nvCxnSpPr>
        <p:spPr bwMode="auto">
          <a:xfrm>
            <a:off x="2720579" y="3013472"/>
            <a:ext cx="36957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30725" name="直接连接符 11"/>
          <p:cNvCxnSpPr>
            <a:cxnSpLocks noChangeShapeType="1"/>
          </p:cNvCxnSpPr>
          <p:nvPr/>
        </p:nvCxnSpPr>
        <p:spPr bwMode="auto">
          <a:xfrm>
            <a:off x="4649391" y="3150394"/>
            <a:ext cx="1766888"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spd="slow" p14:dur="4400" advTm="8000">
        <p14:honeycomb/>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30723"/>
                                        </p:tgtEl>
                                        <p:attrNameLst>
                                          <p:attrName>style.visibility</p:attrName>
                                        </p:attrNameLst>
                                      </p:cBhvr>
                                      <p:to>
                                        <p:strVal val="visible"/>
                                      </p:to>
                                    </p:set>
                                    <p:set>
                                      <p:cBhvr>
                                        <p:cTn id="7" dur="455" fill="hold">
                                          <p:stCondLst>
                                            <p:cond delay="0"/>
                                          </p:stCondLst>
                                        </p:cTn>
                                        <p:tgtEl>
                                          <p:spTgt spid="30723"/>
                                        </p:tgtEl>
                                        <p:attrNameLst>
                                          <p:attrName>style.rotation</p:attrName>
                                        </p:attrNameLst>
                                      </p:cBhvr>
                                      <p:to>
                                        <p:strVal val="-45.0"/>
                                      </p:to>
                                    </p:set>
                                    <p:anim calcmode="lin" valueType="num">
                                      <p:cBhvr>
                                        <p:cTn id="8" dur="455" fill="hold">
                                          <p:stCondLst>
                                            <p:cond delay="455"/>
                                          </p:stCondLst>
                                        </p:cTn>
                                        <p:tgtEl>
                                          <p:spTgt spid="3072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072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072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0723"/>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4500"/>
                            </p:stCondLst>
                            <p:childTnLst>
                              <p:par>
                                <p:cTn id="13" presetID="22" presetClass="entr" presetSubtype="8" fill="hold" nodeType="afterEffect">
                                  <p:stCondLst>
                                    <p:cond delay="0"/>
                                  </p:stCondLst>
                                  <p:childTnLst>
                                    <p:set>
                                      <p:cBhvr>
                                        <p:cTn id="14" dur="1" fill="hold">
                                          <p:stCondLst>
                                            <p:cond delay="0"/>
                                          </p:stCondLst>
                                        </p:cTn>
                                        <p:tgtEl>
                                          <p:spTgt spid="30724"/>
                                        </p:tgtEl>
                                        <p:attrNameLst>
                                          <p:attrName>style.visibility</p:attrName>
                                        </p:attrNameLst>
                                      </p:cBhvr>
                                      <p:to>
                                        <p:strVal val="visible"/>
                                      </p:to>
                                    </p:set>
                                    <p:animEffect transition="in" filter="wipe(left)">
                                      <p:cBhvr>
                                        <p:cTn id="15" dur="500"/>
                                        <p:tgtEl>
                                          <p:spTgt spid="30724"/>
                                        </p:tgtEl>
                                      </p:cBhvr>
                                    </p:animEffect>
                                  </p:childTnLst>
                                </p:cTn>
                              </p:par>
                            </p:childTnLst>
                          </p:cTn>
                        </p:par>
                        <p:par>
                          <p:cTn id="16" fill="hold">
                            <p:stCondLst>
                              <p:cond delay="5000"/>
                            </p:stCondLst>
                            <p:childTnLst>
                              <p:par>
                                <p:cTn id="17" presetID="22" presetClass="entr" presetSubtype="2" fill="hold" nodeType="afterEffect">
                                  <p:stCondLst>
                                    <p:cond delay="0"/>
                                  </p:stCondLst>
                                  <p:childTnLst>
                                    <p:set>
                                      <p:cBhvr>
                                        <p:cTn id="18" dur="1" fill="hold">
                                          <p:stCondLst>
                                            <p:cond delay="0"/>
                                          </p:stCondLst>
                                        </p:cTn>
                                        <p:tgtEl>
                                          <p:spTgt spid="30725"/>
                                        </p:tgtEl>
                                        <p:attrNameLst>
                                          <p:attrName>style.visibility</p:attrName>
                                        </p:attrNameLst>
                                      </p:cBhvr>
                                      <p:to>
                                        <p:strVal val="visible"/>
                                      </p:to>
                                    </p:set>
                                    <p:animEffect transition="in" filter="wipe(right)">
                                      <p:cBhvr>
                                        <p:cTn id="19"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
          <p:cNvGrpSpPr>
            <a:grpSpLocks/>
          </p:cNvGrpSpPr>
          <p:nvPr/>
        </p:nvGrpSpPr>
        <p:grpSpPr bwMode="auto">
          <a:xfrm>
            <a:off x="1696640" y="1638935"/>
            <a:ext cx="5750719" cy="1485900"/>
            <a:chOff x="0" y="0"/>
            <a:chExt cx="7667313" cy="1982012"/>
          </a:xfrm>
        </p:grpSpPr>
        <p:grpSp>
          <p:nvGrpSpPr>
            <p:cNvPr id="39" name="组合 25"/>
            <p:cNvGrpSpPr>
              <a:grpSpLocks/>
            </p:cNvGrpSpPr>
            <p:nvPr/>
          </p:nvGrpSpPr>
          <p:grpSpPr bwMode="auto">
            <a:xfrm>
              <a:off x="0" y="0"/>
              <a:ext cx="694462" cy="496113"/>
              <a:chOff x="0" y="0"/>
              <a:chExt cx="570466" cy="407532"/>
            </a:xfrm>
          </p:grpSpPr>
          <p:sp>
            <p:nvSpPr>
              <p:cNvPr id="59" name="菱形 45"/>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60" name="泪滴形 46"/>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 name="泪滴形 47"/>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 name="菱形 48"/>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0" name="直接连接符 26"/>
            <p:cNvCxnSpPr>
              <a:cxnSpLocks noChangeShapeType="1"/>
            </p:cNvCxnSpPr>
            <p:nvPr/>
          </p:nvCxnSpPr>
          <p:spPr bwMode="auto">
            <a:xfrm>
              <a:off x="673780" y="271752"/>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1" name="组合 27"/>
            <p:cNvGrpSpPr>
              <a:grpSpLocks/>
            </p:cNvGrpSpPr>
            <p:nvPr/>
          </p:nvGrpSpPr>
          <p:grpSpPr bwMode="auto">
            <a:xfrm>
              <a:off x="0" y="1485899"/>
              <a:ext cx="694462" cy="496113"/>
              <a:chOff x="0" y="0"/>
              <a:chExt cx="570466" cy="407532"/>
            </a:xfrm>
          </p:grpSpPr>
          <p:sp>
            <p:nvSpPr>
              <p:cNvPr id="55" name="菱形 41"/>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6" name="泪滴形 42"/>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泪滴形 43"/>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菱形 44"/>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grpSp>
          <p:nvGrpSpPr>
            <p:cNvPr id="42" name="组合 28"/>
            <p:cNvGrpSpPr>
              <a:grpSpLocks/>
            </p:cNvGrpSpPr>
            <p:nvPr/>
          </p:nvGrpSpPr>
          <p:grpSpPr bwMode="auto">
            <a:xfrm>
              <a:off x="6972851" y="1485899"/>
              <a:ext cx="694462" cy="496113"/>
              <a:chOff x="0" y="0"/>
              <a:chExt cx="570466" cy="407532"/>
            </a:xfrm>
          </p:grpSpPr>
          <p:sp>
            <p:nvSpPr>
              <p:cNvPr id="51" name="菱形 37"/>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52" name="泪滴形 38"/>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 name="泪滴形 39"/>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菱形 40"/>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3" name="直接连接符 29"/>
            <p:cNvCxnSpPr>
              <a:cxnSpLocks noChangeShapeType="1"/>
            </p:cNvCxnSpPr>
            <p:nvPr/>
          </p:nvCxnSpPr>
          <p:spPr bwMode="auto">
            <a:xfrm>
              <a:off x="673780" y="1732188"/>
              <a:ext cx="628140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nvGrpSpPr>
            <p:cNvPr id="44" name="组合 30"/>
            <p:cNvGrpSpPr>
              <a:grpSpLocks/>
            </p:cNvGrpSpPr>
            <p:nvPr/>
          </p:nvGrpSpPr>
          <p:grpSpPr bwMode="auto">
            <a:xfrm>
              <a:off x="6962106" y="0"/>
              <a:ext cx="694462" cy="496113"/>
              <a:chOff x="0" y="0"/>
              <a:chExt cx="570466" cy="407532"/>
            </a:xfrm>
          </p:grpSpPr>
          <p:sp>
            <p:nvSpPr>
              <p:cNvPr id="47" name="菱形 33"/>
              <p:cNvSpPr>
                <a:spLocks noChangeArrowheads="1"/>
              </p:cNvSpPr>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48" name="泪滴形 34"/>
              <p:cNvSpPr>
                <a:spLocks/>
              </p:cNvSpPr>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 name="泪滴形 35"/>
              <p:cNvSpPr>
                <a:spLocks/>
              </p:cNvSpPr>
              <p:nvPr/>
            </p:nvSpPr>
            <p:spPr bwMode="auto">
              <a:xfrm rot="13500000">
                <a:off x="366168" y="100759"/>
                <a:ext cx="204298" cy="203110"/>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Lst>
                <a:ahLst/>
                <a:cxnLst>
                  <a:cxn ang="0">
                    <a:pos x="T0" y="T1"/>
                  </a:cxn>
                  <a:cxn ang="0">
                    <a:pos x="T2" y="T3"/>
                  </a:cxn>
                  <a:cxn ang="0">
                    <a:pos x="T4" y="T5"/>
                  </a:cxn>
                  <a:cxn ang="0">
                    <a:pos x="T6" y="T7"/>
                  </a:cxn>
                  <a:cxn ang="0">
                    <a:pos x="T8" y="T9"/>
                  </a:cxn>
                  <a:cxn ang="0">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 name="菱形 36"/>
              <p:cNvSpPr>
                <a:spLocks noChangeArrowheads="1"/>
              </p:cNvSpPr>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cxnSp>
          <p:nvCxnSpPr>
            <p:cNvPr id="45" name="直接连接符 31"/>
            <p:cNvCxnSpPr>
              <a:cxnSpLocks noChangeShapeType="1"/>
            </p:cNvCxnSpPr>
            <p:nvPr/>
          </p:nvCxnSpPr>
          <p:spPr bwMode="auto">
            <a:xfrm>
              <a:off x="354154"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46" name="直接连接符 32"/>
            <p:cNvCxnSpPr>
              <a:cxnSpLocks noChangeShapeType="1"/>
            </p:cNvCxnSpPr>
            <p:nvPr/>
          </p:nvCxnSpPr>
          <p:spPr bwMode="auto">
            <a:xfrm>
              <a:off x="7316260" y="490927"/>
              <a:ext cx="0" cy="994972"/>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63" name="文本框 49"/>
          <p:cNvSpPr txBox="1">
            <a:spLocks noChangeArrowheads="1"/>
          </p:cNvSpPr>
          <p:nvPr/>
        </p:nvSpPr>
        <p:spPr bwMode="auto">
          <a:xfrm>
            <a:off x="2322708" y="2207435"/>
            <a:ext cx="456961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dirty="0">
                <a:solidFill>
                  <a:schemeClr val="bg1"/>
                </a:solidFill>
                <a:latin typeface="微软雅黑" pitchFamily="34" charset="-122"/>
                <a:ea typeface="微软雅黑" pitchFamily="34" charset="-122"/>
              </a:rPr>
              <a:t>Streaming——</a:t>
            </a:r>
            <a:r>
              <a:rPr lang="zh-CN" altLang="en-US" dirty="0">
                <a:solidFill>
                  <a:schemeClr val="bg1"/>
                </a:solidFill>
                <a:latin typeface="微软雅黑" pitchFamily="34" charset="-122"/>
                <a:ea typeface="微软雅黑" pitchFamily="34" charset="-122"/>
              </a:rPr>
              <a:t>基于标签的岗位需求量分布</a:t>
            </a:r>
            <a:endParaRPr lang="zh-CN" altLang="en-US" b="1" dirty="0">
              <a:solidFill>
                <a:schemeClr val="bg1"/>
              </a:solidFill>
              <a:latin typeface="微软雅黑" pitchFamily="34" charset="-122"/>
              <a:ea typeface="微软雅黑" pitchFamily="34" charset="-122"/>
            </a:endParaRPr>
          </a:p>
        </p:txBody>
      </p:sp>
      <p:sp>
        <p:nvSpPr>
          <p:cNvPr id="65" name="文本框 51"/>
          <p:cNvSpPr txBox="1">
            <a:spLocks noChangeArrowheads="1"/>
          </p:cNvSpPr>
          <p:nvPr/>
        </p:nvSpPr>
        <p:spPr bwMode="auto">
          <a:xfrm>
            <a:off x="3494705" y="1048296"/>
            <a:ext cx="2068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zh-CN" altLang="en-US" sz="3300" b="1" dirty="0">
                <a:solidFill>
                  <a:schemeClr val="bg1"/>
                </a:solidFill>
                <a:latin typeface="微软雅黑" pitchFamily="34" charset="-122"/>
                <a:ea typeface="微软雅黑" pitchFamily="34" charset="-122"/>
              </a:rPr>
              <a:t>第二部分</a:t>
            </a:r>
          </a:p>
        </p:txBody>
      </p:sp>
      <p:sp>
        <p:nvSpPr>
          <p:cNvPr id="2" name="矩形 1">
            <a:extLst>
              <a:ext uri="{FF2B5EF4-FFF2-40B4-BE49-F238E27FC236}">
                <a16:creationId xmlns:a16="http://schemas.microsoft.com/office/drawing/2014/main" id="{198C552D-9E07-40E5-AF92-D001D192C220}"/>
              </a:ext>
            </a:extLst>
          </p:cNvPr>
          <p:cNvSpPr/>
          <p:nvPr/>
        </p:nvSpPr>
        <p:spPr>
          <a:xfrm>
            <a:off x="2285999" y="3186896"/>
            <a:ext cx="4572000" cy="923330"/>
          </a:xfrm>
          <a:prstGeom prst="rect">
            <a:avLst/>
          </a:prstGeom>
        </p:spPr>
        <p:txBody>
          <a:bodyPr>
            <a:spAutoFit/>
          </a:bodyPr>
          <a:lstStyle/>
          <a:p>
            <a:r>
              <a:rPr lang="zh-CN" altLang="en-US" dirty="0">
                <a:solidFill>
                  <a:schemeClr val="bg1"/>
                </a:solidFill>
                <a:latin typeface="微软雅黑" pitchFamily="34" charset="-122"/>
                <a:ea typeface="微软雅黑" pitchFamily="34" charset="-122"/>
              </a:rPr>
              <a:t>根据招聘信息中的各种标签（薪资</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学历</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城市等），获取并分析符合标签的岗位与需求量，进行动态可视化展示</a:t>
            </a:r>
            <a:endParaRPr lang="zh-CN" altLang="en-US" dirty="0"/>
          </a:p>
        </p:txBody>
      </p:sp>
      <p:grpSp>
        <p:nvGrpSpPr>
          <p:cNvPr id="30" name="组合 29">
            <a:extLst>
              <a:ext uri="{FF2B5EF4-FFF2-40B4-BE49-F238E27FC236}">
                <a16:creationId xmlns:a16="http://schemas.microsoft.com/office/drawing/2014/main" id="{8FA45680-96AD-4F4C-96F0-2B31743583A1}"/>
              </a:ext>
            </a:extLst>
          </p:cNvPr>
          <p:cNvGrpSpPr>
            <a:grpSpLocks/>
          </p:cNvGrpSpPr>
          <p:nvPr/>
        </p:nvGrpSpPr>
        <p:grpSpPr bwMode="auto">
          <a:xfrm>
            <a:off x="2252725" y="2553684"/>
            <a:ext cx="4721163" cy="1556534"/>
            <a:chOff x="6502470" y="1193017"/>
            <a:chExt cx="3467440" cy="3807479"/>
          </a:xfrm>
        </p:grpSpPr>
        <p:grpSp>
          <p:nvGrpSpPr>
            <p:cNvPr id="31" name="组合 12">
              <a:extLst>
                <a:ext uri="{FF2B5EF4-FFF2-40B4-BE49-F238E27FC236}">
                  <a16:creationId xmlns:a16="http://schemas.microsoft.com/office/drawing/2014/main" id="{D9C2D829-65E9-4C13-9E8C-C918C9E031FD}"/>
                </a:ext>
              </a:extLst>
            </p:cNvPr>
            <p:cNvGrpSpPr>
              <a:grpSpLocks/>
            </p:cNvGrpSpPr>
            <p:nvPr/>
          </p:nvGrpSpPr>
          <p:grpSpPr bwMode="auto">
            <a:xfrm rot="-297887">
              <a:off x="7513178" y="1193017"/>
              <a:ext cx="1250297" cy="1304594"/>
              <a:chOff x="3103525" y="996074"/>
              <a:chExt cx="1790434" cy="1868188"/>
            </a:xfrm>
          </p:grpSpPr>
          <p:cxnSp>
            <p:nvCxnSpPr>
              <p:cNvPr id="33" name="直接连接符 32">
                <a:extLst>
                  <a:ext uri="{FF2B5EF4-FFF2-40B4-BE49-F238E27FC236}">
                    <a16:creationId xmlns:a16="http://schemas.microsoft.com/office/drawing/2014/main" id="{C758AD31-CB84-4FBA-8B4E-2E48C7D06F9D}"/>
                  </a:ext>
                </a:extLst>
              </p:cNvPr>
              <p:cNvCxnSpPr>
                <a:endCxn id="35" idx="3"/>
              </p:cNvCxnSpPr>
              <p:nvPr/>
            </p:nvCxnSpPr>
            <p:spPr>
              <a:xfrm rot="297887" flipV="1">
                <a:off x="3103298" y="2330272"/>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4" name="直接连接符 33">
                <a:extLst>
                  <a:ext uri="{FF2B5EF4-FFF2-40B4-BE49-F238E27FC236}">
                    <a16:creationId xmlns:a16="http://schemas.microsoft.com/office/drawing/2014/main" id="{367D4EA7-AF1C-4AE0-BBBA-97A5A07D5AC1}"/>
                  </a:ext>
                </a:extLst>
              </p:cNvPr>
              <p:cNvCxnSpPr>
                <a:stCxn id="35" idx="5"/>
              </p:cNvCxnSpPr>
              <p:nvPr/>
            </p:nvCxnSpPr>
            <p:spPr>
              <a:xfrm rot="297887">
                <a:off x="4145266" y="2401567"/>
                <a:ext cx="748293"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5" name="椭圆 16">
                <a:extLst>
                  <a:ext uri="{FF2B5EF4-FFF2-40B4-BE49-F238E27FC236}">
                    <a16:creationId xmlns:a16="http://schemas.microsoft.com/office/drawing/2014/main" id="{69C4820E-7E05-4502-AC67-4CDB9EE03F32}"/>
                  </a:ext>
                </a:extLst>
              </p:cNvPr>
              <p:cNvSpPr>
                <a:spLocks noChangeArrowheads="1"/>
              </p:cNvSpPr>
              <p:nvPr/>
            </p:nvSpPr>
            <p:spPr bwMode="auto">
              <a:xfrm>
                <a:off x="3920179" y="996074"/>
                <a:ext cx="290507" cy="1611380"/>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endParaRPr lang="zh-CN" altLang="en-US" sz="3300">
                  <a:solidFill>
                    <a:schemeClr val="bg1"/>
                  </a:solidFill>
                  <a:latin typeface="微软雅黑" pitchFamily="34" charset="-122"/>
                  <a:ea typeface="微软雅黑" pitchFamily="34" charset="-122"/>
                </a:endParaRPr>
              </a:p>
            </p:txBody>
          </p:sp>
        </p:grpSp>
        <p:sp>
          <p:nvSpPr>
            <p:cNvPr id="32" name="矩形 31">
              <a:extLst>
                <a:ext uri="{FF2B5EF4-FFF2-40B4-BE49-F238E27FC236}">
                  <a16:creationId xmlns:a16="http://schemas.microsoft.com/office/drawing/2014/main" id="{7F04F0A4-294E-4835-A060-7235381B17B4}"/>
                </a:ext>
              </a:extLst>
            </p:cNvPr>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18090575"/>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 calcmode="lin" valueType="num">
                                      <p:cBhvr>
                                        <p:cTn id="9" dur="500" fill="hold"/>
                                        <p:tgtEl>
                                          <p:spTgt spid="65"/>
                                        </p:tgtEl>
                                        <p:attrNameLst>
                                          <p:attrName>style.rotation</p:attrName>
                                        </p:attrNameLst>
                                      </p:cBhvr>
                                      <p:tavLst>
                                        <p:tav tm="0">
                                          <p:val>
                                            <p:fltVal val="360"/>
                                          </p:val>
                                        </p:tav>
                                        <p:tav tm="100000">
                                          <p:val>
                                            <p:fltVal val="0"/>
                                          </p:val>
                                        </p:tav>
                                      </p:tavLst>
                                    </p:anim>
                                    <p:animEffect transition="in" filter="fade">
                                      <p:cBhvr>
                                        <p:cTn id="10" dur="500"/>
                                        <p:tgtEl>
                                          <p:spTgt spid="6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heel(1)">
                                      <p:cBhvr>
                                        <p:cTn id="14" dur="2000"/>
                                        <p:tgtEl>
                                          <p:spTgt spid="38"/>
                                        </p:tgtEl>
                                      </p:cBhvr>
                                    </p:animEffect>
                                  </p:childTnLst>
                                </p:cTn>
                              </p:par>
                            </p:childTnLst>
                          </p:cTn>
                        </p:par>
                        <p:par>
                          <p:cTn id="15" fill="hold">
                            <p:stCondLst>
                              <p:cond delay="2500"/>
                            </p:stCondLst>
                            <p:childTnLst>
                              <p:par>
                                <p:cTn id="16" presetID="23" presetClass="entr" presetSubtype="32" fill="hold" grpId="0" nodeType="afterEffect">
                                  <p:stCondLst>
                                    <p:cond delay="0"/>
                                  </p:stCondLst>
                                  <p:iterate type="lt">
                                    <p:tmPct val="10000"/>
                                  </p:iterate>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strVal val="4*#ppt_w"/>
                                          </p:val>
                                        </p:tav>
                                        <p:tav tm="100000">
                                          <p:val>
                                            <p:strVal val="#ppt_w"/>
                                          </p:val>
                                        </p:tav>
                                      </p:tavLst>
                                    </p:anim>
                                    <p:anim calcmode="lin" valueType="num">
                                      <p:cBhvr>
                                        <p:cTn id="19" dur="500" fill="hold"/>
                                        <p:tgtEl>
                                          <p:spTgt spid="63"/>
                                        </p:tgtEl>
                                        <p:attrNameLst>
                                          <p:attrName>ppt_h</p:attrName>
                                        </p:attrNameLst>
                                      </p:cBhvr>
                                      <p:tavLst>
                                        <p:tav tm="0">
                                          <p:val>
                                            <p:strVal val="4*#ppt_h"/>
                                          </p:val>
                                        </p:tav>
                                        <p:tav tm="100000">
                                          <p:val>
                                            <p:strVal val="#ppt_h"/>
                                          </p:val>
                                        </p:tav>
                                      </p:tavLst>
                                    </p:anim>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5"/>
          <p:cNvSpPr txBox="1">
            <a:spLocks noChangeArrowheads="1"/>
          </p:cNvSpPr>
          <p:nvPr/>
        </p:nvSpPr>
        <p:spPr bwMode="auto">
          <a:xfrm>
            <a:off x="740569" y="384572"/>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dirty="0">
                <a:solidFill>
                  <a:schemeClr val="bg1"/>
                </a:solidFill>
                <a:latin typeface="微软雅黑" pitchFamily="34" charset="-122"/>
                <a:ea typeface="微软雅黑" pitchFamily="34" charset="-122"/>
              </a:rPr>
              <a:t>整体思路</a:t>
            </a:r>
          </a:p>
        </p:txBody>
      </p:sp>
      <p:grpSp>
        <p:nvGrpSpPr>
          <p:cNvPr id="95" name="组合 26"/>
          <p:cNvGrpSpPr>
            <a:grpSpLocks/>
          </p:cNvGrpSpPr>
          <p:nvPr/>
        </p:nvGrpSpPr>
        <p:grpSpPr bwMode="auto">
          <a:xfrm>
            <a:off x="346472" y="634603"/>
            <a:ext cx="2614613" cy="232172"/>
            <a:chOff x="0" y="0"/>
            <a:chExt cx="3275216" cy="291392"/>
          </a:xfrm>
        </p:grpSpPr>
        <p:sp>
          <p:nvSpPr>
            <p:cNvPr id="96"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97"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8"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9"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0"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pic>
        <p:nvPicPr>
          <p:cNvPr id="2" name="图片 1">
            <a:extLst>
              <a:ext uri="{FF2B5EF4-FFF2-40B4-BE49-F238E27FC236}">
                <a16:creationId xmlns:a16="http://schemas.microsoft.com/office/drawing/2014/main" id="{718E13AE-1EA9-4E9A-B060-23649C8A5870}"/>
              </a:ext>
            </a:extLst>
          </p:cNvPr>
          <p:cNvPicPr>
            <a:picLocks noChangeAspect="1"/>
          </p:cNvPicPr>
          <p:nvPr/>
        </p:nvPicPr>
        <p:blipFill>
          <a:blip r:embed="rId3"/>
          <a:stretch>
            <a:fillRect/>
          </a:stretch>
        </p:blipFill>
        <p:spPr>
          <a:xfrm>
            <a:off x="1394393" y="2304200"/>
            <a:ext cx="1070201" cy="535100"/>
          </a:xfrm>
          <a:prstGeom prst="rect">
            <a:avLst/>
          </a:prstGeom>
        </p:spPr>
      </p:pic>
      <p:pic>
        <p:nvPicPr>
          <p:cNvPr id="10" name="图片 9">
            <a:extLst>
              <a:ext uri="{FF2B5EF4-FFF2-40B4-BE49-F238E27FC236}">
                <a16:creationId xmlns:a16="http://schemas.microsoft.com/office/drawing/2014/main" id="{895E5263-94CB-4E59-9D26-21490658E92C}"/>
              </a:ext>
            </a:extLst>
          </p:cNvPr>
          <p:cNvPicPr>
            <a:picLocks noChangeAspect="1"/>
          </p:cNvPicPr>
          <p:nvPr/>
        </p:nvPicPr>
        <p:blipFill>
          <a:blip r:embed="rId3"/>
          <a:stretch>
            <a:fillRect/>
          </a:stretch>
        </p:blipFill>
        <p:spPr>
          <a:xfrm>
            <a:off x="2715646" y="2292294"/>
            <a:ext cx="1070201" cy="535100"/>
          </a:xfrm>
          <a:prstGeom prst="rect">
            <a:avLst/>
          </a:prstGeom>
        </p:spPr>
      </p:pic>
      <p:pic>
        <p:nvPicPr>
          <p:cNvPr id="11" name="图片 10">
            <a:extLst>
              <a:ext uri="{FF2B5EF4-FFF2-40B4-BE49-F238E27FC236}">
                <a16:creationId xmlns:a16="http://schemas.microsoft.com/office/drawing/2014/main" id="{5C64941A-DBA9-4CFD-89FB-FE8D279BDB2F}"/>
              </a:ext>
            </a:extLst>
          </p:cNvPr>
          <p:cNvPicPr>
            <a:picLocks noChangeAspect="1"/>
          </p:cNvPicPr>
          <p:nvPr/>
        </p:nvPicPr>
        <p:blipFill>
          <a:blip r:embed="rId3"/>
          <a:stretch>
            <a:fillRect/>
          </a:stretch>
        </p:blipFill>
        <p:spPr>
          <a:xfrm>
            <a:off x="4036899" y="2304200"/>
            <a:ext cx="1070201" cy="535100"/>
          </a:xfrm>
          <a:prstGeom prst="rect">
            <a:avLst/>
          </a:prstGeom>
        </p:spPr>
      </p:pic>
      <p:pic>
        <p:nvPicPr>
          <p:cNvPr id="3" name="图片 2">
            <a:extLst>
              <a:ext uri="{FF2B5EF4-FFF2-40B4-BE49-F238E27FC236}">
                <a16:creationId xmlns:a16="http://schemas.microsoft.com/office/drawing/2014/main" id="{41BA3D81-A729-45E3-B365-4AE708232F76}"/>
              </a:ext>
            </a:extLst>
          </p:cNvPr>
          <p:cNvPicPr>
            <a:picLocks noChangeAspect="1"/>
          </p:cNvPicPr>
          <p:nvPr/>
        </p:nvPicPr>
        <p:blipFill>
          <a:blip r:embed="rId4"/>
          <a:stretch>
            <a:fillRect/>
          </a:stretch>
        </p:blipFill>
        <p:spPr>
          <a:xfrm>
            <a:off x="1354133" y="3490895"/>
            <a:ext cx="1150720" cy="419136"/>
          </a:xfrm>
          <a:prstGeom prst="rect">
            <a:avLst/>
          </a:prstGeom>
        </p:spPr>
      </p:pic>
      <p:pic>
        <p:nvPicPr>
          <p:cNvPr id="13" name="图片 12">
            <a:extLst>
              <a:ext uri="{FF2B5EF4-FFF2-40B4-BE49-F238E27FC236}">
                <a16:creationId xmlns:a16="http://schemas.microsoft.com/office/drawing/2014/main" id="{ED6F4278-7334-4908-ADF9-B54358417575}"/>
              </a:ext>
            </a:extLst>
          </p:cNvPr>
          <p:cNvPicPr>
            <a:picLocks noChangeAspect="1"/>
          </p:cNvPicPr>
          <p:nvPr/>
        </p:nvPicPr>
        <p:blipFill>
          <a:blip r:embed="rId4"/>
          <a:stretch>
            <a:fillRect/>
          </a:stretch>
        </p:blipFill>
        <p:spPr>
          <a:xfrm>
            <a:off x="2698578" y="3490895"/>
            <a:ext cx="1150720" cy="419136"/>
          </a:xfrm>
          <a:prstGeom prst="rect">
            <a:avLst/>
          </a:prstGeom>
        </p:spPr>
      </p:pic>
      <p:pic>
        <p:nvPicPr>
          <p:cNvPr id="14" name="图片 13">
            <a:extLst>
              <a:ext uri="{FF2B5EF4-FFF2-40B4-BE49-F238E27FC236}">
                <a16:creationId xmlns:a16="http://schemas.microsoft.com/office/drawing/2014/main" id="{06B5D95A-D768-436D-9CC3-09F44EDB790B}"/>
              </a:ext>
            </a:extLst>
          </p:cNvPr>
          <p:cNvPicPr>
            <a:picLocks noChangeAspect="1"/>
          </p:cNvPicPr>
          <p:nvPr/>
        </p:nvPicPr>
        <p:blipFill>
          <a:blip r:embed="rId4"/>
          <a:stretch>
            <a:fillRect/>
          </a:stretch>
        </p:blipFill>
        <p:spPr>
          <a:xfrm>
            <a:off x="3996639" y="3490895"/>
            <a:ext cx="1150720" cy="419136"/>
          </a:xfrm>
          <a:prstGeom prst="rect">
            <a:avLst/>
          </a:prstGeom>
        </p:spPr>
      </p:pic>
      <p:pic>
        <p:nvPicPr>
          <p:cNvPr id="4" name="图片 3">
            <a:extLst>
              <a:ext uri="{FF2B5EF4-FFF2-40B4-BE49-F238E27FC236}">
                <a16:creationId xmlns:a16="http://schemas.microsoft.com/office/drawing/2014/main" id="{D8F71904-B88D-406B-9D18-8F07DADA1BFF}"/>
              </a:ext>
            </a:extLst>
          </p:cNvPr>
          <p:cNvPicPr>
            <a:picLocks noChangeAspect="1"/>
          </p:cNvPicPr>
          <p:nvPr/>
        </p:nvPicPr>
        <p:blipFill>
          <a:blip r:embed="rId5"/>
          <a:stretch>
            <a:fillRect/>
          </a:stretch>
        </p:blipFill>
        <p:spPr>
          <a:xfrm>
            <a:off x="1354133" y="1513387"/>
            <a:ext cx="1017875" cy="342781"/>
          </a:xfrm>
          <a:prstGeom prst="rect">
            <a:avLst/>
          </a:prstGeom>
        </p:spPr>
      </p:pic>
      <p:pic>
        <p:nvPicPr>
          <p:cNvPr id="16" name="图片 15">
            <a:extLst>
              <a:ext uri="{FF2B5EF4-FFF2-40B4-BE49-F238E27FC236}">
                <a16:creationId xmlns:a16="http://schemas.microsoft.com/office/drawing/2014/main" id="{D7860975-1E45-417B-8DAD-C01A0523CA00}"/>
              </a:ext>
            </a:extLst>
          </p:cNvPr>
          <p:cNvPicPr>
            <a:picLocks noChangeAspect="1"/>
          </p:cNvPicPr>
          <p:nvPr/>
        </p:nvPicPr>
        <p:blipFill>
          <a:blip r:embed="rId5"/>
          <a:stretch>
            <a:fillRect/>
          </a:stretch>
        </p:blipFill>
        <p:spPr>
          <a:xfrm>
            <a:off x="2765000" y="1484514"/>
            <a:ext cx="1017875" cy="342781"/>
          </a:xfrm>
          <a:prstGeom prst="rect">
            <a:avLst/>
          </a:prstGeom>
        </p:spPr>
      </p:pic>
      <p:pic>
        <p:nvPicPr>
          <p:cNvPr id="17" name="图片 16">
            <a:extLst>
              <a:ext uri="{FF2B5EF4-FFF2-40B4-BE49-F238E27FC236}">
                <a16:creationId xmlns:a16="http://schemas.microsoft.com/office/drawing/2014/main" id="{9BDBA194-53CD-4CA8-87F1-05911D4E3DBD}"/>
              </a:ext>
            </a:extLst>
          </p:cNvPr>
          <p:cNvPicPr>
            <a:picLocks noChangeAspect="1"/>
          </p:cNvPicPr>
          <p:nvPr/>
        </p:nvPicPr>
        <p:blipFill>
          <a:blip r:embed="rId5"/>
          <a:stretch>
            <a:fillRect/>
          </a:stretch>
        </p:blipFill>
        <p:spPr>
          <a:xfrm>
            <a:off x="4063061" y="1464231"/>
            <a:ext cx="1017875" cy="342781"/>
          </a:xfrm>
          <a:prstGeom prst="rect">
            <a:avLst/>
          </a:prstGeom>
        </p:spPr>
      </p:pic>
      <p:sp>
        <p:nvSpPr>
          <p:cNvPr id="5" name="椭圆 4">
            <a:extLst>
              <a:ext uri="{FF2B5EF4-FFF2-40B4-BE49-F238E27FC236}">
                <a16:creationId xmlns:a16="http://schemas.microsoft.com/office/drawing/2014/main" id="{EB5FE6BA-DCDE-41EE-93EE-CAFA0CFAED8B}"/>
              </a:ext>
            </a:extLst>
          </p:cNvPr>
          <p:cNvSpPr/>
          <p:nvPr/>
        </p:nvSpPr>
        <p:spPr bwMode="auto">
          <a:xfrm>
            <a:off x="613786" y="3349433"/>
            <a:ext cx="5378904" cy="734672"/>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9" name="椭圆 18">
            <a:extLst>
              <a:ext uri="{FF2B5EF4-FFF2-40B4-BE49-F238E27FC236}">
                <a16:creationId xmlns:a16="http://schemas.microsoft.com/office/drawing/2014/main" id="{8C689E55-71B4-48AF-8EB2-9BE18DB5296D}"/>
              </a:ext>
            </a:extLst>
          </p:cNvPr>
          <p:cNvSpPr/>
          <p:nvPr/>
        </p:nvSpPr>
        <p:spPr bwMode="auto">
          <a:xfrm>
            <a:off x="546643" y="2205473"/>
            <a:ext cx="5408205" cy="723995"/>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0" name="椭圆 19">
            <a:extLst>
              <a:ext uri="{FF2B5EF4-FFF2-40B4-BE49-F238E27FC236}">
                <a16:creationId xmlns:a16="http://schemas.microsoft.com/office/drawing/2014/main" id="{4F69BD26-B437-4D53-86B4-617C523C5A08}"/>
              </a:ext>
            </a:extLst>
          </p:cNvPr>
          <p:cNvSpPr/>
          <p:nvPr/>
        </p:nvSpPr>
        <p:spPr bwMode="auto">
          <a:xfrm>
            <a:off x="584485" y="1241288"/>
            <a:ext cx="5378904" cy="734672"/>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cxnSp>
        <p:nvCxnSpPr>
          <p:cNvPr id="7" name="直接箭头连接符 6">
            <a:extLst>
              <a:ext uri="{FF2B5EF4-FFF2-40B4-BE49-F238E27FC236}">
                <a16:creationId xmlns:a16="http://schemas.microsoft.com/office/drawing/2014/main" id="{D9540FA2-F419-40F7-9F92-D1CF070E3067}"/>
              </a:ext>
            </a:extLst>
          </p:cNvPr>
          <p:cNvCxnSpPr>
            <a:cxnSpLocks/>
          </p:cNvCxnSpPr>
          <p:nvPr/>
        </p:nvCxnSpPr>
        <p:spPr bwMode="auto">
          <a:xfrm>
            <a:off x="1796647" y="1827295"/>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4" name="直接箭头连接符 23">
            <a:extLst>
              <a:ext uri="{FF2B5EF4-FFF2-40B4-BE49-F238E27FC236}">
                <a16:creationId xmlns:a16="http://schemas.microsoft.com/office/drawing/2014/main" id="{F6AEAEBD-E531-4537-BA75-B46E3145FB4B}"/>
              </a:ext>
            </a:extLst>
          </p:cNvPr>
          <p:cNvCxnSpPr>
            <a:cxnSpLocks/>
          </p:cNvCxnSpPr>
          <p:nvPr/>
        </p:nvCxnSpPr>
        <p:spPr bwMode="auto">
          <a:xfrm>
            <a:off x="3220973" y="1856167"/>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5" name="直接箭头连接符 24">
            <a:extLst>
              <a:ext uri="{FF2B5EF4-FFF2-40B4-BE49-F238E27FC236}">
                <a16:creationId xmlns:a16="http://schemas.microsoft.com/office/drawing/2014/main" id="{67767492-26C0-4793-B3B8-AE23CAD922DF}"/>
              </a:ext>
            </a:extLst>
          </p:cNvPr>
          <p:cNvCxnSpPr>
            <a:cxnSpLocks/>
          </p:cNvCxnSpPr>
          <p:nvPr/>
        </p:nvCxnSpPr>
        <p:spPr bwMode="auto">
          <a:xfrm>
            <a:off x="4571998" y="1856168"/>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9" name="直接箭头连接符 28">
            <a:extLst>
              <a:ext uri="{FF2B5EF4-FFF2-40B4-BE49-F238E27FC236}">
                <a16:creationId xmlns:a16="http://schemas.microsoft.com/office/drawing/2014/main" id="{6BC1F897-4A77-4C89-93A9-D0D960AAD5C2}"/>
              </a:ext>
            </a:extLst>
          </p:cNvPr>
          <p:cNvCxnSpPr>
            <a:cxnSpLocks/>
          </p:cNvCxnSpPr>
          <p:nvPr/>
        </p:nvCxnSpPr>
        <p:spPr bwMode="auto">
          <a:xfrm>
            <a:off x="1907369" y="2929468"/>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0" name="直接箭头连接符 29">
            <a:extLst>
              <a:ext uri="{FF2B5EF4-FFF2-40B4-BE49-F238E27FC236}">
                <a16:creationId xmlns:a16="http://schemas.microsoft.com/office/drawing/2014/main" id="{64713541-551E-4A6A-BEEB-977547FECB96}"/>
              </a:ext>
            </a:extLst>
          </p:cNvPr>
          <p:cNvCxnSpPr>
            <a:cxnSpLocks/>
          </p:cNvCxnSpPr>
          <p:nvPr/>
        </p:nvCxnSpPr>
        <p:spPr bwMode="auto">
          <a:xfrm>
            <a:off x="3331695" y="2958340"/>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1" name="直接箭头连接符 30">
            <a:extLst>
              <a:ext uri="{FF2B5EF4-FFF2-40B4-BE49-F238E27FC236}">
                <a16:creationId xmlns:a16="http://schemas.microsoft.com/office/drawing/2014/main" id="{B0F1D178-EF98-4312-B119-760F053C28A9}"/>
              </a:ext>
            </a:extLst>
          </p:cNvPr>
          <p:cNvCxnSpPr>
            <a:cxnSpLocks/>
          </p:cNvCxnSpPr>
          <p:nvPr/>
        </p:nvCxnSpPr>
        <p:spPr bwMode="auto">
          <a:xfrm>
            <a:off x="4682720" y="2958341"/>
            <a:ext cx="0" cy="476905"/>
          </a:xfrm>
          <a:prstGeom prst="straightConnector1">
            <a:avLst/>
          </a:prstGeom>
          <a:ln w="57150">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9" name="文本框 8">
            <a:extLst>
              <a:ext uri="{FF2B5EF4-FFF2-40B4-BE49-F238E27FC236}">
                <a16:creationId xmlns:a16="http://schemas.microsoft.com/office/drawing/2014/main" id="{7B6C7687-F5B7-4D7D-9DF1-424B0FB7C336}"/>
              </a:ext>
            </a:extLst>
          </p:cNvPr>
          <p:cNvSpPr txBox="1"/>
          <p:nvPr/>
        </p:nvSpPr>
        <p:spPr>
          <a:xfrm>
            <a:off x="6765131" y="199906"/>
            <a:ext cx="1014413" cy="369332"/>
          </a:xfrm>
          <a:prstGeom prst="rect">
            <a:avLst/>
          </a:prstGeom>
          <a:noFill/>
        </p:spPr>
        <p:txBody>
          <a:bodyPr wrap="square" rtlCol="0">
            <a:spAutoFit/>
          </a:bodyPr>
          <a:lstStyle/>
          <a:p>
            <a:r>
              <a:rPr lang="en-US" altLang="zh-CN" dirty="0">
                <a:solidFill>
                  <a:schemeClr val="bg1"/>
                </a:solidFill>
              </a:rPr>
              <a:t>CSV</a:t>
            </a:r>
            <a:r>
              <a:rPr lang="zh-CN" altLang="en-US" dirty="0">
                <a:solidFill>
                  <a:schemeClr val="bg1"/>
                </a:solidFill>
              </a:rPr>
              <a:t>文件</a:t>
            </a:r>
          </a:p>
        </p:txBody>
      </p:sp>
      <p:sp>
        <p:nvSpPr>
          <p:cNvPr id="15" name="任意多边形: 形状 14">
            <a:extLst>
              <a:ext uri="{FF2B5EF4-FFF2-40B4-BE49-F238E27FC236}">
                <a16:creationId xmlns:a16="http://schemas.microsoft.com/office/drawing/2014/main" id="{8E9E62D4-9967-4AC3-93A4-2FBA0F892A43}"/>
              </a:ext>
            </a:extLst>
          </p:cNvPr>
          <p:cNvSpPr/>
          <p:nvPr/>
        </p:nvSpPr>
        <p:spPr bwMode="auto">
          <a:xfrm>
            <a:off x="3255175" y="407194"/>
            <a:ext cx="3481381" cy="785812"/>
          </a:xfrm>
          <a:custGeom>
            <a:avLst/>
            <a:gdLst>
              <a:gd name="connsiteX0" fmla="*/ 3481381 w 3481381"/>
              <a:gd name="connsiteY0" fmla="*/ 0 h 785812"/>
              <a:gd name="connsiteX1" fmla="*/ 416713 w 3481381"/>
              <a:gd name="connsiteY1" fmla="*/ 214312 h 785812"/>
              <a:gd name="connsiteX2" fmla="*/ 109531 w 3481381"/>
              <a:gd name="connsiteY2" fmla="*/ 785812 h 785812"/>
            </a:gdLst>
            <a:ahLst/>
            <a:cxnLst>
              <a:cxn ang="0">
                <a:pos x="connsiteX0" y="connsiteY0"/>
              </a:cxn>
              <a:cxn ang="0">
                <a:pos x="connsiteX1" y="connsiteY1"/>
              </a:cxn>
              <a:cxn ang="0">
                <a:pos x="connsiteX2" y="connsiteY2"/>
              </a:cxn>
            </a:cxnLst>
            <a:rect l="l" t="t" r="r" b="b"/>
            <a:pathLst>
              <a:path w="3481381" h="785812">
                <a:moveTo>
                  <a:pt x="3481381" y="0"/>
                </a:moveTo>
                <a:cubicBezTo>
                  <a:pt x="2230034" y="41671"/>
                  <a:pt x="978688" y="83343"/>
                  <a:pt x="416713" y="214312"/>
                </a:cubicBezTo>
                <a:cubicBezTo>
                  <a:pt x="-145262" y="345281"/>
                  <a:pt x="-17866" y="565546"/>
                  <a:pt x="109531" y="785812"/>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35" name="文本框 34">
            <a:extLst>
              <a:ext uri="{FF2B5EF4-FFF2-40B4-BE49-F238E27FC236}">
                <a16:creationId xmlns:a16="http://schemas.microsoft.com/office/drawing/2014/main" id="{1BC70C48-77DA-41FD-9EF0-374F61B33459}"/>
              </a:ext>
            </a:extLst>
          </p:cNvPr>
          <p:cNvSpPr txBox="1"/>
          <p:nvPr/>
        </p:nvSpPr>
        <p:spPr>
          <a:xfrm>
            <a:off x="3957635" y="548035"/>
            <a:ext cx="1344821" cy="307777"/>
          </a:xfrm>
          <a:prstGeom prst="rect">
            <a:avLst/>
          </a:prstGeom>
          <a:noFill/>
        </p:spPr>
        <p:txBody>
          <a:bodyPr wrap="square" rtlCol="0">
            <a:spAutoFit/>
          </a:bodyPr>
          <a:lstStyle/>
          <a:p>
            <a:r>
              <a:rPr lang="zh-CN" altLang="en-US" sz="1400" dirty="0">
                <a:solidFill>
                  <a:schemeClr val="bg1"/>
                </a:solidFill>
              </a:rPr>
              <a:t>模拟数据流</a:t>
            </a:r>
          </a:p>
        </p:txBody>
      </p:sp>
      <p:pic>
        <p:nvPicPr>
          <p:cNvPr id="18" name="图片 17">
            <a:extLst>
              <a:ext uri="{FF2B5EF4-FFF2-40B4-BE49-F238E27FC236}">
                <a16:creationId xmlns:a16="http://schemas.microsoft.com/office/drawing/2014/main" id="{6D52A313-7F09-4088-AD6E-BA12AEBB668A}"/>
              </a:ext>
            </a:extLst>
          </p:cNvPr>
          <p:cNvPicPr>
            <a:picLocks noChangeAspect="1"/>
          </p:cNvPicPr>
          <p:nvPr/>
        </p:nvPicPr>
        <p:blipFill>
          <a:blip r:embed="rId6"/>
          <a:stretch>
            <a:fillRect/>
          </a:stretch>
        </p:blipFill>
        <p:spPr>
          <a:xfrm>
            <a:off x="7877405" y="1947683"/>
            <a:ext cx="678239" cy="891617"/>
          </a:xfrm>
          <a:prstGeom prst="rect">
            <a:avLst/>
          </a:prstGeom>
        </p:spPr>
      </p:pic>
      <p:pic>
        <p:nvPicPr>
          <p:cNvPr id="21" name="图片 20">
            <a:extLst>
              <a:ext uri="{FF2B5EF4-FFF2-40B4-BE49-F238E27FC236}">
                <a16:creationId xmlns:a16="http://schemas.microsoft.com/office/drawing/2014/main" id="{B02EDA54-AC8B-43F0-88BD-88A86BB76461}"/>
              </a:ext>
            </a:extLst>
          </p:cNvPr>
          <p:cNvPicPr>
            <a:picLocks noChangeAspect="1"/>
          </p:cNvPicPr>
          <p:nvPr/>
        </p:nvPicPr>
        <p:blipFill>
          <a:blip r:embed="rId7"/>
          <a:stretch>
            <a:fillRect/>
          </a:stretch>
        </p:blipFill>
        <p:spPr>
          <a:xfrm>
            <a:off x="7148104" y="4289690"/>
            <a:ext cx="1262879" cy="519622"/>
          </a:xfrm>
          <a:prstGeom prst="rect">
            <a:avLst/>
          </a:prstGeom>
        </p:spPr>
      </p:pic>
      <p:sp>
        <p:nvSpPr>
          <p:cNvPr id="32" name="任意多边形: 形状 31">
            <a:extLst>
              <a:ext uri="{FF2B5EF4-FFF2-40B4-BE49-F238E27FC236}">
                <a16:creationId xmlns:a16="http://schemas.microsoft.com/office/drawing/2014/main" id="{97D44F17-0F91-43EB-8967-C3CB0652950D}"/>
              </a:ext>
            </a:extLst>
          </p:cNvPr>
          <p:cNvSpPr/>
          <p:nvPr/>
        </p:nvSpPr>
        <p:spPr bwMode="auto">
          <a:xfrm>
            <a:off x="3314700" y="4100513"/>
            <a:ext cx="3650456" cy="906121"/>
          </a:xfrm>
          <a:custGeom>
            <a:avLst/>
            <a:gdLst>
              <a:gd name="connsiteX0" fmla="*/ 0 w 3650456"/>
              <a:gd name="connsiteY0" fmla="*/ 0 h 906121"/>
              <a:gd name="connsiteX1" fmla="*/ 921544 w 3650456"/>
              <a:gd name="connsiteY1" fmla="*/ 892968 h 906121"/>
              <a:gd name="connsiteX2" fmla="*/ 3650456 w 3650456"/>
              <a:gd name="connsiteY2" fmla="*/ 450056 h 906121"/>
            </a:gdLst>
            <a:ahLst/>
            <a:cxnLst>
              <a:cxn ang="0">
                <a:pos x="connsiteX0" y="connsiteY0"/>
              </a:cxn>
              <a:cxn ang="0">
                <a:pos x="connsiteX1" y="connsiteY1"/>
              </a:cxn>
              <a:cxn ang="0">
                <a:pos x="connsiteX2" y="connsiteY2"/>
              </a:cxn>
            </a:cxnLst>
            <a:rect l="l" t="t" r="r" b="b"/>
            <a:pathLst>
              <a:path w="3650456" h="906121">
                <a:moveTo>
                  <a:pt x="0" y="0"/>
                </a:moveTo>
                <a:cubicBezTo>
                  <a:pt x="156567" y="408979"/>
                  <a:pt x="313135" y="817959"/>
                  <a:pt x="921544" y="892968"/>
                </a:cubicBezTo>
                <a:cubicBezTo>
                  <a:pt x="1529953" y="967977"/>
                  <a:pt x="2590204" y="709016"/>
                  <a:pt x="3650456" y="450056"/>
                </a:cubicBezTo>
              </a:path>
            </a:pathLst>
          </a:custGeom>
          <a:noFill/>
          <a:ln w="571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34" name="任意多边形: 形状 33">
            <a:extLst>
              <a:ext uri="{FF2B5EF4-FFF2-40B4-BE49-F238E27FC236}">
                <a16:creationId xmlns:a16="http://schemas.microsoft.com/office/drawing/2014/main" id="{4637189A-1F10-4EDE-AC43-8B82BCBC8AC9}"/>
              </a:ext>
            </a:extLst>
          </p:cNvPr>
          <p:cNvSpPr/>
          <p:nvPr/>
        </p:nvSpPr>
        <p:spPr bwMode="auto">
          <a:xfrm>
            <a:off x="7522369" y="2864644"/>
            <a:ext cx="793320" cy="1400175"/>
          </a:xfrm>
          <a:custGeom>
            <a:avLst/>
            <a:gdLst>
              <a:gd name="connsiteX0" fmla="*/ 0 w 793320"/>
              <a:gd name="connsiteY0" fmla="*/ 1400175 h 1400175"/>
              <a:gd name="connsiteX1" fmla="*/ 721519 w 793320"/>
              <a:gd name="connsiteY1" fmla="*/ 714375 h 1400175"/>
              <a:gd name="connsiteX2" fmla="*/ 728662 w 793320"/>
              <a:gd name="connsiteY2" fmla="*/ 0 h 1400175"/>
            </a:gdLst>
            <a:ahLst/>
            <a:cxnLst>
              <a:cxn ang="0">
                <a:pos x="connsiteX0" y="connsiteY0"/>
              </a:cxn>
              <a:cxn ang="0">
                <a:pos x="connsiteX1" y="connsiteY1"/>
              </a:cxn>
              <a:cxn ang="0">
                <a:pos x="connsiteX2" y="connsiteY2"/>
              </a:cxn>
            </a:cxnLst>
            <a:rect l="l" t="t" r="r" b="b"/>
            <a:pathLst>
              <a:path w="793320" h="1400175">
                <a:moveTo>
                  <a:pt x="0" y="1400175"/>
                </a:moveTo>
                <a:cubicBezTo>
                  <a:pt x="300037" y="1173956"/>
                  <a:pt x="600075" y="947737"/>
                  <a:pt x="721519" y="714375"/>
                </a:cubicBezTo>
                <a:cubicBezTo>
                  <a:pt x="842963" y="481012"/>
                  <a:pt x="785812" y="240506"/>
                  <a:pt x="728662" y="0"/>
                </a:cubicBezTo>
              </a:path>
            </a:pathLst>
          </a:custGeom>
          <a:noFill/>
          <a:ln w="381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3" name="文本框 42">
            <a:extLst>
              <a:ext uri="{FF2B5EF4-FFF2-40B4-BE49-F238E27FC236}">
                <a16:creationId xmlns:a16="http://schemas.microsoft.com/office/drawing/2014/main" id="{6F0E880F-D684-474B-913C-FEB1D16F7223}"/>
              </a:ext>
            </a:extLst>
          </p:cNvPr>
          <p:cNvSpPr txBox="1"/>
          <p:nvPr/>
        </p:nvSpPr>
        <p:spPr>
          <a:xfrm>
            <a:off x="6625495" y="2775579"/>
            <a:ext cx="1610895" cy="307777"/>
          </a:xfrm>
          <a:prstGeom prst="rect">
            <a:avLst/>
          </a:prstGeom>
          <a:noFill/>
        </p:spPr>
        <p:txBody>
          <a:bodyPr wrap="square" rtlCol="0">
            <a:spAutoFit/>
          </a:bodyPr>
          <a:lstStyle/>
          <a:p>
            <a:r>
              <a:rPr lang="en-US" altLang="zh-CN" sz="1400" dirty="0">
                <a:solidFill>
                  <a:schemeClr val="bg1"/>
                </a:solidFill>
              </a:rPr>
              <a:t>Web</a:t>
            </a:r>
            <a:r>
              <a:rPr lang="zh-CN" altLang="en-US" sz="1400" dirty="0">
                <a:solidFill>
                  <a:schemeClr val="bg1"/>
                </a:solidFill>
              </a:rPr>
              <a:t>页面实时展示</a:t>
            </a:r>
          </a:p>
        </p:txBody>
      </p:sp>
    </p:spTree>
    <p:extLst>
      <p:ext uri="{BB962C8B-B14F-4D97-AF65-F5344CB8AC3E}">
        <p14:creationId xmlns:p14="http://schemas.microsoft.com/office/powerpoint/2010/main" val="2354703684"/>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94"/>
                                        </p:tgtEl>
                                        <p:attrNameLst>
                                          <p:attrName>style.visibility</p:attrName>
                                        </p:attrNameLst>
                                      </p:cBhvr>
                                      <p:to>
                                        <p:strVal val="visible"/>
                                      </p:to>
                                    </p:set>
                                    <p:anim by="(-#ppt_w*2)" calcmode="lin" valueType="num">
                                      <p:cBhvr rctx="PPT">
                                        <p:cTn id="11" dur="500" autoRev="1" fill="hold">
                                          <p:stCondLst>
                                            <p:cond delay="0"/>
                                          </p:stCondLst>
                                        </p:cTn>
                                        <p:tgtEl>
                                          <p:spTgt spid="94"/>
                                        </p:tgtEl>
                                        <p:attrNameLst>
                                          <p:attrName>ppt_w</p:attrName>
                                        </p:attrNameLst>
                                      </p:cBhvr>
                                    </p:anim>
                                    <p:anim by="(#ppt_w*0.50)" calcmode="lin" valueType="num">
                                      <p:cBhvr>
                                        <p:cTn id="12" dur="500" decel="50000" autoRev="1" fill="hold">
                                          <p:stCondLst>
                                            <p:cond delay="0"/>
                                          </p:stCondLst>
                                        </p:cTn>
                                        <p:tgtEl>
                                          <p:spTgt spid="94"/>
                                        </p:tgtEl>
                                        <p:attrNameLst>
                                          <p:attrName>ppt_x</p:attrName>
                                        </p:attrNameLst>
                                      </p:cBhvr>
                                    </p:anim>
                                    <p:anim from="(-#ppt_h/2)" to="(#ppt_y)" calcmode="lin" valueType="num">
                                      <p:cBhvr>
                                        <p:cTn id="13" dur="1000" fill="hold">
                                          <p:stCondLst>
                                            <p:cond delay="0"/>
                                          </p:stCondLst>
                                        </p:cTn>
                                        <p:tgtEl>
                                          <p:spTgt spid="94"/>
                                        </p:tgtEl>
                                        <p:attrNameLst>
                                          <p:attrName>ppt_y</p:attrName>
                                        </p:attrNameLst>
                                      </p:cBhvr>
                                    </p:anim>
                                    <p:animRot by="21600000">
                                      <p:cBhvr>
                                        <p:cTn id="14" dur="1000" fill="hold">
                                          <p:stCondLst>
                                            <p:cond delay="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a:grpSpLocks/>
          </p:cNvGrpSpPr>
          <p:nvPr/>
        </p:nvGrpSpPr>
        <p:grpSpPr bwMode="auto">
          <a:xfrm>
            <a:off x="4095212" y="2158555"/>
            <a:ext cx="4802905" cy="2165350"/>
            <a:chOff x="751008" y="967406"/>
            <a:chExt cx="7641986" cy="2164103"/>
          </a:xfrm>
        </p:grpSpPr>
        <p:grpSp>
          <p:nvGrpSpPr>
            <p:cNvPr id="83" name="组合 7"/>
            <p:cNvGrpSpPr>
              <a:grpSpLocks/>
            </p:cNvGrpSpPr>
            <p:nvPr/>
          </p:nvGrpSpPr>
          <p:grpSpPr bwMode="auto">
            <a:xfrm>
              <a:off x="1690779" y="967406"/>
              <a:ext cx="5665610" cy="1623077"/>
              <a:chOff x="1690779" y="967406"/>
              <a:chExt cx="5665610" cy="1623077"/>
            </a:xfrm>
          </p:grpSpPr>
          <p:cxnSp>
            <p:nvCxnSpPr>
              <p:cNvPr id="92" name="直接连接符 91"/>
              <p:cNvCxnSpPr/>
              <p:nvPr/>
            </p:nvCxnSpPr>
            <p:spPr>
              <a:xfrm>
                <a:off x="1690779" y="1981234"/>
                <a:ext cx="56656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1690779" y="1981234"/>
                <a:ext cx="0" cy="60924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598894" y="1981234"/>
                <a:ext cx="0" cy="60924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5583207" y="1981234"/>
                <a:ext cx="0" cy="60924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7354802" y="1981234"/>
                <a:ext cx="0" cy="60924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4583114" y="1508431"/>
                <a:ext cx="0" cy="4728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2682935" y="967406"/>
                <a:ext cx="3921002" cy="5410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dirty="0">
                  <a:solidFill>
                    <a:schemeClr val="bg1"/>
                  </a:solidFill>
                  <a:latin typeface="微软雅黑" panose="020B0503020204020204" pitchFamily="34" charset="-122"/>
                  <a:ea typeface="微软雅黑" panose="020B0503020204020204" pitchFamily="34" charset="-122"/>
                </a:endParaRPr>
              </a:p>
            </p:txBody>
          </p:sp>
          <p:sp>
            <p:nvSpPr>
              <p:cNvPr id="99" name="TextBox 35"/>
              <p:cNvSpPr txBox="1"/>
              <p:nvPr/>
            </p:nvSpPr>
            <p:spPr>
              <a:xfrm>
                <a:off x="3605057" y="1087987"/>
                <a:ext cx="1916427" cy="338359"/>
              </a:xfrm>
              <a:prstGeom prst="rect">
                <a:avLst/>
              </a:prstGeom>
              <a:noFill/>
            </p:spPr>
            <p:txBody>
              <a:bodyPr wrap="none">
                <a:spAutoFit/>
              </a:bodyPr>
              <a:lstStyle/>
              <a:p>
                <a:pPr algn="ctr" eaLnBrk="1" fontAlgn="auto" hangingPunct="1">
                  <a:spcBef>
                    <a:spcPts val="0"/>
                  </a:spcBef>
                  <a:spcAft>
                    <a:spcPts val="0"/>
                  </a:spcAft>
                  <a:defRPr/>
                </a:pPr>
                <a:r>
                  <a:rPr lang="en-US" altLang="zh-CN" sz="1600" b="1" spc="225" dirty="0">
                    <a:solidFill>
                      <a:schemeClr val="bg1"/>
                    </a:solidFill>
                    <a:latin typeface="微软雅黑" panose="020B0503020204020204" pitchFamily="34" charset="-122"/>
                    <a:ea typeface="微软雅黑" panose="020B0503020204020204" pitchFamily="34" charset="-122"/>
                  </a:rPr>
                  <a:t>Java</a:t>
                </a:r>
                <a:r>
                  <a:rPr lang="zh-CN" altLang="en-US" sz="1600" b="1" spc="225" dirty="0">
                    <a:solidFill>
                      <a:schemeClr val="bg1"/>
                    </a:solidFill>
                    <a:latin typeface="微软雅黑" panose="020B0503020204020204" pitchFamily="34" charset="-122"/>
                    <a:ea typeface="微软雅黑" panose="020B0503020204020204" pitchFamily="34" charset="-122"/>
                  </a:rPr>
                  <a:t>开发工程师</a:t>
                </a:r>
              </a:p>
            </p:txBody>
          </p:sp>
        </p:grpSp>
        <p:sp>
          <p:nvSpPr>
            <p:cNvPr id="84" name="矩形 83"/>
            <p:cNvSpPr/>
            <p:nvPr/>
          </p:nvSpPr>
          <p:spPr>
            <a:xfrm>
              <a:off x="751008" y="2590483"/>
              <a:ext cx="1789056" cy="5410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dirty="0">
                <a:solidFill>
                  <a:schemeClr val="bg1"/>
                </a:solidFill>
                <a:latin typeface="微软雅黑" panose="020B0503020204020204" pitchFamily="34" charset="-122"/>
                <a:ea typeface="微软雅黑" panose="020B0503020204020204" pitchFamily="34" charset="-122"/>
              </a:endParaRPr>
            </a:p>
          </p:txBody>
        </p:sp>
        <p:sp>
          <p:nvSpPr>
            <p:cNvPr id="85" name="TextBox 36"/>
            <p:cNvSpPr txBox="1">
              <a:spLocks noChangeArrowheads="1"/>
            </p:cNvSpPr>
            <p:nvPr/>
          </p:nvSpPr>
          <p:spPr bwMode="auto">
            <a:xfrm>
              <a:off x="1013489" y="2722497"/>
              <a:ext cx="1263447" cy="27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200" dirty="0">
                  <a:solidFill>
                    <a:schemeClr val="bg1"/>
                  </a:solidFill>
                  <a:latin typeface="微软雅黑" pitchFamily="34" charset="-122"/>
                  <a:ea typeface="微软雅黑" pitchFamily="34" charset="-122"/>
                </a:rPr>
                <a:t>月薪：</a:t>
              </a:r>
              <a:r>
                <a:rPr lang="en-US" altLang="zh-CN" sz="1200" dirty="0">
                  <a:solidFill>
                    <a:schemeClr val="bg1"/>
                  </a:solidFill>
                  <a:latin typeface="微软雅黑" pitchFamily="34" charset="-122"/>
                  <a:ea typeface="微软雅黑" pitchFamily="34" charset="-122"/>
                </a:rPr>
                <a:t>1w-1.5w</a:t>
              </a:r>
              <a:endParaRPr lang="zh-CN" altLang="en-US" sz="1200" dirty="0">
                <a:solidFill>
                  <a:schemeClr val="bg1"/>
                </a:solidFill>
                <a:latin typeface="微软雅黑" pitchFamily="34" charset="-122"/>
                <a:ea typeface="微软雅黑" pitchFamily="34" charset="-122"/>
              </a:endParaRPr>
            </a:p>
          </p:txBody>
        </p:sp>
        <p:sp>
          <p:nvSpPr>
            <p:cNvPr id="86" name="矩形 85"/>
            <p:cNvSpPr/>
            <p:nvPr/>
          </p:nvSpPr>
          <p:spPr>
            <a:xfrm>
              <a:off x="2682935" y="2590483"/>
              <a:ext cx="1787469" cy="5410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dirty="0">
                <a:solidFill>
                  <a:schemeClr val="bg1"/>
                </a:solidFill>
                <a:latin typeface="微软雅黑" panose="020B0503020204020204" pitchFamily="34" charset="-122"/>
                <a:ea typeface="微软雅黑" panose="020B0503020204020204" pitchFamily="34" charset="-122"/>
              </a:endParaRPr>
            </a:p>
          </p:txBody>
        </p:sp>
        <p:sp>
          <p:nvSpPr>
            <p:cNvPr id="87" name="TextBox 37"/>
            <p:cNvSpPr txBox="1">
              <a:spLocks noChangeArrowheads="1"/>
            </p:cNvSpPr>
            <p:nvPr/>
          </p:nvSpPr>
          <p:spPr bwMode="auto">
            <a:xfrm>
              <a:off x="3099321" y="2722497"/>
              <a:ext cx="954077" cy="27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200" dirty="0">
                  <a:solidFill>
                    <a:schemeClr val="bg1"/>
                  </a:solidFill>
                  <a:latin typeface="微软雅黑" pitchFamily="34" charset="-122"/>
                  <a:ea typeface="微软雅黑" pitchFamily="34" charset="-122"/>
                </a:rPr>
                <a:t>学历：本科</a:t>
              </a:r>
            </a:p>
          </p:txBody>
        </p:sp>
        <p:sp>
          <p:nvSpPr>
            <p:cNvPr id="88" name="矩形 87"/>
            <p:cNvSpPr/>
            <p:nvPr/>
          </p:nvSpPr>
          <p:spPr>
            <a:xfrm>
              <a:off x="4643436" y="2590483"/>
              <a:ext cx="1789056" cy="5410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dirty="0">
                <a:solidFill>
                  <a:schemeClr val="bg1"/>
                </a:solidFill>
                <a:latin typeface="微软雅黑" panose="020B0503020204020204" pitchFamily="34" charset="-122"/>
                <a:ea typeface="微软雅黑" panose="020B0503020204020204" pitchFamily="34" charset="-122"/>
              </a:endParaRPr>
            </a:p>
          </p:txBody>
        </p:sp>
        <p:sp>
          <p:nvSpPr>
            <p:cNvPr id="89" name="TextBox 38"/>
            <p:cNvSpPr txBox="1">
              <a:spLocks noChangeArrowheads="1"/>
            </p:cNvSpPr>
            <p:nvPr/>
          </p:nvSpPr>
          <p:spPr bwMode="auto">
            <a:xfrm>
              <a:off x="5169538" y="2722497"/>
              <a:ext cx="736076" cy="27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200" dirty="0">
                  <a:solidFill>
                    <a:schemeClr val="bg1"/>
                  </a:solidFill>
                  <a:latin typeface="微软雅黑" pitchFamily="34" charset="-122"/>
                  <a:ea typeface="微软雅黑" pitchFamily="34" charset="-122"/>
                </a:rPr>
                <a:t>人数：</a:t>
              </a:r>
              <a:r>
                <a:rPr lang="en-US" altLang="zh-CN" sz="1200" dirty="0">
                  <a:solidFill>
                    <a:schemeClr val="bg1"/>
                  </a:solidFill>
                  <a:latin typeface="微软雅黑" pitchFamily="34" charset="-122"/>
                  <a:ea typeface="微软雅黑" pitchFamily="34" charset="-122"/>
                </a:rPr>
                <a:t>2</a:t>
              </a:r>
              <a:endParaRPr lang="zh-CN" altLang="en-US" sz="1200" dirty="0">
                <a:solidFill>
                  <a:schemeClr val="bg1"/>
                </a:solidFill>
                <a:latin typeface="微软雅黑" pitchFamily="34" charset="-122"/>
                <a:ea typeface="微软雅黑" pitchFamily="34" charset="-122"/>
              </a:endParaRPr>
            </a:p>
          </p:txBody>
        </p:sp>
        <p:sp>
          <p:nvSpPr>
            <p:cNvPr id="90" name="矩形 89"/>
            <p:cNvSpPr/>
            <p:nvPr/>
          </p:nvSpPr>
          <p:spPr>
            <a:xfrm>
              <a:off x="6603937" y="2590483"/>
              <a:ext cx="1789057" cy="5410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dirty="0">
                <a:solidFill>
                  <a:schemeClr val="bg1"/>
                </a:solidFill>
                <a:latin typeface="微软雅黑" panose="020B0503020204020204" pitchFamily="34" charset="-122"/>
                <a:ea typeface="微软雅黑" panose="020B0503020204020204" pitchFamily="34" charset="-122"/>
              </a:endParaRPr>
            </a:p>
          </p:txBody>
        </p:sp>
        <p:sp>
          <p:nvSpPr>
            <p:cNvPr id="91" name="TextBox 39"/>
            <p:cNvSpPr txBox="1">
              <a:spLocks noChangeArrowheads="1"/>
            </p:cNvSpPr>
            <p:nvPr/>
          </p:nvSpPr>
          <p:spPr bwMode="auto">
            <a:xfrm>
              <a:off x="6739748" y="2722497"/>
              <a:ext cx="1518096" cy="27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200" dirty="0">
                  <a:solidFill>
                    <a:schemeClr val="bg1"/>
                  </a:solidFill>
                  <a:latin typeface="微软雅黑" pitchFamily="34" charset="-122"/>
                  <a:ea typeface="微软雅黑" pitchFamily="34" charset="-122"/>
                </a:rPr>
                <a:t>城市：北京</a:t>
              </a:r>
            </a:p>
          </p:txBody>
        </p:sp>
      </p:grpSp>
      <p:sp>
        <p:nvSpPr>
          <p:cNvPr id="100" name="文本框 25"/>
          <p:cNvSpPr txBox="1">
            <a:spLocks noChangeArrowheads="1"/>
          </p:cNvSpPr>
          <p:nvPr/>
        </p:nvSpPr>
        <p:spPr bwMode="auto">
          <a:xfrm>
            <a:off x="600211" y="355080"/>
            <a:ext cx="2296716"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场景与业务问题</a:t>
            </a:r>
          </a:p>
        </p:txBody>
      </p:sp>
      <p:grpSp>
        <p:nvGrpSpPr>
          <p:cNvPr id="101" name="组合 26"/>
          <p:cNvGrpSpPr>
            <a:grpSpLocks/>
          </p:cNvGrpSpPr>
          <p:nvPr/>
        </p:nvGrpSpPr>
        <p:grpSpPr bwMode="auto">
          <a:xfrm>
            <a:off x="346472" y="634603"/>
            <a:ext cx="2614613" cy="232172"/>
            <a:chOff x="0" y="0"/>
            <a:chExt cx="3275216" cy="291392"/>
          </a:xfrm>
        </p:grpSpPr>
        <p:sp>
          <p:nvSpPr>
            <p:cNvPr id="102"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3"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4"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5"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6"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28" name="TextBox 35">
            <a:extLst>
              <a:ext uri="{FF2B5EF4-FFF2-40B4-BE49-F238E27FC236}">
                <a16:creationId xmlns:a16="http://schemas.microsoft.com/office/drawing/2014/main" id="{D7D753FD-7DA5-4295-92D5-FEB9AB9E5A2F}"/>
              </a:ext>
            </a:extLst>
          </p:cNvPr>
          <p:cNvSpPr txBox="1">
            <a:spLocks noChangeArrowheads="1"/>
          </p:cNvSpPr>
          <p:nvPr/>
        </p:nvSpPr>
        <p:spPr bwMode="auto">
          <a:xfrm>
            <a:off x="4555057" y="1157309"/>
            <a:ext cx="3999659" cy="72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84213" eaLnBrk="1" fontAlgn="auto" hangingPunct="1">
              <a:lnSpc>
                <a:spcPct val="14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sym typeface="Arial" pitchFamily="34" charset="0"/>
              </a:rPr>
              <a:t>招聘信息中会有各种标签，比如</a:t>
            </a:r>
            <a:r>
              <a:rPr lang="zh-CN" altLang="en-US" sz="1600" dirty="0">
                <a:solidFill>
                  <a:schemeClr val="bg1"/>
                </a:solidFill>
                <a:latin typeface="微软雅黑" panose="020B0503020204020204" pitchFamily="34" charset="-122"/>
                <a:ea typeface="微软雅黑" panose="020B0503020204020204" pitchFamily="34" charset="-122"/>
              </a:rPr>
              <a:t>薪资</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学历要求</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城市等，这就是我们要统计的数据。</a:t>
            </a:r>
          </a:p>
        </p:txBody>
      </p:sp>
      <p:pic>
        <p:nvPicPr>
          <p:cNvPr id="29" name="图片 28">
            <a:extLst>
              <a:ext uri="{FF2B5EF4-FFF2-40B4-BE49-F238E27FC236}">
                <a16:creationId xmlns:a16="http://schemas.microsoft.com/office/drawing/2014/main" id="{E00E6682-93A5-4B35-A0BB-59BE5B1B3E73}"/>
              </a:ext>
            </a:extLst>
          </p:cNvPr>
          <p:cNvPicPr>
            <a:picLocks noChangeAspect="1"/>
          </p:cNvPicPr>
          <p:nvPr/>
        </p:nvPicPr>
        <p:blipFill>
          <a:blip r:embed="rId3"/>
          <a:stretch>
            <a:fillRect/>
          </a:stretch>
        </p:blipFill>
        <p:spPr>
          <a:xfrm>
            <a:off x="155596" y="1110811"/>
            <a:ext cx="3771849" cy="3648117"/>
          </a:xfrm>
          <a:prstGeom prst="rect">
            <a:avLst/>
          </a:prstGeom>
        </p:spPr>
      </p:pic>
      <p:sp>
        <p:nvSpPr>
          <p:cNvPr id="30" name="椭圆 29">
            <a:extLst>
              <a:ext uri="{FF2B5EF4-FFF2-40B4-BE49-F238E27FC236}">
                <a16:creationId xmlns:a16="http://schemas.microsoft.com/office/drawing/2014/main" id="{755B6B7F-B3D2-4221-9CFE-AEB68BDFD9DF}"/>
              </a:ext>
            </a:extLst>
          </p:cNvPr>
          <p:cNvSpPr/>
          <p:nvPr/>
        </p:nvSpPr>
        <p:spPr bwMode="auto">
          <a:xfrm>
            <a:off x="1445016" y="1335031"/>
            <a:ext cx="1769931" cy="51435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500"/>
                                        <p:tgtEl>
                                          <p:spTgt spid="101"/>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0"/>
                                        </p:tgtEl>
                                        <p:attrNameLst>
                                          <p:attrName>style.visibility</p:attrName>
                                        </p:attrNameLst>
                                      </p:cBhvr>
                                      <p:to>
                                        <p:strVal val="visible"/>
                                      </p:to>
                                    </p:set>
                                    <p:anim by="(-#ppt_w*2)" calcmode="lin" valueType="num">
                                      <p:cBhvr rctx="PPT">
                                        <p:cTn id="11" dur="500" autoRev="1" fill="hold">
                                          <p:stCondLst>
                                            <p:cond delay="0"/>
                                          </p:stCondLst>
                                        </p:cTn>
                                        <p:tgtEl>
                                          <p:spTgt spid="100"/>
                                        </p:tgtEl>
                                        <p:attrNameLst>
                                          <p:attrName>ppt_w</p:attrName>
                                        </p:attrNameLst>
                                      </p:cBhvr>
                                    </p:anim>
                                    <p:anim by="(#ppt_w*0.50)" calcmode="lin" valueType="num">
                                      <p:cBhvr>
                                        <p:cTn id="12" dur="500" decel="50000" autoRev="1" fill="hold">
                                          <p:stCondLst>
                                            <p:cond delay="0"/>
                                          </p:stCondLst>
                                        </p:cTn>
                                        <p:tgtEl>
                                          <p:spTgt spid="100"/>
                                        </p:tgtEl>
                                        <p:attrNameLst>
                                          <p:attrName>ppt_x</p:attrName>
                                        </p:attrNameLst>
                                      </p:cBhvr>
                                    </p:anim>
                                    <p:anim from="(-#ppt_h/2)" to="(#ppt_y)" calcmode="lin" valueType="num">
                                      <p:cBhvr>
                                        <p:cTn id="13" dur="1000" fill="hold">
                                          <p:stCondLst>
                                            <p:cond delay="0"/>
                                          </p:stCondLst>
                                        </p:cTn>
                                        <p:tgtEl>
                                          <p:spTgt spid="100"/>
                                        </p:tgtEl>
                                        <p:attrNameLst>
                                          <p:attrName>ppt_y</p:attrName>
                                        </p:attrNameLst>
                                      </p:cBhvr>
                                    </p:anim>
                                    <p:animRot by="21600000">
                                      <p:cBhvr>
                                        <p:cTn id="14" dur="1000" fill="hold">
                                          <p:stCondLst>
                                            <p:cond delay="0"/>
                                          </p:stCondLst>
                                        </p:cTn>
                                        <p:tgtEl>
                                          <p:spTgt spid="100"/>
                                        </p:tgtEl>
                                        <p:attrNameLst>
                                          <p:attrName>r</p:attrName>
                                        </p:attrNameLst>
                                      </p:cBhvr>
                                    </p:animRot>
                                  </p:childTnLst>
                                </p:cTn>
                              </p:par>
                            </p:childTnLst>
                          </p:cTn>
                        </p:par>
                        <p:par>
                          <p:cTn id="15" fill="hold">
                            <p:stCondLst>
                              <p:cond delay="2100"/>
                            </p:stCondLst>
                            <p:childTnLst>
                              <p:par>
                                <p:cTn id="16" presetID="22" presetClass="entr" presetSubtype="1"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wipe(up)">
                                      <p:cBhvr>
                                        <p:cTn id="18" dur="500"/>
                                        <p:tgtEl>
                                          <p:spTgt spid="8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5"/>
          <p:cNvSpPr txBox="1">
            <a:spLocks noChangeArrowheads="1"/>
          </p:cNvSpPr>
          <p:nvPr/>
        </p:nvSpPr>
        <p:spPr bwMode="auto">
          <a:xfrm>
            <a:off x="404777" y="355928"/>
            <a:ext cx="22967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dirty="0">
                <a:solidFill>
                  <a:schemeClr val="bg1"/>
                </a:solidFill>
                <a:latin typeface="微软雅黑" pitchFamily="34" charset="-122"/>
                <a:ea typeface="微软雅黑" pitchFamily="34" charset="-122"/>
              </a:rPr>
              <a:t>数据获取</a:t>
            </a:r>
            <a:endParaRPr lang="zh-CN" altLang="en-US" b="1" dirty="0">
              <a:solidFill>
                <a:schemeClr val="bg1"/>
              </a:solidFill>
              <a:latin typeface="微软雅黑" pitchFamily="34" charset="-122"/>
              <a:ea typeface="微软雅黑" pitchFamily="34" charset="-122"/>
            </a:endParaRPr>
          </a:p>
        </p:txBody>
      </p:sp>
      <p:grpSp>
        <p:nvGrpSpPr>
          <p:cNvPr id="10243" name="组合 26"/>
          <p:cNvGrpSpPr>
            <a:grpSpLocks/>
          </p:cNvGrpSpPr>
          <p:nvPr/>
        </p:nvGrpSpPr>
        <p:grpSpPr bwMode="auto">
          <a:xfrm>
            <a:off x="346472" y="634603"/>
            <a:ext cx="2614613" cy="232172"/>
            <a:chOff x="0" y="0"/>
            <a:chExt cx="3275216" cy="291392"/>
          </a:xfrm>
        </p:grpSpPr>
        <p:sp>
          <p:nvSpPr>
            <p:cNvPr id="10244" name="菱形 28"/>
            <p:cNvSpPr>
              <a:spLocks noChangeArrowheads="1"/>
            </p:cNvSpPr>
            <p:nvPr/>
          </p:nvSpPr>
          <p:spPr bwMode="auto">
            <a:xfrm>
              <a:off x="154207"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245" name="泪滴形 29"/>
            <p:cNvSpPr>
              <a:spLocks/>
            </p:cNvSpPr>
            <p:nvPr/>
          </p:nvSpPr>
          <p:spPr bwMode="auto">
            <a:xfrm rot="2700000">
              <a:off x="423"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6" name="泪滴形 30"/>
            <p:cNvSpPr>
              <a:spLocks/>
            </p:cNvSpPr>
            <p:nvPr/>
          </p:nvSpPr>
          <p:spPr bwMode="auto">
            <a:xfrm rot="13500000">
              <a:off x="261816" y="72043"/>
              <a:ext cx="146076" cy="145227"/>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Lst>
              <a:ahLst/>
              <a:cxnLst>
                <a:cxn ang="0">
                  <a:pos x="T0" y="T1"/>
                </a:cxn>
                <a:cxn ang="0">
                  <a:pos x="T2" y="T3"/>
                </a:cxn>
                <a:cxn ang="0">
                  <a:pos x="T4" y="T5"/>
                </a:cxn>
                <a:cxn ang="0">
                  <a:pos x="T6" y="T7"/>
                </a:cxn>
                <a:cxn ang="0">
                  <a:pos x="T8" y="T9"/>
                </a:cxn>
                <a:cxn ang="0">
                  <a:pos x="T10" y="T11"/>
                </a:cxn>
                <a:cxn ang="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47" name="菱形 31"/>
            <p:cNvSpPr>
              <a:spLocks noChangeArrowheads="1"/>
            </p:cNvSpPr>
            <p:nvPr/>
          </p:nvSpPr>
          <p:spPr bwMode="auto">
            <a:xfrm>
              <a:off x="154207"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cxnSp>
          <p:nvCxnSpPr>
            <p:cNvPr id="10248" name="直接连接符 32"/>
            <p:cNvCxnSpPr>
              <a:cxnSpLocks noChangeShapeType="1"/>
            </p:cNvCxnSpPr>
            <p:nvPr/>
          </p:nvCxnSpPr>
          <p:spPr bwMode="auto">
            <a:xfrm>
              <a:off x="395744" y="159614"/>
              <a:ext cx="2879472"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grpSp>
      <p:sp>
        <p:nvSpPr>
          <p:cNvPr id="41" name="矩形 54"/>
          <p:cNvSpPr>
            <a:spLocks noChangeArrowheads="1"/>
          </p:cNvSpPr>
          <p:nvPr/>
        </p:nvSpPr>
        <p:spPr bwMode="auto">
          <a:xfrm>
            <a:off x="3670335" y="321283"/>
            <a:ext cx="5068888" cy="102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30000"/>
              </a:lnSpc>
            </a:pPr>
            <a:r>
              <a:rPr lang="zh-CN" altLang="en-US" sz="1600" dirty="0">
                <a:solidFill>
                  <a:schemeClr val="bg1"/>
                </a:solidFill>
                <a:latin typeface="微软雅黑" pitchFamily="34" charset="-122"/>
                <a:ea typeface="微软雅黑" pitchFamily="34" charset="-122"/>
              </a:rPr>
              <a:t>从北京大学开放数据研究平台获取到招聘数据；</a:t>
            </a:r>
            <a:endParaRPr lang="en-US" altLang="zh-CN" sz="1600" dirty="0">
              <a:solidFill>
                <a:schemeClr val="bg1"/>
              </a:solidFill>
              <a:latin typeface="微软雅黑" pitchFamily="34" charset="-122"/>
              <a:ea typeface="微软雅黑" pitchFamily="34" charset="-122"/>
            </a:endParaRPr>
          </a:p>
          <a:p>
            <a:pPr eaLnBrk="1" hangingPunct="1">
              <a:lnSpc>
                <a:spcPct val="130000"/>
              </a:lnSpc>
            </a:pPr>
            <a:r>
              <a:rPr lang="zh-CN" altLang="en-US" sz="1600" dirty="0">
                <a:solidFill>
                  <a:schemeClr val="bg1"/>
                </a:solidFill>
                <a:latin typeface="微软雅黑" pitchFamily="34" charset="-122"/>
                <a:ea typeface="微软雅黑" pitchFamily="34" charset="-122"/>
              </a:rPr>
              <a:t>来自</a:t>
            </a:r>
            <a:r>
              <a:rPr lang="en-US" altLang="zh-CN" sz="1600" dirty="0">
                <a:solidFill>
                  <a:schemeClr val="bg1"/>
                </a:solidFill>
                <a:latin typeface="微软雅黑" pitchFamily="34" charset="-122"/>
                <a:ea typeface="微软雅黑" pitchFamily="34" charset="-122"/>
              </a:rPr>
              <a:t>58</a:t>
            </a:r>
            <a:r>
              <a:rPr lang="zh-CN" altLang="en-US" sz="1600" dirty="0">
                <a:solidFill>
                  <a:schemeClr val="bg1"/>
                </a:solidFill>
                <a:latin typeface="微软雅黑" pitchFamily="34" charset="-122"/>
                <a:ea typeface="微软雅黑" pitchFamily="34" charset="-122"/>
              </a:rPr>
              <a:t>同城、智联招聘，</a:t>
            </a:r>
            <a:r>
              <a:rPr lang="en-US" altLang="zh-CN" sz="1600" dirty="0">
                <a:solidFill>
                  <a:schemeClr val="bg1"/>
                </a:solidFill>
                <a:latin typeface="微软雅黑" pitchFamily="34" charset="-122"/>
                <a:ea typeface="微软雅黑" pitchFamily="34" charset="-122"/>
              </a:rPr>
              <a:t>2018</a:t>
            </a:r>
            <a:r>
              <a:rPr lang="zh-CN" altLang="en-US" sz="1600" dirty="0">
                <a:solidFill>
                  <a:schemeClr val="bg1"/>
                </a:solidFill>
                <a:latin typeface="微软雅黑" pitchFamily="34" charset="-122"/>
                <a:ea typeface="微软雅黑" pitchFamily="34" charset="-122"/>
              </a:rPr>
              <a:t>年</a:t>
            </a:r>
            <a:r>
              <a:rPr lang="en-US" altLang="zh-CN" sz="1600" dirty="0">
                <a:solidFill>
                  <a:schemeClr val="bg1"/>
                </a:solidFill>
                <a:latin typeface="微软雅黑" pitchFamily="34" charset="-122"/>
                <a:ea typeface="微软雅黑" pitchFamily="34" charset="-122"/>
              </a:rPr>
              <a:t>7</a:t>
            </a:r>
            <a:r>
              <a:rPr lang="zh-CN" altLang="en-US" sz="1600" dirty="0">
                <a:solidFill>
                  <a:schemeClr val="bg1"/>
                </a:solidFill>
                <a:latin typeface="微软雅黑" pitchFamily="34" charset="-122"/>
                <a:ea typeface="微软雅黑" pitchFamily="34" charset="-122"/>
              </a:rPr>
              <a:t>月发布；数据范围覆盖全国；</a:t>
            </a:r>
            <a:r>
              <a:rPr lang="en-US" altLang="zh-CN" sz="1600" dirty="0">
                <a:solidFill>
                  <a:schemeClr val="bg1"/>
                </a:solidFill>
                <a:latin typeface="微软雅黑" pitchFamily="34" charset="-122"/>
                <a:ea typeface="微软雅黑" pitchFamily="34" charset="-122"/>
              </a:rPr>
              <a:t>5.8G</a:t>
            </a:r>
            <a:r>
              <a:rPr lang="zh-CN" altLang="en-US" sz="1600" dirty="0">
                <a:solidFill>
                  <a:schemeClr val="bg1"/>
                </a:solidFill>
                <a:latin typeface="微软雅黑" pitchFamily="34" charset="-122"/>
                <a:ea typeface="微软雅黑" pitchFamily="34" charset="-122"/>
              </a:rPr>
              <a:t>，百万条；</a:t>
            </a:r>
            <a:endParaRPr lang="en-US" altLang="zh-CN" sz="1600" dirty="0">
              <a:solidFill>
                <a:schemeClr val="bg1"/>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F3C3E7F7-1783-4E40-B77B-9D2AAE804C30}"/>
              </a:ext>
            </a:extLst>
          </p:cNvPr>
          <p:cNvPicPr>
            <a:picLocks noChangeAspect="1"/>
          </p:cNvPicPr>
          <p:nvPr/>
        </p:nvPicPr>
        <p:blipFill>
          <a:blip r:embed="rId3"/>
          <a:stretch>
            <a:fillRect/>
          </a:stretch>
        </p:blipFill>
        <p:spPr>
          <a:xfrm>
            <a:off x="1060986" y="1291766"/>
            <a:ext cx="6810025" cy="2074238"/>
          </a:xfrm>
          <a:prstGeom prst="rect">
            <a:avLst/>
          </a:prstGeom>
        </p:spPr>
      </p:pic>
      <p:pic>
        <p:nvPicPr>
          <p:cNvPr id="11" name="图片 10">
            <a:extLst>
              <a:ext uri="{FF2B5EF4-FFF2-40B4-BE49-F238E27FC236}">
                <a16:creationId xmlns:a16="http://schemas.microsoft.com/office/drawing/2014/main" id="{24B1DF69-D92F-4C1B-A08C-553CB02AD69F}"/>
              </a:ext>
            </a:extLst>
          </p:cNvPr>
          <p:cNvPicPr>
            <a:picLocks noChangeAspect="1"/>
          </p:cNvPicPr>
          <p:nvPr/>
        </p:nvPicPr>
        <p:blipFill>
          <a:blip r:embed="rId4"/>
          <a:stretch>
            <a:fillRect/>
          </a:stretch>
        </p:blipFill>
        <p:spPr>
          <a:xfrm>
            <a:off x="183321" y="3366004"/>
            <a:ext cx="8565356" cy="1445730"/>
          </a:xfrm>
          <a:prstGeom prst="rect">
            <a:avLst/>
          </a:prstGeom>
        </p:spPr>
      </p:pic>
    </p:spTree>
    <p:extLst>
      <p:ext uri="{BB962C8B-B14F-4D97-AF65-F5344CB8AC3E}">
        <p14:creationId xmlns:p14="http://schemas.microsoft.com/office/powerpoint/2010/main" val="4158406101"/>
      </p:ext>
    </p:extLst>
  </p:cSld>
  <p:clrMapOvr>
    <a:masterClrMapping/>
  </p:clrMapOvr>
  <mc:AlternateContent xmlns:mc="http://schemas.openxmlformats.org/markup-compatibility/2006" xmlns:p14="http://schemas.microsoft.com/office/powerpoint/2010/main">
    <mc:Choice Requires="p14">
      <p:transition spd="slow" p14:dur="1100" advTm="8000">
        <p14:switch dir="r"/>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242"/>
                                        </p:tgtEl>
                                        <p:attrNameLst>
                                          <p:attrName>style.visibility</p:attrName>
                                        </p:attrNameLst>
                                      </p:cBhvr>
                                      <p:to>
                                        <p:strVal val="visible"/>
                                      </p:to>
                                    </p:set>
                                    <p:anim by="(-#ppt_w*2)" calcmode="lin" valueType="num">
                                      <p:cBhvr rctx="PPT">
                                        <p:cTn id="11" dur="500" autoRev="1" fill="hold">
                                          <p:stCondLst>
                                            <p:cond delay="0"/>
                                          </p:stCondLst>
                                        </p:cTn>
                                        <p:tgtEl>
                                          <p:spTgt spid="10242"/>
                                        </p:tgtEl>
                                        <p:attrNameLst>
                                          <p:attrName>ppt_w</p:attrName>
                                        </p:attrNameLst>
                                      </p:cBhvr>
                                    </p:anim>
                                    <p:anim by="(#ppt_w*0.50)" calcmode="lin" valueType="num">
                                      <p:cBhvr>
                                        <p:cTn id="12" dur="500" decel="50000" autoRev="1" fill="hold">
                                          <p:stCondLst>
                                            <p:cond delay="0"/>
                                          </p:stCondLst>
                                        </p:cTn>
                                        <p:tgtEl>
                                          <p:spTgt spid="10242"/>
                                        </p:tgtEl>
                                        <p:attrNameLst>
                                          <p:attrName>ppt_x</p:attrName>
                                        </p:attrNameLst>
                                      </p:cBhvr>
                                    </p:anim>
                                    <p:anim from="(-#ppt_h/2)" to="(#ppt_y)" calcmode="lin" valueType="num">
                                      <p:cBhvr>
                                        <p:cTn id="13" dur="1000" fill="hold">
                                          <p:stCondLst>
                                            <p:cond delay="0"/>
                                          </p:stCondLst>
                                        </p:cTn>
                                        <p:tgtEl>
                                          <p:spTgt spid="10242"/>
                                        </p:tgtEl>
                                        <p:attrNameLst>
                                          <p:attrName>ppt_y</p:attrName>
                                        </p:attrNameLst>
                                      </p:cBhvr>
                                    </p:anim>
                                    <p:animRot by="21600000">
                                      <p:cBhvr>
                                        <p:cTn id="14" dur="1000" fill="hold">
                                          <p:stCondLst>
                                            <p:cond delay="0"/>
                                          </p:stCondLst>
                                        </p:cTn>
                                        <p:tgtEl>
                                          <p:spTgt spid="10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2521</TotalTime>
  <Pages>0</Pages>
  <Words>3154</Words>
  <Characters>0</Characters>
  <Application>Microsoft Office PowerPoint</Application>
  <DocSecurity>0</DocSecurity>
  <PresentationFormat>全屏显示(16:9)</PresentationFormat>
  <Lines>0</Lines>
  <Paragraphs>428</Paragraphs>
  <Slides>53</Slides>
  <Notes>40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53</vt:i4>
      </vt:variant>
    </vt:vector>
  </HeadingPairs>
  <TitlesOfParts>
    <vt:vector size="64" baseType="lpstr">
      <vt:lpstr>方正正粗黑简体</vt:lpstr>
      <vt:lpstr>方正正黑简体</vt:lpstr>
      <vt:lpstr>宋体</vt:lpstr>
      <vt:lpstr>微软雅黑</vt:lpstr>
      <vt:lpstr>Arial</vt:lpstr>
      <vt:lpstr>Calibri</vt:lpstr>
      <vt:lpstr>Calibri Light</vt:lpstr>
      <vt:lpstr>Consolas</vt:lpstr>
      <vt:lpstr>Courier New</vt:lpstr>
      <vt:lpstr>Segoe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665</dc:title>
  <dc:creator>Administrator</dc:creator>
  <cp:lastModifiedBy>Jiang Hui</cp:lastModifiedBy>
  <cp:revision>220</cp:revision>
  <dcterms:created xsi:type="dcterms:W3CDTF">2015-06-06T02:58:29Z</dcterms:created>
  <dcterms:modified xsi:type="dcterms:W3CDTF">2019-10-24T12:53:50Z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2052-9.1.0.5060</vt:lpwstr>
  </property>
</Properties>
</file>